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 name="Shape 3"/>
          <p:cNvSpPr txBox="1">
            <a:spLocks noGrp="1"/>
          </p:cNvSpPr>
          <p:nvPr>
            <p:ph type="body" idx="1"/>
          </p:nvPr>
        </p:nvSpPr>
        <p:spPr>
          <a:xfrm>
            <a:off x="685800" y="4343400"/>
            <a:ext cx="5486399" cy="4114800"/>
          </a:xfrm>
          <a:prstGeom prst="rect">
            <a:avLst/>
          </a:prstGeom>
        </p:spPr>
        <p:txBody>
          <a:bodyPr lIns="91425" tIns="91425" rIns="91425" b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a:endParaRPr/>
          </a:p>
        </p:txBody>
      </p:sp>
    </p:spTree>
    <p:extLst>
      <p:ext uri="{BB962C8B-B14F-4D97-AF65-F5344CB8AC3E}">
        <p14:creationId xmlns:p14="http://schemas.microsoft.com/office/powerpoint/2010/main" val="2301845021"/>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
        <p:cNvGrpSpPr/>
        <p:nvPr/>
      </p:nvGrpSpPr>
      <p:grpSpPr>
        <a:xfrm>
          <a:off x="0" y="0"/>
          <a:ext cx="0" cy="0"/>
          <a:chOff x="0" y="0"/>
          <a:chExt cx="0" cy="0"/>
        </a:xfrm>
      </p:grpSpPr>
      <p:sp>
        <p:nvSpPr>
          <p:cNvPr id="26" name="Shape 2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7" name="Shape 27"/>
          <p:cNvSpPr txBox="1">
            <a:spLocks noGrp="1"/>
          </p:cNvSpPr>
          <p:nvPr>
            <p:ph type="body" idx="1"/>
          </p:nvPr>
        </p:nvSpPr>
        <p:spPr>
          <a:xfrm>
            <a:off x="685800" y="4343400"/>
            <a:ext cx="5486399" cy="4114800"/>
          </a:xfrm>
          <a:prstGeom prst="rect">
            <a:avLst/>
          </a:prstGeom>
        </p:spPr>
        <p:txBody>
          <a:bodyPr lIns="91425" tIns="91425" rIns="91425" bIns="91425" anchor="t" anchorCtr="0">
            <a:spAutoFit/>
          </a:bodyPr>
          <a:lstStyle/>
          <a:p>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Shape 8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1" name="Shape 81"/>
          <p:cNvSpPr txBox="1">
            <a:spLocks noGrp="1"/>
          </p:cNvSpPr>
          <p:nvPr>
            <p:ph type="body" idx="1"/>
          </p:nvPr>
        </p:nvSpPr>
        <p:spPr>
          <a:xfrm>
            <a:off x="685800" y="4343400"/>
            <a:ext cx="5486399" cy="4114800"/>
          </a:xfrm>
          <a:prstGeom prst="rect">
            <a:avLst/>
          </a:prstGeom>
        </p:spPr>
        <p:txBody>
          <a:bodyPr lIns="91425" tIns="91425" rIns="91425" bIns="91425" anchor="t" anchorCtr="0">
            <a:spAutoFit/>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Shape 3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3" name="Shape 33"/>
          <p:cNvSpPr txBox="1">
            <a:spLocks noGrp="1"/>
          </p:cNvSpPr>
          <p:nvPr>
            <p:ph type="body" idx="1"/>
          </p:nvPr>
        </p:nvSpPr>
        <p:spPr>
          <a:xfrm>
            <a:off x="685800" y="4343400"/>
            <a:ext cx="5486399" cy="4114800"/>
          </a:xfrm>
          <a:prstGeom prst="rect">
            <a:avLst/>
          </a:prstGeom>
        </p:spPr>
        <p:txBody>
          <a:bodyPr lIns="91425" tIns="91425" rIns="91425" bIns="91425" anchor="t" anchorCtr="0">
            <a:spAutoFit/>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p:cNvGrpSpPr/>
        <p:nvPr/>
      </p:nvGrpSpPr>
      <p:grpSpPr>
        <a:xfrm>
          <a:off x="0" y="0"/>
          <a:ext cx="0" cy="0"/>
          <a:chOff x="0" y="0"/>
          <a:chExt cx="0" cy="0"/>
        </a:xfrm>
      </p:grpSpPr>
      <p:sp>
        <p:nvSpPr>
          <p:cNvPr id="39" name="Shape 3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0" name="Shape 40"/>
          <p:cNvSpPr txBox="1">
            <a:spLocks noGrp="1"/>
          </p:cNvSpPr>
          <p:nvPr>
            <p:ph type="body" idx="1"/>
          </p:nvPr>
        </p:nvSpPr>
        <p:spPr>
          <a:xfrm>
            <a:off x="685800" y="4343400"/>
            <a:ext cx="5486399" cy="4114800"/>
          </a:xfrm>
          <a:prstGeom prst="rect">
            <a:avLst/>
          </a:prstGeom>
        </p:spPr>
        <p:txBody>
          <a:bodyPr lIns="91425" tIns="91425" rIns="91425" bIns="91425" anchor="t" anchorCtr="0">
            <a:spAutoFit/>
          </a:bodyPr>
          <a:lstStyle/>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Shape 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6" name="Shape 46"/>
          <p:cNvSpPr txBox="1">
            <a:spLocks noGrp="1"/>
          </p:cNvSpPr>
          <p:nvPr>
            <p:ph type="body" idx="1"/>
          </p:nvPr>
        </p:nvSpPr>
        <p:spPr>
          <a:xfrm>
            <a:off x="685800" y="4343400"/>
            <a:ext cx="5486399" cy="4114800"/>
          </a:xfrm>
          <a:prstGeom prst="rect">
            <a:avLst/>
          </a:prstGeom>
        </p:spPr>
        <p:txBody>
          <a:bodyPr lIns="91425" tIns="91425" rIns="91425" bIns="91425" anchor="t" anchorCtr="0">
            <a:spAutoFit/>
          </a:bodyPr>
          <a:lstStyle/>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Shape 5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1" name="Shape 51"/>
          <p:cNvSpPr txBox="1">
            <a:spLocks noGrp="1"/>
          </p:cNvSpPr>
          <p:nvPr>
            <p:ph type="body" idx="1"/>
          </p:nvPr>
        </p:nvSpPr>
        <p:spPr>
          <a:xfrm>
            <a:off x="685800" y="4343400"/>
            <a:ext cx="5486399" cy="4114800"/>
          </a:xfrm>
          <a:prstGeom prst="rect">
            <a:avLst/>
          </a:prstGeom>
        </p:spPr>
        <p:txBody>
          <a:bodyPr lIns="91425" tIns="91425" rIns="91425" bIns="91425" anchor="t" anchorCtr="0">
            <a:spAutoFit/>
          </a:bodyPr>
          <a:lstStyle/>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Shape 5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7" name="Shape 57"/>
          <p:cNvSpPr txBox="1">
            <a:spLocks noGrp="1"/>
          </p:cNvSpPr>
          <p:nvPr>
            <p:ph type="body" idx="1"/>
          </p:nvPr>
        </p:nvSpPr>
        <p:spPr>
          <a:xfrm>
            <a:off x="685800" y="4343400"/>
            <a:ext cx="5486399" cy="4114800"/>
          </a:xfrm>
          <a:prstGeom prst="rect">
            <a:avLst/>
          </a:prstGeom>
        </p:spPr>
        <p:txBody>
          <a:bodyPr lIns="91425" tIns="91425" rIns="91425" bIns="91425" anchor="t" anchorCtr="0">
            <a:spAutoFit/>
          </a:bodyPr>
          <a:lstStyle/>
          <a:p>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Shape 6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3" name="Shape 63"/>
          <p:cNvSpPr txBox="1">
            <a:spLocks noGrp="1"/>
          </p:cNvSpPr>
          <p:nvPr>
            <p:ph type="body" idx="1"/>
          </p:nvPr>
        </p:nvSpPr>
        <p:spPr>
          <a:xfrm>
            <a:off x="685800" y="4343400"/>
            <a:ext cx="5486399" cy="4114800"/>
          </a:xfrm>
          <a:prstGeom prst="rect">
            <a:avLst/>
          </a:prstGeom>
        </p:spPr>
        <p:txBody>
          <a:bodyPr lIns="91425" tIns="91425" rIns="91425" bIns="91425" anchor="t" anchorCtr="0">
            <a:spAutoFit/>
          </a:bodyPr>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Shape 6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9" name="Shape 69"/>
          <p:cNvSpPr txBox="1">
            <a:spLocks noGrp="1"/>
          </p:cNvSpPr>
          <p:nvPr>
            <p:ph type="body" idx="1"/>
          </p:nvPr>
        </p:nvSpPr>
        <p:spPr>
          <a:xfrm>
            <a:off x="685800" y="4343400"/>
            <a:ext cx="5486399" cy="4114800"/>
          </a:xfrm>
          <a:prstGeom prst="rect">
            <a:avLst/>
          </a:prstGeom>
        </p:spPr>
        <p:txBody>
          <a:bodyPr lIns="91425" tIns="91425" rIns="91425" bIns="91425" anchor="t" anchorCtr="0">
            <a:spAutoFit/>
          </a:bodyPr>
          <a:lstStyle/>
          <a:p>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t" anchorCtr="0">
            <a:spAutoFit/>
          </a:body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10/1/2012</a:t>
            </a:fld>
            <a:endParaRPr lang="en-US"/>
          </a:p>
        </p:txBody>
      </p:sp>
      <p:sp>
        <p:nvSpPr>
          <p:cNvPr id="19" name="Footer Placeholder 18"/>
          <p:cNvSpPr>
            <a:spLocks noGrp="1"/>
          </p:cNvSpPr>
          <p:nvPr>
            <p:ph type="ftr" sz="quarter" idx="11"/>
          </p:nvPr>
        </p:nvSpPr>
        <p:spPr/>
        <p:txBody>
          <a:bodyPr/>
          <a:lstStyle/>
          <a:p>
            <a:endParaRPr kumimoji="0" lang="en-US"/>
          </a:p>
        </p:txBody>
      </p:sp>
      <p:sp>
        <p:nvSpPr>
          <p:cNvPr id="27" name="Slide Number Placeholder 26"/>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10/1/2012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10/1/2012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x" type="tx">
  <p:cSld name="tx">
    <p:spTree>
      <p:nvGrpSpPr>
        <p:cNvPr id="1" name="Shape 10"/>
        <p:cNvGrpSpPr/>
        <p:nvPr/>
      </p:nvGrpSpPr>
      <p:grpSpPr>
        <a:xfrm>
          <a:off x="0" y="0"/>
          <a:ext cx="0" cy="0"/>
          <a:chOff x="0" y="0"/>
          <a:chExt cx="0" cy="0"/>
        </a:xfrm>
      </p:grpSpPr>
      <p:sp>
        <p:nvSpPr>
          <p:cNvPr id="11" name="Shape 11"/>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algn="l" rtl="0">
              <a:spcBef>
                <a:spcPts val="0"/>
              </a:spcBef>
              <a:buSzPct val="100000"/>
              <a:buFont typeface="Arial"/>
              <a:buNone/>
              <a:defRPr sz="3600" b="1">
                <a:solidFill>
                  <a:schemeClr val="dk1"/>
                </a:solidFill>
                <a:latin typeface="Arial"/>
                <a:ea typeface="Arial"/>
                <a:cs typeface="Arial"/>
                <a:sym typeface="Arial"/>
              </a:defRPr>
            </a:lvl1pPr>
            <a:lvl2pPr algn="l" rtl="0">
              <a:spcBef>
                <a:spcPts val="0"/>
              </a:spcBef>
              <a:buSzPct val="100000"/>
              <a:buFont typeface="Arial"/>
              <a:buNone/>
              <a:defRPr sz="3600" b="1">
                <a:solidFill>
                  <a:schemeClr val="dk1"/>
                </a:solidFill>
                <a:latin typeface="Arial"/>
                <a:ea typeface="Arial"/>
                <a:cs typeface="Arial"/>
                <a:sym typeface="Arial"/>
              </a:defRPr>
            </a:lvl2pPr>
            <a:lvl3pPr algn="l" rtl="0">
              <a:spcBef>
                <a:spcPts val="0"/>
              </a:spcBef>
              <a:buSzPct val="100000"/>
              <a:buFont typeface="Arial"/>
              <a:buNone/>
              <a:defRPr sz="3600" b="1">
                <a:solidFill>
                  <a:schemeClr val="dk1"/>
                </a:solidFill>
                <a:latin typeface="Arial"/>
                <a:ea typeface="Arial"/>
                <a:cs typeface="Arial"/>
                <a:sym typeface="Arial"/>
              </a:defRPr>
            </a:lvl3pPr>
            <a:lvl4pPr algn="l" rtl="0">
              <a:spcBef>
                <a:spcPts val="0"/>
              </a:spcBef>
              <a:buSzPct val="100000"/>
              <a:buFont typeface="Arial"/>
              <a:buNone/>
              <a:defRPr sz="3600" b="1">
                <a:solidFill>
                  <a:schemeClr val="dk1"/>
                </a:solidFill>
                <a:latin typeface="Arial"/>
                <a:ea typeface="Arial"/>
                <a:cs typeface="Arial"/>
                <a:sym typeface="Arial"/>
              </a:defRPr>
            </a:lvl4pPr>
            <a:lvl5pPr algn="l" rtl="0">
              <a:spcBef>
                <a:spcPts val="0"/>
              </a:spcBef>
              <a:buSzPct val="100000"/>
              <a:buFont typeface="Arial"/>
              <a:buNone/>
              <a:defRPr sz="3600" b="1">
                <a:solidFill>
                  <a:schemeClr val="dk1"/>
                </a:solidFill>
                <a:latin typeface="Arial"/>
                <a:ea typeface="Arial"/>
                <a:cs typeface="Arial"/>
                <a:sym typeface="Arial"/>
              </a:defRPr>
            </a:lvl5pPr>
            <a:lvl6pPr algn="l" rtl="0">
              <a:spcBef>
                <a:spcPts val="0"/>
              </a:spcBef>
              <a:buSzPct val="100000"/>
              <a:buFont typeface="Arial"/>
              <a:buNone/>
              <a:defRPr sz="3600" b="1">
                <a:solidFill>
                  <a:schemeClr val="dk1"/>
                </a:solidFill>
                <a:latin typeface="Arial"/>
                <a:ea typeface="Arial"/>
                <a:cs typeface="Arial"/>
                <a:sym typeface="Arial"/>
              </a:defRPr>
            </a:lvl6pPr>
            <a:lvl7pPr algn="l" rtl="0">
              <a:spcBef>
                <a:spcPts val="0"/>
              </a:spcBef>
              <a:buSzPct val="100000"/>
              <a:buFont typeface="Arial"/>
              <a:buNone/>
              <a:defRPr sz="3600" b="1">
                <a:solidFill>
                  <a:schemeClr val="dk1"/>
                </a:solidFill>
                <a:latin typeface="Arial"/>
                <a:ea typeface="Arial"/>
                <a:cs typeface="Arial"/>
                <a:sym typeface="Arial"/>
              </a:defRPr>
            </a:lvl7pPr>
            <a:lvl8pPr algn="l" rtl="0">
              <a:spcBef>
                <a:spcPts val="0"/>
              </a:spcBef>
              <a:buSzPct val="100000"/>
              <a:buFont typeface="Arial"/>
              <a:buNone/>
              <a:defRPr sz="3600" b="1">
                <a:solidFill>
                  <a:schemeClr val="dk1"/>
                </a:solidFill>
                <a:latin typeface="Arial"/>
                <a:ea typeface="Arial"/>
                <a:cs typeface="Arial"/>
                <a:sym typeface="Arial"/>
              </a:defRPr>
            </a:lvl8pPr>
            <a:lvl9pPr algn="l" rtl="0">
              <a:spcBef>
                <a:spcPts val="0"/>
              </a:spcBef>
              <a:buSzPct val="100000"/>
              <a:buFont typeface="Arial"/>
              <a:buNone/>
              <a:defRPr sz="3600" b="1">
                <a:solidFill>
                  <a:schemeClr val="dk1"/>
                </a:solidFill>
                <a:latin typeface="Arial"/>
                <a:ea typeface="Arial"/>
                <a:cs typeface="Arial"/>
                <a:sym typeface="Arial"/>
              </a:defRPr>
            </a:lvl9pPr>
          </a:lstStyle>
          <a:p>
            <a:endParaRPr/>
          </a:p>
        </p:txBody>
      </p:sp>
      <p:sp>
        <p:nvSpPr>
          <p:cNvPr id="12" name="Shape 12"/>
          <p:cNvSpPr txBox="1">
            <a:spLocks noGrp="1"/>
          </p:cNvSpPr>
          <p:nvPr>
            <p:ph type="body" idx="1"/>
          </p:nvPr>
        </p:nvSpPr>
        <p:spPr>
          <a:xfrm>
            <a:off x="457200" y="1600200"/>
            <a:ext cx="8229600" cy="4967574"/>
          </a:xfrm>
          <a:prstGeom prst="rect">
            <a:avLst/>
          </a:prstGeom>
          <a:noFill/>
          <a:ln>
            <a:noFill/>
          </a:ln>
        </p:spPr>
        <p:txBody>
          <a:bodyPr lIns="91425" tIns="91425" rIns="91425" bIns="91425" anchor="t" anchorCtr="0"/>
          <a:lstStyle>
            <a:lvl1pPr rtl="0">
              <a:defRPr/>
            </a:lvl1pPr>
            <a:lvl2pPr marL="742950" indent="-285750" rtl="0">
              <a:defRPr/>
            </a:lvl2pPr>
            <a:lvl3pPr marL="1143000" indent="-228600" rtl="0">
              <a:defRPr/>
            </a:lvl3pPr>
            <a:lvl4pPr marL="1600200" indent="-228600" rtl="0">
              <a:defRPr/>
            </a:lvl4pPr>
            <a:lvl5pPr rtl="0">
              <a:defRPr sz="1800"/>
            </a:lvl5pPr>
            <a:lvl6pPr rtl="0">
              <a:defRPr sz="1800"/>
            </a:lvl6pPr>
            <a:lvl7pPr rtl="0">
              <a:defRPr sz="1800"/>
            </a:lvl7pPr>
            <a:lvl8pPr rtl="0">
              <a:defRPr sz="1800"/>
            </a:lvl8pPr>
            <a:lvl9pPr rtl="0">
              <a:defRPr sz="1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10/1/2012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10/1/2012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10/1/2012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10/1/2012</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10/1/2012</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10/1/2012</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10/1/2012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10/1/2012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a:xfrm>
            <a:off x="8077200" y="6356350"/>
            <a:ext cx="609600" cy="365125"/>
          </a:xfrm>
        </p:spPr>
        <p:txBody>
          <a:bodyPr/>
          <a:lstStyle/>
          <a:p>
            <a:fld id="{69E29E33-B620-47F9-BB04-8846C2A5AFCC}" type="slidenum">
              <a:rPr kumimoji="0" lang="en-US" smtClean="0"/>
              <a:pPr eaLnBrk="1" latinLnBrk="0" hangingPunct="1"/>
              <a:t>‹#›</a:t>
            </a:fld>
            <a:endParaRPr kumimoji="0"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eaLnBrk="1" latinLnBrk="0" hangingPunct="1"/>
            <a:fld id="{7CB97365-EBCA-4027-87D5-99FC1D4DF0BB}" type="datetimeFigureOut">
              <a:rPr lang="en-US" smtClean="0"/>
              <a:pPr eaLnBrk="1" latinLnBrk="0" hangingPunct="1"/>
              <a:t>10/1/2012</a:t>
            </a:fld>
            <a:endParaRPr lang="en-US">
              <a:solidFill>
                <a:schemeClr val="tx1">
                  <a:shade val="50000"/>
                </a:scheme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kumimoji="0" lang="en-US">
              <a:solidFill>
                <a:schemeClr val="tx1">
                  <a:shade val="50000"/>
                </a:scheme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9E29E33-B620-47F9-BB04-8846C2A5AFCC}" type="slidenum">
              <a:rPr kumimoji="0" lang="en-US" smtClean="0"/>
              <a:pPr eaLnBrk="1" latinLnBrk="0" hangingPunct="1"/>
              <a:t>‹#›</a:t>
            </a:fld>
            <a:endParaRPr kumimoji="0" lang="en-US" dirty="0">
              <a:solidFill>
                <a:schemeClr val="tx1">
                  <a:shade val="50000"/>
                </a:scheme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en.wikipedia.org/wiki/Galaxy_formation_and_evolution" TargetMode="External"/><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hyperlink" Target="http://www.ncbi.nlm.nih.gov/pmc/articles/PMC34192/pdf/pq000067.pdf" TargetMode="External"/><Relationship Id="rId5" Type="http://schemas.openxmlformats.org/officeDocument/2006/relationships/hyperlink" Target="http://iopscience.iop.org/0004-637X/725/2/2312/pdf/0004-637X_725_2_2312.pdf" TargetMode="External"/><Relationship Id="rId4" Type="http://schemas.openxmlformats.org/officeDocument/2006/relationships/hyperlink" Target="http://onlinelibrary.wiley.com/doi/10.1046/j.1365-8711.2001.04259.x/pdf"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hyperlink" Target="http://youtube.com/v/WIsLBmAzMsk" TargetMode="External"/><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2"/>
        <p:cNvGrpSpPr/>
        <p:nvPr/>
      </p:nvGrpSpPr>
      <p:grpSpPr>
        <a:xfrm>
          <a:off x="0" y="0"/>
          <a:ext cx="0" cy="0"/>
          <a:chOff x="0" y="0"/>
          <a:chExt cx="0" cy="0"/>
        </a:xfrm>
      </p:grpSpPr>
      <p:sp>
        <p:nvSpPr>
          <p:cNvPr id="23" name="Shape 23"/>
          <p:cNvSpPr txBox="1">
            <a:spLocks noGrp="1"/>
          </p:cNvSpPr>
          <p:nvPr>
            <p:ph type="ctrTitle"/>
          </p:nvPr>
        </p:nvSpPr>
        <p:spPr>
          <a:prstGeom prst="rect">
            <a:avLst/>
          </a:prstGeom>
        </p:spPr>
        <p:txBody>
          <a:bodyPr lIns="91425" tIns="91425" rIns="91425" bIns="91425" anchor="b" anchorCtr="0">
            <a:spAutoFit/>
          </a:bodyPr>
          <a:lstStyle/>
          <a:p>
            <a:pPr>
              <a:buNone/>
            </a:pPr>
            <a:r>
              <a:rPr lang="en"/>
              <a:t>Galaxy Formation </a:t>
            </a:r>
          </a:p>
        </p:txBody>
      </p:sp>
      <p:sp>
        <p:nvSpPr>
          <p:cNvPr id="24" name="Shape 24"/>
          <p:cNvSpPr txBox="1">
            <a:spLocks noGrp="1"/>
          </p:cNvSpPr>
          <p:nvPr>
            <p:ph type="subTitle" idx="1"/>
          </p:nvPr>
        </p:nvSpPr>
        <p:spPr>
          <a:xfrm>
            <a:off x="725125" y="3777512"/>
            <a:ext cx="7772400" cy="1046400"/>
          </a:xfrm>
          <a:prstGeom prst="rect">
            <a:avLst/>
          </a:prstGeom>
        </p:spPr>
        <p:txBody>
          <a:bodyPr lIns="91425" tIns="91425" rIns="91425" bIns="91425" anchor="t" anchorCtr="0">
            <a:spAutoFit/>
          </a:bodyPr>
          <a:lstStyle/>
          <a:p>
            <a:pPr lvl="0" rtl="0">
              <a:buNone/>
            </a:pPr>
            <a:r>
              <a:rPr lang="en"/>
              <a:t>by</a:t>
            </a:r>
          </a:p>
          <a:p>
            <a:pPr lvl="0" rtl="0">
              <a:buNone/>
            </a:pPr>
            <a:r>
              <a:rPr lang="en"/>
              <a:t>Enrique V. Zepeda</a:t>
            </a:r>
          </a:p>
          <a:p>
            <a:pPr>
              <a:buNone/>
            </a:pPr>
            <a:r>
              <a:rPr lang="en"/>
              <a:t>10/01/2012</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Shape 77"/>
          <p:cNvSpPr txBox="1">
            <a:spLocks noGrp="1"/>
          </p:cNvSpPr>
          <p:nvPr>
            <p:ph type="title"/>
          </p:nvPr>
        </p:nvSpPr>
        <p:spPr>
          <a:prstGeom prst="rect">
            <a:avLst/>
          </a:prstGeom>
        </p:spPr>
        <p:txBody>
          <a:bodyPr lIns="91425" tIns="91425" rIns="91425" bIns="91425" anchor="b" anchorCtr="0">
            <a:spAutoFit/>
          </a:bodyPr>
          <a:lstStyle/>
          <a:p>
            <a:pPr>
              <a:buNone/>
            </a:pPr>
            <a:r>
              <a:rPr lang="en"/>
              <a:t>References</a:t>
            </a:r>
          </a:p>
        </p:txBody>
      </p:sp>
      <p:sp>
        <p:nvSpPr>
          <p:cNvPr id="78" name="Shape 78"/>
          <p:cNvSpPr txBox="1">
            <a:spLocks noGrp="1"/>
          </p:cNvSpPr>
          <p:nvPr>
            <p:ph type="body" idx="1"/>
          </p:nvPr>
        </p:nvSpPr>
        <p:spPr>
          <a:xfrm>
            <a:off x="457200" y="1600200"/>
            <a:ext cx="7498199" cy="3911399"/>
          </a:xfrm>
          <a:prstGeom prst="rect">
            <a:avLst/>
          </a:prstGeom>
        </p:spPr>
        <p:txBody>
          <a:bodyPr lIns="91425" tIns="91425" rIns="91425" bIns="91425" anchor="t" anchorCtr="0">
            <a:spAutoFit/>
          </a:bodyPr>
          <a:lstStyle/>
          <a:p>
            <a:pPr lvl="0" rtl="0">
              <a:buNone/>
            </a:pPr>
            <a:r>
              <a:rPr lang="en" u="sng">
                <a:solidFill>
                  <a:schemeClr val="hlink"/>
                </a:solidFill>
                <a:hlinkClick r:id="rId3"/>
              </a:rPr>
              <a:t>http://en.wikipedia.org/wiki/Galaxy_formation_and_evolution</a:t>
            </a:r>
          </a:p>
          <a:p>
            <a:pPr lvl="0" rtl="0">
              <a:buNone/>
            </a:pPr>
            <a:r>
              <a:rPr lang="en" u="sng">
                <a:solidFill>
                  <a:schemeClr val="hlink"/>
                </a:solidFill>
                <a:hlinkClick r:id="rId4"/>
              </a:rPr>
              <a:t>http://onlinelibrary.wiley.com/doi/10.1046/j.1365-8711.2001.04259.x/pdf</a:t>
            </a:r>
          </a:p>
          <a:p>
            <a:pPr>
              <a:buNone/>
            </a:pPr>
            <a:r>
              <a:rPr lang="en" u="sng">
                <a:solidFill>
                  <a:schemeClr val="hlink"/>
                </a:solidFill>
                <a:hlinkClick r:id="rId5"/>
              </a:rPr>
              <a:t>http://iopscience.iop.org/0004-637X/725/2/2312/pdf/0004-637X_725_2_2312.pdf</a:t>
            </a:r>
            <a:r>
              <a:rPr lang="en" u="sng">
                <a:solidFill>
                  <a:schemeClr val="hlink"/>
                </a:solidFill>
                <a:hlinkClick r:id="rId6"/>
              </a:rPr>
              <a:t>http://www.ncbi.nlm.nih.gov/pmc/articles/PMC34192/pdf/pq000067.pdf</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8"/>
        <p:cNvGrpSpPr/>
        <p:nvPr/>
      </p:nvGrpSpPr>
      <p:grpSpPr>
        <a:xfrm>
          <a:off x="0" y="0"/>
          <a:ext cx="0" cy="0"/>
          <a:chOff x="0" y="0"/>
          <a:chExt cx="0" cy="0"/>
        </a:xfrm>
      </p:grpSpPr>
      <p:sp>
        <p:nvSpPr>
          <p:cNvPr id="29" name="Shape 29"/>
          <p:cNvSpPr txBox="1">
            <a:spLocks noGrp="1"/>
          </p:cNvSpPr>
          <p:nvPr>
            <p:ph type="title"/>
          </p:nvPr>
        </p:nvSpPr>
        <p:spPr>
          <a:prstGeom prst="rect">
            <a:avLst/>
          </a:prstGeom>
        </p:spPr>
        <p:txBody>
          <a:bodyPr lIns="91425" tIns="91425" rIns="91425" bIns="91425" anchor="b" anchorCtr="0">
            <a:spAutoFit/>
          </a:bodyPr>
          <a:lstStyle/>
          <a:p>
            <a:pPr>
              <a:buNone/>
            </a:pPr>
            <a:r>
              <a:rPr lang="en"/>
              <a:t>Introduction</a:t>
            </a:r>
          </a:p>
        </p:txBody>
      </p:sp>
      <p:sp>
        <p:nvSpPr>
          <p:cNvPr id="30" name="Shape 30"/>
          <p:cNvSpPr txBox="1">
            <a:spLocks noGrp="1"/>
          </p:cNvSpPr>
          <p:nvPr>
            <p:ph type="body" idx="1"/>
          </p:nvPr>
        </p:nvSpPr>
        <p:spPr>
          <a:prstGeom prst="rect">
            <a:avLst/>
          </a:prstGeom>
        </p:spPr>
        <p:txBody>
          <a:bodyPr lIns="91425" tIns="91425" rIns="91425" bIns="91425" anchor="t" anchorCtr="0">
            <a:spAutoFit/>
          </a:bodyPr>
          <a:lstStyle/>
          <a:p>
            <a:pPr lvl="0" rtl="0">
              <a:buNone/>
            </a:pPr>
            <a:r>
              <a:rPr lang="en"/>
              <a:t>First galaxies formed due to fluctuations of density in some areas of the early universe.</a:t>
            </a:r>
          </a:p>
          <a:p>
            <a:pPr lvl="0" rtl="0">
              <a:buNone/>
            </a:pPr>
            <a:r>
              <a:rPr lang="en"/>
              <a:t>Two theories or the formation of disk galaxies: the first one is that disk galaxies formed due the collapse of a gas cloud. the other one tells that galaxies formed by merging halos of Dark Matter.</a:t>
            </a:r>
          </a:p>
          <a:p>
            <a:endParaRPr lang="en"/>
          </a:p>
          <a:p>
            <a:endParaRPr lang="en"/>
          </a:p>
          <a:p>
            <a:endParaRPr lang="en"/>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Shape 35"/>
          <p:cNvSpPr txBox="1">
            <a:spLocks noGrp="1"/>
          </p:cNvSpPr>
          <p:nvPr>
            <p:ph type="title"/>
          </p:nvPr>
        </p:nvSpPr>
        <p:spPr>
          <a:prstGeom prst="rect">
            <a:avLst/>
          </a:prstGeom>
        </p:spPr>
        <p:txBody>
          <a:bodyPr lIns="91425" tIns="91425" rIns="91425" bIns="91425" anchor="b" anchorCtr="0">
            <a:spAutoFit/>
          </a:bodyPr>
          <a:lstStyle/>
          <a:p>
            <a:pPr>
              <a:buNone/>
            </a:pPr>
            <a:r>
              <a:rPr lang="en"/>
              <a:t>Background</a:t>
            </a:r>
          </a:p>
        </p:txBody>
      </p:sp>
      <p:sp>
        <p:nvSpPr>
          <p:cNvPr id="36" name="Shape 36"/>
          <p:cNvSpPr txBox="1">
            <a:spLocks noGrp="1"/>
          </p:cNvSpPr>
          <p:nvPr>
            <p:ph type="body" idx="1"/>
          </p:nvPr>
        </p:nvSpPr>
        <p:spPr>
          <a:xfrm>
            <a:off x="457200" y="1811350"/>
            <a:ext cx="5564399" cy="3570299"/>
          </a:xfrm>
          <a:prstGeom prst="rect">
            <a:avLst/>
          </a:prstGeom>
        </p:spPr>
        <p:txBody>
          <a:bodyPr lIns="91425" tIns="91425" rIns="91425" bIns="91425" anchor="t" anchorCtr="0">
            <a:spAutoFit/>
          </a:bodyPr>
          <a:lstStyle/>
          <a:p>
            <a:pPr lvl="0" rtl="0">
              <a:buNone/>
            </a:pPr>
            <a:r>
              <a:rPr lang="en" sz="2400"/>
              <a:t>After the Big Bang, most of the matter  thine universe was evenly distributed for sometime. In that state stars and galaxies did not form.</a:t>
            </a:r>
          </a:p>
          <a:p>
            <a:endParaRPr lang="en" sz="2400"/>
          </a:p>
          <a:p>
            <a:pPr>
              <a:buNone/>
            </a:pPr>
            <a:r>
              <a:rPr lang="en" sz="2400"/>
              <a:t>But after a few hundreds of millions of years, as the universe started to cool down. Small fluctuations on density in different areas started to appear.</a:t>
            </a:r>
          </a:p>
        </p:txBody>
      </p:sp>
      <p:sp>
        <p:nvSpPr>
          <p:cNvPr id="37" name="Shape 37"/>
          <p:cNvSpPr/>
          <p:nvPr/>
        </p:nvSpPr>
        <p:spPr>
          <a:xfrm>
            <a:off x="5826600" y="4735125"/>
            <a:ext cx="3048000" cy="1524000"/>
          </a:xfrm>
          <a:prstGeom prst="rect">
            <a:avLst/>
          </a:prstGeom>
          <a:blipFill>
            <a:blip r:embed="rId3"/>
            <a:stretch>
              <a:fillRect/>
            </a:stretch>
          </a:blipFill>
          <a:ln>
            <a:noFill/>
          </a:ln>
        </p:spPr>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1"/>
        <p:cNvGrpSpPr/>
        <p:nvPr/>
      </p:nvGrpSpPr>
      <p:grpSpPr>
        <a:xfrm>
          <a:off x="0" y="0"/>
          <a:ext cx="0" cy="0"/>
          <a:chOff x="0" y="0"/>
          <a:chExt cx="0" cy="0"/>
        </a:xfrm>
      </p:grpSpPr>
      <p:sp>
        <p:nvSpPr>
          <p:cNvPr id="42" name="Shape 42"/>
          <p:cNvSpPr txBox="1">
            <a:spLocks noGrp="1"/>
          </p:cNvSpPr>
          <p:nvPr>
            <p:ph type="title"/>
          </p:nvPr>
        </p:nvSpPr>
        <p:spPr>
          <a:prstGeom prst="rect">
            <a:avLst/>
          </a:prstGeom>
        </p:spPr>
        <p:txBody>
          <a:bodyPr lIns="91425" tIns="91425" rIns="91425" bIns="91425" anchor="b" anchorCtr="0">
            <a:spAutoFit/>
          </a:bodyPr>
          <a:lstStyle/>
          <a:p>
            <a:pPr lvl="0" rtl="0">
              <a:buNone/>
            </a:pPr>
            <a:r>
              <a:rPr lang="en" dirty="0"/>
              <a:t>Observed properties of galaxies</a:t>
            </a:r>
          </a:p>
          <a:p>
            <a:endParaRPr lang="en" dirty="0"/>
          </a:p>
        </p:txBody>
      </p:sp>
      <p:sp>
        <p:nvSpPr>
          <p:cNvPr id="43" name="Shape 43"/>
          <p:cNvSpPr txBox="1">
            <a:spLocks noGrp="1"/>
          </p:cNvSpPr>
          <p:nvPr>
            <p:ph type="body" idx="1"/>
          </p:nvPr>
        </p:nvSpPr>
        <p:spPr>
          <a:xfrm>
            <a:off x="457200" y="1600200"/>
            <a:ext cx="8229600" cy="2985402"/>
          </a:xfrm>
          <a:prstGeom prst="rect">
            <a:avLst/>
          </a:prstGeom>
        </p:spPr>
        <p:txBody>
          <a:bodyPr lIns="91425" tIns="91425" rIns="91425" bIns="91425" anchor="t" anchorCtr="0">
            <a:spAutoFit/>
          </a:bodyPr>
          <a:lstStyle/>
          <a:p>
            <a:pPr lvl="0" rtl="0">
              <a:buNone/>
            </a:pPr>
            <a:r>
              <a:rPr lang="en" dirty="0"/>
              <a:t>Thin and fast rotating galaxy disk</a:t>
            </a:r>
          </a:p>
          <a:p>
            <a:pPr lvl="0" rtl="0">
              <a:buNone/>
            </a:pPr>
            <a:r>
              <a:rPr lang="en" dirty="0"/>
              <a:t>Halo stars</a:t>
            </a:r>
          </a:p>
          <a:p>
            <a:pPr lvl="0" rtl="0">
              <a:buNone/>
            </a:pPr>
            <a:r>
              <a:rPr lang="en" dirty="0"/>
              <a:t>Globular clusters</a:t>
            </a:r>
          </a:p>
          <a:p>
            <a:pPr lvl="0" rtl="0">
              <a:buNone/>
            </a:pPr>
            <a:r>
              <a:rPr lang="en" dirty="0"/>
              <a:t>High velocity clouds</a:t>
            </a:r>
          </a:p>
          <a:p>
            <a:pPr lvl="0" rtl="0">
              <a:buNone/>
            </a:pPr>
            <a:r>
              <a:rPr lang="en" dirty="0"/>
              <a:t>Supermassive black </a:t>
            </a:r>
            <a:r>
              <a:rPr lang="en" dirty="0" smtClean="0"/>
              <a:t>holes</a:t>
            </a:r>
            <a:endParaRPr lang="en" dirty="0"/>
          </a:p>
          <a:p>
            <a:pPr>
              <a:buNone/>
            </a:pPr>
            <a:r>
              <a:rPr lang="en" dirty="0"/>
              <a:t> </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48" name="Shape 48"/>
          <p:cNvSpPr/>
          <p:nvPr/>
        </p:nvSpPr>
        <p:spPr>
          <a:xfrm>
            <a:off x="2165250" y="1281575"/>
            <a:ext cx="4579640" cy="3774771"/>
          </a:xfrm>
          <a:prstGeom prst="rect">
            <a:avLst/>
          </a:prstGeom>
          <a:blipFill>
            <a:blip r:embed="rId3"/>
            <a:stretch>
              <a:fillRect/>
            </a:stretch>
          </a:blipFill>
          <a:ln>
            <a:noFill/>
          </a:ln>
        </p:spPr>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Shape 53"/>
          <p:cNvSpPr txBox="1">
            <a:spLocks noGrp="1"/>
          </p:cNvSpPr>
          <p:nvPr>
            <p:ph type="title"/>
          </p:nvPr>
        </p:nvSpPr>
        <p:spPr>
          <a:prstGeom prst="rect">
            <a:avLst/>
          </a:prstGeom>
        </p:spPr>
        <p:txBody>
          <a:bodyPr lIns="91425" tIns="91425" rIns="91425" bIns="91425" anchor="b" anchorCtr="0">
            <a:spAutoFit/>
          </a:bodyPr>
          <a:lstStyle/>
          <a:p>
            <a:pPr>
              <a:buNone/>
            </a:pPr>
            <a:r>
              <a:rPr lang="en"/>
              <a:t>Galaxy color-magnitude diagram</a:t>
            </a:r>
          </a:p>
        </p:txBody>
      </p:sp>
      <p:sp>
        <p:nvSpPr>
          <p:cNvPr id="54" name="Shape 54"/>
          <p:cNvSpPr/>
          <p:nvPr/>
        </p:nvSpPr>
        <p:spPr>
          <a:xfrm>
            <a:off x="1972030" y="1971229"/>
            <a:ext cx="4383992" cy="4225639"/>
          </a:xfrm>
          <a:prstGeom prst="rect">
            <a:avLst/>
          </a:prstGeom>
          <a:blipFill>
            <a:blip r:embed="rId3"/>
            <a:stretch>
              <a:fillRect/>
            </a:stretch>
          </a:blipFill>
          <a:ln>
            <a:noFill/>
          </a:ln>
        </p:spPr>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Shape 59"/>
          <p:cNvSpPr txBox="1">
            <a:spLocks noGrp="1"/>
          </p:cNvSpPr>
          <p:nvPr>
            <p:ph type="title"/>
          </p:nvPr>
        </p:nvSpPr>
        <p:spPr>
          <a:prstGeom prst="rect">
            <a:avLst/>
          </a:prstGeom>
        </p:spPr>
        <p:txBody>
          <a:bodyPr lIns="91425" tIns="91425" rIns="91425" bIns="91425" anchor="b" anchorCtr="0">
            <a:spAutoFit/>
          </a:bodyPr>
          <a:lstStyle/>
          <a:p>
            <a:pPr>
              <a:buNone/>
            </a:pPr>
            <a:r>
              <a:rPr lang="en"/>
              <a:t>Formation of disk (spiral) galaxies</a:t>
            </a:r>
          </a:p>
        </p:txBody>
      </p:sp>
      <p:sp>
        <p:nvSpPr>
          <p:cNvPr id="60" name="Shape 60"/>
          <p:cNvSpPr txBox="1">
            <a:spLocks noGrp="1"/>
          </p:cNvSpPr>
          <p:nvPr>
            <p:ph type="body" idx="1"/>
          </p:nvPr>
        </p:nvSpPr>
        <p:spPr>
          <a:prstGeom prst="rect">
            <a:avLst/>
          </a:prstGeom>
        </p:spPr>
        <p:txBody>
          <a:bodyPr lIns="91425" tIns="91425" rIns="91425" bIns="91425" anchor="t" anchorCtr="0">
            <a:spAutoFit/>
          </a:bodyPr>
          <a:lstStyle/>
          <a:p>
            <a:pPr lvl="0" rtl="0">
              <a:buNone/>
            </a:pPr>
            <a:r>
              <a:rPr lang="en"/>
              <a:t>One theory explains that disks galaxies form by the collapsing of large gas clouds that start spinning faster as the gas is contracting.</a:t>
            </a:r>
          </a:p>
          <a:p>
            <a:pPr lvl="0" rtl="0">
              <a:buNone/>
            </a:pPr>
            <a:r>
              <a:rPr lang="en"/>
              <a:t>This is called a "top-down" scenario.</a:t>
            </a:r>
          </a:p>
          <a:p>
            <a:pPr>
              <a:buNone/>
            </a:pPr>
            <a:r>
              <a:rPr lang="en"/>
              <a:t>However, this theory is not widely accepted because observations of the early universe suggest a "bottom-up" scenario.</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Shape 65"/>
          <p:cNvSpPr txBox="1">
            <a:spLocks noGrp="1"/>
          </p:cNvSpPr>
          <p:nvPr>
            <p:ph type="title"/>
          </p:nvPr>
        </p:nvSpPr>
        <p:spPr>
          <a:prstGeom prst="rect">
            <a:avLst/>
          </a:prstGeom>
        </p:spPr>
        <p:txBody>
          <a:bodyPr lIns="91425" tIns="91425" rIns="91425" bIns="91425" anchor="b" anchorCtr="0">
            <a:spAutoFit/>
          </a:bodyPr>
          <a:lstStyle/>
          <a:p>
            <a:pPr>
              <a:buNone/>
            </a:pPr>
            <a:r>
              <a:rPr lang="en"/>
              <a:t>Formation of disk (spiral) galaxies (cont'd)</a:t>
            </a:r>
          </a:p>
        </p:txBody>
      </p:sp>
      <p:sp>
        <p:nvSpPr>
          <p:cNvPr id="66" name="Shape 66"/>
          <p:cNvSpPr txBox="1">
            <a:spLocks noGrp="1"/>
          </p:cNvSpPr>
          <p:nvPr>
            <p:ph type="body" idx="1"/>
          </p:nvPr>
        </p:nvSpPr>
        <p:spPr>
          <a:prstGeom prst="rect">
            <a:avLst/>
          </a:prstGeom>
        </p:spPr>
        <p:txBody>
          <a:bodyPr lIns="91425" tIns="91425" rIns="91425" bIns="91425" anchor="t" anchorCtr="0">
            <a:spAutoFit/>
          </a:bodyPr>
          <a:lstStyle/>
          <a:p>
            <a:pPr lvl="0" rtl="0">
              <a:buNone/>
            </a:pPr>
            <a:r>
              <a:rPr lang="en"/>
              <a:t>Another theory suggest that disk galaxies are formed by the merging of dark matter halos containing protogalaxies. As mass increases the dark matter is distributed to the size while the gas inside contracts into a disk.</a:t>
            </a:r>
          </a:p>
          <a:p>
            <a:endParaRPr lang="en"/>
          </a:p>
          <a:p>
            <a:pPr>
              <a:buNone/>
            </a:pPr>
            <a:r>
              <a:rPr lang="en"/>
              <a:t>The problem with this theory is that it does not explai how the contracting gas stops.</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Shape 71"/>
          <p:cNvSpPr txBox="1">
            <a:spLocks noGrp="1"/>
          </p:cNvSpPr>
          <p:nvPr>
            <p:ph type="title"/>
          </p:nvPr>
        </p:nvSpPr>
        <p:spPr>
          <a:xfrm>
            <a:off x="457200" y="274637"/>
            <a:ext cx="7790699" cy="1386900"/>
          </a:xfrm>
          <a:prstGeom prst="rect">
            <a:avLst/>
          </a:prstGeom>
        </p:spPr>
        <p:txBody>
          <a:bodyPr lIns="91425" tIns="91425" rIns="91425" bIns="91425" anchor="b" anchorCtr="0">
            <a:spAutoFit/>
          </a:bodyPr>
          <a:lstStyle/>
          <a:p>
            <a:pPr>
              <a:buNone/>
            </a:pPr>
            <a:r>
              <a:rPr lang="en"/>
              <a:t>Links</a:t>
            </a:r>
          </a:p>
        </p:txBody>
      </p:sp>
      <p:sp>
        <p:nvSpPr>
          <p:cNvPr id="72" name="Shape 72">
            <a:hlinkClick r:id="rId3"/>
          </p:cNvPr>
          <p:cNvSpPr/>
          <p:nvPr/>
        </p:nvSpPr>
        <p:spPr>
          <a:xfrm>
            <a:off x="1856997" y="1661537"/>
            <a:ext cx="5224149" cy="3916533"/>
          </a:xfrm>
          <a:prstGeom prst="rect">
            <a:avLst/>
          </a:prstGeom>
          <a:blipFill>
            <a:blip r:embed="rId4"/>
            <a:stretch>
              <a:fillRect/>
            </a:stretch>
          </a:blipFill>
          <a:ln>
            <a:noFill/>
          </a:ln>
        </p:spPr>
      </p:sp>
    </p:spTree>
  </p:cSld>
  <p:clrMapOvr>
    <a:masterClrMapping/>
  </p:clrMapOvr>
  <p:transition spd="slow">
    <p:cu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0</TotalTime>
  <Words>284</Words>
  <Application>Microsoft Office PowerPoint</Application>
  <PresentationFormat>On-screen Show (4:3)</PresentationFormat>
  <Paragraphs>33</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Galaxy Formation </vt:lpstr>
      <vt:lpstr>Introduction</vt:lpstr>
      <vt:lpstr>Background</vt:lpstr>
      <vt:lpstr>Observed properties of galaxies </vt:lpstr>
      <vt:lpstr>PowerPoint Presentation</vt:lpstr>
      <vt:lpstr>Galaxy color-magnitude diagram</vt:lpstr>
      <vt:lpstr>Formation of disk (spiral) galaxies</vt:lpstr>
      <vt:lpstr>Formation of disk (spiral) galaxies (cont'd)</vt:lpstr>
      <vt:lpstr>Links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Galaxy Formation </dc:title>
  <cp:lastModifiedBy>Zepeda, Enrique</cp:lastModifiedBy>
  <cp:revision>2</cp:revision>
  <dcterms:modified xsi:type="dcterms:W3CDTF">2012-10-01T14:54:14Z</dcterms:modified>
</cp:coreProperties>
</file>