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8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0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A9FF-1335-482F-8D00-0392E39A18CF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E51B-A36D-4C99-A851-A01C7CF8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nomy.ohio-state.edu/~pogge/Ast162/Unit2/starform.html" TargetMode="External"/><Relationship Id="rId3" Type="http://schemas.openxmlformats.org/officeDocument/2006/relationships/hyperlink" Target="https://encrypted-tbn0.google.com/images?q=tbn:ANd9GcTp5uMXCwBK4drAqi6ta-kKdSzFUdj1z8Z7h7ZCLls7ViveejLg" TargetMode="External"/><Relationship Id="rId7" Type="http://schemas.openxmlformats.org/officeDocument/2006/relationships/hyperlink" Target="http://www.google.com/imgres?um=1&amp;hl=en&amp;sa=N&amp;biw=1600&amp;bih=799&amp;tbm=isch&amp;tbnid=96FdjbnFB4YVbM:&amp;imgrefurl=http://boojum.as.arizona.edu/~jill/NS102_2006/Lectures/Starformation/starformation.html&amp;docid=Ab6IiK8Sa6BMhM&amp;imgurl=http://boojum.as.arizona.edu/~jill/NS102_2006/Lectures/Starformation/17-06.jpg&amp;w=800&amp;h=600&amp;ei=MZRWUPi9Mom89QTcjoCoBg&amp;zoom=1&amp;iact=rc&amp;dur=701&amp;sig=116826453993561246470&amp;page=1&amp;tbnh=144&amp;tbnw=192&amp;start=0&amp;ndsp=32&amp;ved=1t:429,r:0,s:0,i:76&amp;tx=141&amp;ty=78" TargetMode="External"/><Relationship Id="rId2" Type="http://schemas.openxmlformats.org/officeDocument/2006/relationships/hyperlink" Target="http://curious.astro.cornell.edu/question.php?number=6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Virial_theorem" TargetMode="External"/><Relationship Id="rId5" Type="http://schemas.openxmlformats.org/officeDocument/2006/relationships/hyperlink" Target="http://en.wikipedia.org/wiki/Jeans_mass" TargetMode="External"/><Relationship Id="rId4" Type="http://schemas.openxmlformats.org/officeDocument/2006/relationships/hyperlink" Target="http://en.wikipedia.org/wiki/Star_form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Physics of Star 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Alec Fisher</a:t>
            </a:r>
          </a:p>
          <a:p>
            <a:r>
              <a:rPr lang="en-US" dirty="0" smtClean="0"/>
              <a:t>09/17/2012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Protostar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dirty="0" smtClean="0"/>
              <a:t>As the radius decreases, the temperature of the hydrostatic core will increase. Continues until star can support itself.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6999"/>
            <a:ext cx="5181600" cy="3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3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Material will continue to rain down on the </a:t>
            </a:r>
            <a:r>
              <a:rPr lang="en-US" b="1" dirty="0" err="1" smtClean="0"/>
              <a:t>protostar</a:t>
            </a:r>
            <a:r>
              <a:rPr lang="en-US" b="1" dirty="0" smtClean="0"/>
              <a:t>, causing an increase in mass and, thus, an increase in density as the star continues to contract.</a:t>
            </a:r>
          </a:p>
          <a:p>
            <a:r>
              <a:rPr lang="en-US" b="1" dirty="0" smtClean="0"/>
              <a:t>The star will achieve a temperature of 10</a:t>
            </a:r>
            <a:r>
              <a:rPr lang="en-US" b="1" baseline="30000" dirty="0" smtClean="0"/>
              <a:t>6</a:t>
            </a:r>
            <a:r>
              <a:rPr lang="en-US" b="1" dirty="0" smtClean="0"/>
              <a:t> K, and deuterium fusion will begin: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654939"/>
            <a:ext cx="3962400" cy="321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4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Once deuterium begins fusing, contraction will slow drastically. Gravitation contraction fuels the star.</a:t>
            </a:r>
          </a:p>
          <a:p>
            <a:r>
              <a:rPr lang="en-US" sz="2800" b="1" dirty="0" err="1" smtClean="0"/>
              <a:t>Protostar</a:t>
            </a:r>
            <a:r>
              <a:rPr lang="en-US" sz="2800" b="1" dirty="0" smtClean="0"/>
              <a:t> will continue to contract until the Hayashi limit is reached, where it will then fuse Hydrogen. The star has been created.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09" y="2694848"/>
            <a:ext cx="6248691" cy="416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609600"/>
            <a:ext cx="9042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8584" y="6379028"/>
            <a:ext cx="29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(7)H-R diagram of a </a:t>
            </a:r>
            <a:r>
              <a:rPr lang="en-US" dirty="0" err="1" smtClean="0"/>
              <a:t>protostar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Timescales of </a:t>
            </a:r>
            <a:r>
              <a:rPr lang="en-US" b="1" dirty="0" err="1" smtClean="0"/>
              <a:t>protostar</a:t>
            </a:r>
            <a:r>
              <a:rPr lang="en-US" b="1" dirty="0" smtClean="0"/>
              <a:t> collapse can range between 10</a:t>
            </a:r>
            <a:r>
              <a:rPr lang="en-US" b="1" baseline="30000" dirty="0"/>
              <a:t>4</a:t>
            </a:r>
            <a:r>
              <a:rPr lang="en-US" b="1" dirty="0" smtClean="0"/>
              <a:t> and 10</a:t>
            </a:r>
            <a:r>
              <a:rPr lang="en-US" b="1" baseline="30000" dirty="0" smtClean="0"/>
              <a:t>9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30 solar mass </a:t>
            </a:r>
            <a:r>
              <a:rPr lang="en-US" b="1" dirty="0" err="1" smtClean="0"/>
              <a:t>protostar</a:t>
            </a:r>
            <a:r>
              <a:rPr lang="en-US" b="1" dirty="0" smtClean="0"/>
              <a:t> &lt; 10,000 years</a:t>
            </a:r>
          </a:p>
          <a:p>
            <a:r>
              <a:rPr lang="en-US" b="1" dirty="0" smtClean="0"/>
              <a:t>1 solar mass </a:t>
            </a:r>
            <a:r>
              <a:rPr lang="en-US" b="1" dirty="0" err="1" smtClean="0"/>
              <a:t>protostar</a:t>
            </a:r>
            <a:r>
              <a:rPr lang="en-US" b="1" dirty="0" smtClean="0"/>
              <a:t> = 30 million years</a:t>
            </a:r>
          </a:p>
          <a:p>
            <a:r>
              <a:rPr lang="en-US" b="1" dirty="0" smtClean="0"/>
              <a:t>0.2 solar mass </a:t>
            </a:r>
            <a:r>
              <a:rPr lang="en-US" b="1" dirty="0" err="1" smtClean="0"/>
              <a:t>protostar</a:t>
            </a:r>
            <a:r>
              <a:rPr lang="en-US" b="1" dirty="0" smtClean="0"/>
              <a:t> = 1 billion years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43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Terrestrial and Jovian Planets form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" y="1513114"/>
            <a:ext cx="8950349" cy="465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22238"/>
            <a:ext cx="8229600" cy="12223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(1)http://curious.astro.cornell.edu/question.php?number=644</a:t>
            </a:r>
            <a:endParaRPr lang="en-US" sz="1800" dirty="0" smtClean="0"/>
          </a:p>
          <a:p>
            <a:r>
              <a:rPr lang="en-US" sz="1800" dirty="0" smtClean="0"/>
              <a:t>(2) </a:t>
            </a:r>
            <a:r>
              <a:rPr lang="en-US" sz="1800" dirty="0" smtClean="0">
                <a:hlinkClick r:id="rId3"/>
              </a:rPr>
              <a:t>https://encrypted-tbn0.google.com/images?q=tbn:ANd9GcTp5uMXCwBK4drAqi6ta-kKdSzFUdj1z8Z7h7ZCLls7ViveejLg</a:t>
            </a:r>
            <a:endParaRPr lang="en-US" sz="1800" dirty="0" smtClean="0"/>
          </a:p>
          <a:p>
            <a:r>
              <a:rPr lang="en-US" sz="1800" dirty="0" smtClean="0"/>
              <a:t>(3)</a:t>
            </a:r>
            <a:r>
              <a:rPr lang="en-US" sz="1800" dirty="0" smtClean="0">
                <a:hlinkClick r:id="rId4"/>
              </a:rPr>
              <a:t> </a:t>
            </a:r>
            <a:r>
              <a:rPr lang="en-US" sz="1800" dirty="0" smtClean="0">
                <a:hlinkClick r:id="rId4"/>
              </a:rPr>
              <a:t>http://en.wikipedia.org/wiki/Star_formation</a:t>
            </a:r>
            <a:endParaRPr lang="en-US" sz="1800" dirty="0" smtClean="0"/>
          </a:p>
          <a:p>
            <a:r>
              <a:rPr lang="en-US" sz="1800" dirty="0" smtClean="0"/>
              <a:t>(4)</a:t>
            </a:r>
            <a:r>
              <a:rPr lang="en-US" sz="1800" dirty="0" smtClean="0">
                <a:hlinkClick r:id="rId5"/>
              </a:rPr>
              <a:t> http://en.wikipedia.org/wiki/Jeans_mass</a:t>
            </a:r>
            <a:endParaRPr lang="en-US" sz="1800" dirty="0" smtClean="0"/>
          </a:p>
          <a:p>
            <a:r>
              <a:rPr lang="en-US" sz="1800" dirty="0" smtClean="0"/>
              <a:t>(5) </a:t>
            </a:r>
            <a:r>
              <a:rPr lang="en-US" sz="1800" dirty="0" smtClean="0">
                <a:hlinkClick r:id="rId6"/>
              </a:rPr>
              <a:t>http://en.wikipedia.org/wiki/Virial_theorem</a:t>
            </a:r>
            <a:endParaRPr lang="en-US" sz="1800" dirty="0" smtClean="0"/>
          </a:p>
          <a:p>
            <a:r>
              <a:rPr lang="en-US" sz="1800" dirty="0" smtClean="0"/>
              <a:t>(6)</a:t>
            </a:r>
            <a:r>
              <a:rPr lang="en-US" sz="1200" dirty="0" smtClean="0"/>
              <a:t>http://www.google.com/imgres?um=1&amp;hl=en&amp;sa=N&amp;biw=1600&amp;bih=799&amp;tbm=isch&amp;tbnid=OB_M-UnM9l5KdM:&amp;imgrefurl=http://www.uni.edu/morgans/astro/course/Notes/section2/new9.html&amp;docid=VV-PWcUj1rrInM&amp;imgurl=http://www.uni.edu/morgans/astro/course/Notes/section2/shockwave_sn.jpg&amp;w=900&amp;h=900&amp;ei=Fm1WUP2uDYbY8gSC8YDQAg&amp;zoom=1&amp;iact=rc&amp;dur=227&amp;sig=116826453993561246470&amp;page=1&amp;tbnh=146&amp;tbnw=139&amp;start=0&amp;ndsp=34&amp;ved=1t:429,r:4,s:0,i:88&amp;tx=58&amp;ty=63</a:t>
            </a:r>
          </a:p>
          <a:p>
            <a:r>
              <a:rPr lang="en-US" sz="1800" dirty="0" smtClean="0">
                <a:hlinkClick r:id="rId7"/>
              </a:rPr>
              <a:t>(7)</a:t>
            </a:r>
            <a:r>
              <a:rPr lang="en-US" sz="1200" dirty="0" smtClean="0">
                <a:hlinkClick r:id="rId7"/>
              </a:rPr>
              <a:t>http://www.google.com/imgres?um=1&amp;hl=en&amp;sa=N&amp;biw=1600&amp;bih=799&amp;tbm=isch&amp;tbnid=96FdjbnFB4YVbM:&amp;imgrefurl=http://boojum.as.arizona.edu/~jill/NS102_2006/Lectures/Starformation/starformation.html&amp;docid=Ab6IiK8Sa6BMhM&amp;imgurl=http://boojum.as.arizona.edu/~jill/NS102_2006/Lectures/Starformation/17-06.jpg&amp;w=800&amp;h=600&amp;ei=MZRWUPi9Mom89QTcjoCoBg&amp;zoom=1&amp;iact=rc&amp;dur=701&amp;sig=116826453993561246470&amp;page=1&amp;tbnh=144&amp;tbnw=192&amp;start=0&amp;ndsp=32&amp;ved=1t:429,r:0,s:0,i:76&amp;tx=141&amp;ty=78</a:t>
            </a:r>
            <a:endParaRPr lang="en-US" sz="1200" dirty="0" smtClean="0"/>
          </a:p>
          <a:p>
            <a:r>
              <a:rPr lang="en-US" sz="1800" dirty="0" smtClean="0">
                <a:hlinkClick r:id="rId8"/>
              </a:rPr>
              <a:t>(8)http://www.astronomy.ohio-state.edu/~pogge/Ast162/Unit2/starform.html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42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Background on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 star is held together from its enormous mass, and its ability to produce its own energy via nuclear fusion.</a:t>
            </a:r>
          </a:p>
          <a:p>
            <a:r>
              <a:rPr lang="en-US" b="1" dirty="0" smtClean="0"/>
              <a:t>There are many different types of stars. Some are magnitudes more massive than the sun, and some are magnitudes less massive.</a:t>
            </a:r>
          </a:p>
          <a:p>
            <a:r>
              <a:rPr lang="en-US" b="1" dirty="0" smtClean="0"/>
              <a:t>Stars exist mostly inside of the many various types of galaxies. A star not gravitationally locked into a galaxy is very rare.</a:t>
            </a:r>
          </a:p>
          <a:p>
            <a:r>
              <a:rPr lang="en-US" b="1" dirty="0" smtClean="0"/>
              <a:t>Rate of star formation is approximately 275 million a day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3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267200" cy="319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400137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3657600"/>
            <a:ext cx="474133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424" y="533400"/>
            <a:ext cx="3781376" cy="5592763"/>
          </a:xfrm>
        </p:spPr>
        <p:txBody>
          <a:bodyPr/>
          <a:lstStyle/>
          <a:p>
            <a:r>
              <a:rPr lang="en-US" b="1" dirty="0" smtClean="0"/>
              <a:t>Formed in the ISM</a:t>
            </a:r>
          </a:p>
          <a:p>
            <a:r>
              <a:rPr lang="en-US" b="1" dirty="0" smtClean="0"/>
              <a:t>Areas of dense molecular clouds</a:t>
            </a:r>
          </a:p>
          <a:p>
            <a:r>
              <a:rPr lang="en-US" b="1" dirty="0" smtClean="0"/>
              <a:t>Mostly H</a:t>
            </a:r>
            <a:r>
              <a:rPr lang="en-US" b="1" baseline="-25000" dirty="0" smtClean="0"/>
              <a:t>2</a:t>
            </a:r>
          </a:p>
          <a:p>
            <a:r>
              <a:rPr lang="en-US" b="1" dirty="0" smtClean="0"/>
              <a:t>Bok globules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475302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419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 The Pillars of Creation in the Eagle Nebula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Collapsing of the cloud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Clouds will remain in hydrostatic equilibrium as long as the kinetic energy of the gas pressure is balanced with the potential energy of the gravitational force.</a:t>
                </a:r>
              </a:p>
              <a:p>
                <a:r>
                  <a:rPr lang="en-US" sz="2400" b="1" dirty="0" err="1" smtClean="0"/>
                  <a:t>Virial</a:t>
                </a:r>
                <a:r>
                  <a:rPr lang="en-US" sz="2400" b="1" dirty="0" smtClean="0"/>
                  <a:t> Theorem (5): 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Mass can become too great for pressure to balance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Jeans Mass: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𝒅𝒑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𝒅𝒓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𝑮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𝝆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d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𝒆𝒏𝒄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 (4)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91543" y="2776249"/>
                <a:ext cx="3068725" cy="87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2&lt;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&gt; 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&gt;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43" y="2776249"/>
                <a:ext cx="3068725" cy="8712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86" y="1594757"/>
            <a:ext cx="4702629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smtClean="0"/>
              <a:t>Black holes can emit accreted matter via x-ray radiation creating a relativistic jet, hindering or aiding star formation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6196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/>
              <a:t>As the molecular clouds collapse, they break apart into smaller pieces</a:t>
            </a:r>
          </a:p>
          <a:p>
            <a:endParaRPr lang="en-US" b="1" dirty="0" smtClean="0"/>
          </a:p>
          <a:p>
            <a:r>
              <a:rPr lang="en-US" b="1" dirty="0" smtClean="0"/>
              <a:t>Gravitational Potential Energy increases</a:t>
            </a:r>
          </a:p>
          <a:p>
            <a:endParaRPr lang="en-US" b="1" dirty="0" smtClean="0"/>
          </a:p>
          <a:p>
            <a:r>
              <a:rPr lang="en-US" b="1" dirty="0" smtClean="0"/>
              <a:t>Cloud fragments collapse to a stellar mass</a:t>
            </a:r>
          </a:p>
          <a:p>
            <a:endParaRPr lang="en-US" b="1" dirty="0" smtClean="0"/>
          </a:p>
          <a:p>
            <a:r>
              <a:rPr lang="en-US" b="1" dirty="0" smtClean="0"/>
              <a:t>Density increases causing opaqueness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The opaque cloud is now at a temperature of roughly 100 K. Infrared radiation occurs.</a:t>
            </a:r>
          </a:p>
          <a:p>
            <a:r>
              <a:rPr lang="en-US" b="1" dirty="0" smtClean="0"/>
              <a:t>First Hydrostatic core is formed. Continues to heat up due to </a:t>
            </a:r>
            <a:r>
              <a:rPr lang="en-US" b="1" dirty="0" err="1"/>
              <a:t>V</a:t>
            </a:r>
            <a:r>
              <a:rPr lang="en-US" b="1" dirty="0" err="1" smtClean="0"/>
              <a:t>irial</a:t>
            </a:r>
            <a:r>
              <a:rPr lang="en-US" b="1" dirty="0" smtClean="0"/>
              <a:t> Theorem.</a:t>
            </a:r>
          </a:p>
          <a:p>
            <a:r>
              <a:rPr lang="en-US" b="1" dirty="0" smtClean="0"/>
              <a:t>Shockwaves further heat up the star.</a:t>
            </a:r>
          </a:p>
          <a:p>
            <a:endParaRPr lang="en-US" b="1" dirty="0"/>
          </a:p>
          <a:p>
            <a:r>
              <a:rPr lang="en-US" b="1" dirty="0" smtClean="0"/>
              <a:t>Hydrogen ionization occurs at roughly 2000 K.</a:t>
            </a:r>
          </a:p>
          <a:p>
            <a:r>
              <a:rPr lang="en-US" b="1" dirty="0" smtClean="0"/>
              <a:t>Density decreases due to these processes. Convection and radiation continue cause the radius of the core to drop.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7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537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Physics of Star Formation</vt:lpstr>
      <vt:lpstr>A Quick Background on Stars</vt:lpstr>
      <vt:lpstr>PowerPoint Presentation</vt:lpstr>
      <vt:lpstr>PowerPoint Presentation</vt:lpstr>
      <vt:lpstr>Collapsing of the cloud</vt:lpstr>
      <vt:lpstr>Shockwave</vt:lpstr>
      <vt:lpstr>PowerPoint Presentation</vt:lpstr>
      <vt:lpstr>PowerPoint Presentation</vt:lpstr>
      <vt:lpstr>PowerPoint Presentation</vt:lpstr>
      <vt:lpstr>Protostar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Star Formation</dc:title>
  <dc:creator>Fish</dc:creator>
  <cp:lastModifiedBy>Fish</cp:lastModifiedBy>
  <cp:revision>17</cp:revision>
  <dcterms:created xsi:type="dcterms:W3CDTF">2012-09-16T19:57:53Z</dcterms:created>
  <dcterms:modified xsi:type="dcterms:W3CDTF">2012-09-17T03:44:04Z</dcterms:modified>
</cp:coreProperties>
</file>