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01" r:id="rId3"/>
    <p:sldMasterId id="2147483752" r:id="rId4"/>
    <p:sldMasterId id="2147483770" r:id="rId5"/>
    <p:sldMasterId id="2147483880" r:id="rId6"/>
  </p:sldMasterIdLst>
  <p:notesMasterIdLst>
    <p:notesMasterId r:id="rId96"/>
  </p:notesMasterIdLst>
  <p:handoutMasterIdLst>
    <p:handoutMasterId r:id="rId97"/>
  </p:handoutMasterIdLst>
  <p:sldIdLst>
    <p:sldId id="508" r:id="rId7"/>
    <p:sldId id="557" r:id="rId8"/>
    <p:sldId id="431" r:id="rId9"/>
    <p:sldId id="432" r:id="rId10"/>
    <p:sldId id="433" r:id="rId11"/>
    <p:sldId id="434" r:id="rId12"/>
    <p:sldId id="446" r:id="rId13"/>
    <p:sldId id="447" r:id="rId14"/>
    <p:sldId id="450" r:id="rId15"/>
    <p:sldId id="448" r:id="rId16"/>
    <p:sldId id="547" r:id="rId17"/>
    <p:sldId id="483" r:id="rId18"/>
    <p:sldId id="453" r:id="rId19"/>
    <p:sldId id="484" r:id="rId20"/>
    <p:sldId id="455" r:id="rId21"/>
    <p:sldId id="456" r:id="rId22"/>
    <p:sldId id="485" r:id="rId23"/>
    <p:sldId id="440" r:id="rId24"/>
    <p:sldId id="486" r:id="rId25"/>
    <p:sldId id="540" r:id="rId26"/>
    <p:sldId id="458" r:id="rId27"/>
    <p:sldId id="503" r:id="rId28"/>
    <p:sldId id="541" r:id="rId29"/>
    <p:sldId id="542" r:id="rId30"/>
    <p:sldId id="543" r:id="rId31"/>
    <p:sldId id="544" r:id="rId32"/>
    <p:sldId id="559" r:id="rId33"/>
    <p:sldId id="561" r:id="rId34"/>
    <p:sldId id="562" r:id="rId35"/>
    <p:sldId id="465" r:id="rId36"/>
    <p:sldId id="466" r:id="rId37"/>
    <p:sldId id="546" r:id="rId38"/>
    <p:sldId id="545" r:id="rId39"/>
    <p:sldId id="487" r:id="rId40"/>
    <p:sldId id="468" r:id="rId41"/>
    <p:sldId id="489" r:id="rId42"/>
    <p:sldId id="441" r:id="rId43"/>
    <p:sldId id="490" r:id="rId44"/>
    <p:sldId id="491" r:id="rId45"/>
    <p:sldId id="470" r:id="rId46"/>
    <p:sldId id="471" r:id="rId47"/>
    <p:sldId id="502" r:id="rId48"/>
    <p:sldId id="492" r:id="rId49"/>
    <p:sldId id="554" r:id="rId50"/>
    <p:sldId id="493" r:id="rId51"/>
    <p:sldId id="494" r:id="rId52"/>
    <p:sldId id="555" r:id="rId53"/>
    <p:sldId id="495" r:id="rId54"/>
    <p:sldId id="496" r:id="rId55"/>
    <p:sldId id="497" r:id="rId56"/>
    <p:sldId id="498" r:id="rId57"/>
    <p:sldId id="499" r:id="rId58"/>
    <p:sldId id="500" r:id="rId59"/>
    <p:sldId id="504" r:id="rId60"/>
    <p:sldId id="505" r:id="rId61"/>
    <p:sldId id="522" r:id="rId62"/>
    <p:sldId id="556" r:id="rId63"/>
    <p:sldId id="506" r:id="rId64"/>
    <p:sldId id="507" r:id="rId65"/>
    <p:sldId id="523" r:id="rId66"/>
    <p:sldId id="524" r:id="rId67"/>
    <p:sldId id="525" r:id="rId68"/>
    <p:sldId id="526" r:id="rId69"/>
    <p:sldId id="527" r:id="rId70"/>
    <p:sldId id="528" r:id="rId71"/>
    <p:sldId id="481" r:id="rId72"/>
    <p:sldId id="482" r:id="rId73"/>
    <p:sldId id="558" r:id="rId74"/>
    <p:sldId id="475" r:id="rId75"/>
    <p:sldId id="476" r:id="rId76"/>
    <p:sldId id="477" r:id="rId77"/>
    <p:sldId id="518" r:id="rId78"/>
    <p:sldId id="442" r:id="rId79"/>
    <p:sldId id="443" r:id="rId80"/>
    <p:sldId id="444" r:id="rId81"/>
    <p:sldId id="515" r:id="rId82"/>
    <p:sldId id="521" r:id="rId83"/>
    <p:sldId id="517" r:id="rId84"/>
    <p:sldId id="519" r:id="rId85"/>
    <p:sldId id="534" r:id="rId86"/>
    <p:sldId id="531" r:id="rId87"/>
    <p:sldId id="530" r:id="rId88"/>
    <p:sldId id="537" r:id="rId89"/>
    <p:sldId id="538" r:id="rId90"/>
    <p:sldId id="539" r:id="rId91"/>
    <p:sldId id="516" r:id="rId92"/>
    <p:sldId id="529" r:id="rId93"/>
    <p:sldId id="520" r:id="rId94"/>
    <p:sldId id="560" r:id="rId95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712" autoAdjust="0"/>
    <p:restoredTop sz="98745" autoAdjust="0"/>
  </p:normalViewPr>
  <p:slideViewPr>
    <p:cSldViewPr snapToGrid="0">
      <p:cViewPr varScale="1">
        <p:scale>
          <a:sx n="97" d="100"/>
          <a:sy n="97" d="100"/>
        </p:scale>
        <p:origin x="-12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4.wmf"/><Relationship Id="rId5" Type="http://schemas.openxmlformats.org/officeDocument/2006/relationships/image" Target="../media/image12.wmf"/><Relationship Id="rId4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1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18.wmf"/><Relationship Id="rId5" Type="http://schemas.openxmlformats.org/officeDocument/2006/relationships/image" Target="../media/image12.wmf"/><Relationship Id="rId4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.wmf"/><Relationship Id="rId7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6.wmf"/><Relationship Id="rId6" Type="http://schemas.openxmlformats.org/officeDocument/2006/relationships/image" Target="../media/image18.wmf"/><Relationship Id="rId5" Type="http://schemas.openxmlformats.org/officeDocument/2006/relationships/image" Target="../media/image12.wmf"/><Relationship Id="rId4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2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6.wmf"/><Relationship Id="rId5" Type="http://schemas.openxmlformats.org/officeDocument/2006/relationships/image" Target="../media/image22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.wmf"/><Relationship Id="rId7" Type="http://schemas.openxmlformats.org/officeDocument/2006/relationships/image" Target="../media/image22.wmf"/><Relationship Id="rId2" Type="http://schemas.openxmlformats.org/officeDocument/2006/relationships/image" Target="../media/image23.wmf"/><Relationship Id="rId1" Type="http://schemas.openxmlformats.org/officeDocument/2006/relationships/image" Target="../media/image16.wmf"/><Relationship Id="rId6" Type="http://schemas.openxmlformats.org/officeDocument/2006/relationships/image" Target="../media/image18.wmf"/><Relationship Id="rId5" Type="http://schemas.openxmlformats.org/officeDocument/2006/relationships/image" Target="../media/image12.wmf"/><Relationship Id="rId4" Type="http://schemas.openxmlformats.org/officeDocument/2006/relationships/image" Target="../media/image2.wmf"/><Relationship Id="rId9" Type="http://schemas.openxmlformats.org/officeDocument/2006/relationships/image" Target="../media/image2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.wmf"/><Relationship Id="rId7" Type="http://schemas.openxmlformats.org/officeDocument/2006/relationships/image" Target="../media/image20.wmf"/><Relationship Id="rId2" Type="http://schemas.openxmlformats.org/officeDocument/2006/relationships/image" Target="../media/image23.wmf"/><Relationship Id="rId1" Type="http://schemas.openxmlformats.org/officeDocument/2006/relationships/image" Target="../media/image16.wmf"/><Relationship Id="rId6" Type="http://schemas.openxmlformats.org/officeDocument/2006/relationships/image" Target="../media/image18.wmf"/><Relationship Id="rId5" Type="http://schemas.openxmlformats.org/officeDocument/2006/relationships/image" Target="../media/image12.wmf"/><Relationship Id="rId4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.wmf"/><Relationship Id="rId7" Type="http://schemas.openxmlformats.org/officeDocument/2006/relationships/image" Target="../media/image20.wmf"/><Relationship Id="rId2" Type="http://schemas.openxmlformats.org/officeDocument/2006/relationships/image" Target="../media/image23.wmf"/><Relationship Id="rId1" Type="http://schemas.openxmlformats.org/officeDocument/2006/relationships/image" Target="../media/image16.wmf"/><Relationship Id="rId6" Type="http://schemas.openxmlformats.org/officeDocument/2006/relationships/image" Target="../media/image18.wmf"/><Relationship Id="rId5" Type="http://schemas.openxmlformats.org/officeDocument/2006/relationships/image" Target="../media/image12.wmf"/><Relationship Id="rId4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.wmf"/><Relationship Id="rId7" Type="http://schemas.openxmlformats.org/officeDocument/2006/relationships/image" Target="../media/image20.wmf"/><Relationship Id="rId2" Type="http://schemas.openxmlformats.org/officeDocument/2006/relationships/image" Target="../media/image23.wmf"/><Relationship Id="rId1" Type="http://schemas.openxmlformats.org/officeDocument/2006/relationships/image" Target="../media/image16.wmf"/><Relationship Id="rId6" Type="http://schemas.openxmlformats.org/officeDocument/2006/relationships/image" Target="../media/image18.wmf"/><Relationship Id="rId5" Type="http://schemas.openxmlformats.org/officeDocument/2006/relationships/image" Target="../media/image12.wmf"/><Relationship Id="rId4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.wmf"/><Relationship Id="rId7" Type="http://schemas.openxmlformats.org/officeDocument/2006/relationships/image" Target="../media/image20.wmf"/><Relationship Id="rId2" Type="http://schemas.openxmlformats.org/officeDocument/2006/relationships/image" Target="../media/image23.wmf"/><Relationship Id="rId1" Type="http://schemas.openxmlformats.org/officeDocument/2006/relationships/image" Target="../media/image16.wmf"/><Relationship Id="rId6" Type="http://schemas.openxmlformats.org/officeDocument/2006/relationships/image" Target="../media/image18.wmf"/><Relationship Id="rId5" Type="http://schemas.openxmlformats.org/officeDocument/2006/relationships/image" Target="../media/image12.wmf"/><Relationship Id="rId4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.wmf"/><Relationship Id="rId7" Type="http://schemas.openxmlformats.org/officeDocument/2006/relationships/image" Target="../media/image20.wmf"/><Relationship Id="rId2" Type="http://schemas.openxmlformats.org/officeDocument/2006/relationships/image" Target="../media/image23.wmf"/><Relationship Id="rId1" Type="http://schemas.openxmlformats.org/officeDocument/2006/relationships/image" Target="../media/image16.wmf"/><Relationship Id="rId6" Type="http://schemas.openxmlformats.org/officeDocument/2006/relationships/image" Target="../media/image18.wmf"/><Relationship Id="rId5" Type="http://schemas.openxmlformats.org/officeDocument/2006/relationships/image" Target="../media/image12.wmf"/><Relationship Id="rId4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2.wmf"/><Relationship Id="rId7" Type="http://schemas.openxmlformats.org/officeDocument/2006/relationships/image" Target="../media/image20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23.wmf"/><Relationship Id="rId5" Type="http://schemas.openxmlformats.org/officeDocument/2006/relationships/image" Target="../media/image16.wmf"/><Relationship Id="rId4" Type="http://schemas.openxmlformats.org/officeDocument/2006/relationships/image" Target="../media/image18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.wmf"/><Relationship Id="rId7" Type="http://schemas.openxmlformats.org/officeDocument/2006/relationships/image" Target="../media/image20.wmf"/><Relationship Id="rId2" Type="http://schemas.openxmlformats.org/officeDocument/2006/relationships/image" Target="../media/image23.wmf"/><Relationship Id="rId1" Type="http://schemas.openxmlformats.org/officeDocument/2006/relationships/image" Target="../media/image16.wmf"/><Relationship Id="rId6" Type="http://schemas.openxmlformats.org/officeDocument/2006/relationships/image" Target="../media/image18.wmf"/><Relationship Id="rId5" Type="http://schemas.openxmlformats.org/officeDocument/2006/relationships/image" Target="../media/image12.wmf"/><Relationship Id="rId4" Type="http://schemas.openxmlformats.org/officeDocument/2006/relationships/image" Target="../media/image2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2.wmf"/><Relationship Id="rId7" Type="http://schemas.openxmlformats.org/officeDocument/2006/relationships/image" Target="../media/image20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23.wmf"/><Relationship Id="rId5" Type="http://schemas.openxmlformats.org/officeDocument/2006/relationships/image" Target="../media/image16.wmf"/><Relationship Id="rId4" Type="http://schemas.openxmlformats.org/officeDocument/2006/relationships/image" Target="../media/image1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4.wmf"/><Relationship Id="rId4" Type="http://schemas.openxmlformats.org/officeDocument/2006/relationships/image" Target="../media/image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4.wmf"/><Relationship Id="rId4" Type="http://schemas.openxmlformats.org/officeDocument/2006/relationships/image" Target="../media/image6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3" Type="http://schemas.openxmlformats.org/officeDocument/2006/relationships/image" Target="../media/image33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27.wmf"/><Relationship Id="rId11" Type="http://schemas.openxmlformats.org/officeDocument/2006/relationships/image" Target="../media/image40.wmf"/><Relationship Id="rId5" Type="http://schemas.openxmlformats.org/officeDocument/2006/relationships/image" Target="../media/image35.wmf"/><Relationship Id="rId10" Type="http://schemas.openxmlformats.org/officeDocument/2006/relationships/image" Target="../media/image39.wmf"/><Relationship Id="rId4" Type="http://schemas.openxmlformats.org/officeDocument/2006/relationships/image" Target="../media/image34.wmf"/><Relationship Id="rId9" Type="http://schemas.openxmlformats.org/officeDocument/2006/relationships/image" Target="../media/image38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6.wmf"/><Relationship Id="rId1" Type="http://schemas.openxmlformats.org/officeDocument/2006/relationships/image" Target="../media/image4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6.wmf"/><Relationship Id="rId1" Type="http://schemas.openxmlformats.org/officeDocument/2006/relationships/image" Target="../media/image4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6.wmf"/><Relationship Id="rId1" Type="http://schemas.openxmlformats.org/officeDocument/2006/relationships/image" Target="../media/image4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6.wmf"/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6.wmf"/><Relationship Id="rId1" Type="http://schemas.openxmlformats.org/officeDocument/2006/relationships/image" Target="../media/image43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6.wmf"/><Relationship Id="rId1" Type="http://schemas.openxmlformats.org/officeDocument/2006/relationships/image" Target="../media/image43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6.wmf"/><Relationship Id="rId1" Type="http://schemas.openxmlformats.org/officeDocument/2006/relationships/image" Target="../media/image43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6.wmf"/><Relationship Id="rId1" Type="http://schemas.openxmlformats.org/officeDocument/2006/relationships/image" Target="../media/image43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6.wmf"/><Relationship Id="rId1" Type="http://schemas.openxmlformats.org/officeDocument/2006/relationships/image" Target="../media/image4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6.wmf"/><Relationship Id="rId1" Type="http://schemas.openxmlformats.org/officeDocument/2006/relationships/image" Target="../media/image43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6.wmf"/><Relationship Id="rId1" Type="http://schemas.openxmlformats.org/officeDocument/2006/relationships/image" Target="../media/image43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6.wmf"/><Relationship Id="rId1" Type="http://schemas.openxmlformats.org/officeDocument/2006/relationships/image" Target="../media/image43.wmf"/><Relationship Id="rId4" Type="http://schemas.openxmlformats.org/officeDocument/2006/relationships/image" Target="../media/image53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6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6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6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6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23.wmf"/><Relationship Id="rId1" Type="http://schemas.openxmlformats.org/officeDocument/2006/relationships/image" Target="../media/image16.wmf"/><Relationship Id="rId4" Type="http://schemas.openxmlformats.org/officeDocument/2006/relationships/image" Target="../media/image57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23.wmf"/><Relationship Id="rId1" Type="http://schemas.openxmlformats.org/officeDocument/2006/relationships/image" Target="../media/image16.wmf"/><Relationship Id="rId4" Type="http://schemas.openxmlformats.org/officeDocument/2006/relationships/image" Target="../media/image59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23.wmf"/><Relationship Id="rId1" Type="http://schemas.openxmlformats.org/officeDocument/2006/relationships/image" Target="../media/image16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23.wmf"/><Relationship Id="rId1" Type="http://schemas.openxmlformats.org/officeDocument/2006/relationships/image" Target="../media/image16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67.wmf"/><Relationship Id="rId2" Type="http://schemas.openxmlformats.org/officeDocument/2006/relationships/image" Target="../media/image16.wmf"/><Relationship Id="rId1" Type="http://schemas.openxmlformats.org/officeDocument/2006/relationships/image" Target="../media/image63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16.wmf"/><Relationship Id="rId1" Type="http://schemas.openxmlformats.org/officeDocument/2006/relationships/image" Target="../media/image68.wmf"/><Relationship Id="rId4" Type="http://schemas.openxmlformats.org/officeDocument/2006/relationships/image" Target="../media/image23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16.wmf"/><Relationship Id="rId1" Type="http://schemas.openxmlformats.org/officeDocument/2006/relationships/image" Target="../media/image68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16.wmf"/><Relationship Id="rId1" Type="http://schemas.openxmlformats.org/officeDocument/2006/relationships/image" Target="../media/image68.wmf"/><Relationship Id="rId4" Type="http://schemas.openxmlformats.org/officeDocument/2006/relationships/image" Target="../media/image69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16.wmf"/><Relationship Id="rId1" Type="http://schemas.openxmlformats.org/officeDocument/2006/relationships/image" Target="../media/image68.wmf"/><Relationship Id="rId4" Type="http://schemas.openxmlformats.org/officeDocument/2006/relationships/image" Target="../media/image69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16.wmf"/><Relationship Id="rId1" Type="http://schemas.openxmlformats.org/officeDocument/2006/relationships/image" Target="../media/image68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64.wmf"/><Relationship Id="rId1" Type="http://schemas.openxmlformats.org/officeDocument/2006/relationships/image" Target="../media/image16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12" Type="http://schemas.openxmlformats.org/officeDocument/2006/relationships/image" Target="../media/image89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11" Type="http://schemas.openxmlformats.org/officeDocument/2006/relationships/image" Target="../media/image88.wmf"/><Relationship Id="rId5" Type="http://schemas.openxmlformats.org/officeDocument/2006/relationships/image" Target="../media/image82.wmf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pPr>
              <a:defRPr/>
            </a:pPr>
            <a:fld id="{578C34E3-8BFE-4871-A5F7-3FE75F8E5A4F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pPr>
              <a:defRPr/>
            </a:pPr>
            <a:fld id="{3C7B2020-BAF1-4691-9F77-86F0A8B46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4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192F25-63CD-46E7-83FB-977D9F222196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078635-0E8A-495F-AEA1-29E34D3B9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68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F3342B-BA31-4EF6-BC99-A0B540D08BD8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9E8630-60AD-46FD-96FD-3ED74933C91F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486F5A-AE52-4200-8F47-00531AE95E18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8E783-C1EB-4ECE-8D1E-A843976FA3F3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7BF56-43B5-4739-930D-6A938B5CD2F4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DBFEA1-4276-4000-AE4C-7AB9A4639F99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7BF56-43B5-4739-930D-6A938B5CD2F4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CC001-BB8A-45FE-A73C-0B17FC25C085}" type="slidenum">
              <a:rPr lang="en-US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EB7404-BC39-41C4-A32D-18142D77B237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EB7404-BC39-41C4-A32D-18142D77B237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A74BC-D64E-4172-9A80-14689532771C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C7D118-FDF1-4E03-BCE7-BE3ADD64ED57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800BA4-D352-45B2-A1CA-62AEC42C6DFA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131365-67ED-4EE7-B287-DCAF4412732D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64DE1-2069-4808-8E22-93DAB4A0C677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8E783-C1EB-4ECE-8D1E-A843976FA3F3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CBAF39-9F0E-4CEF-AA14-5915D57C258F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CBAF39-9F0E-4CEF-AA14-5915D57C258F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C7AE-5DFC-4AC6-9B58-7248E09B51FA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C62F-20F0-4D39-8C89-B4B6095E7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883D-FEB8-4A74-B48A-547535170C30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09087-A849-405A-985D-B1EFC55E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B1A6-7E50-4953-BA14-0ADB87EFED7A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AC76-0195-49E4-876B-AD40CE035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B4F3E-FBAD-464F-A8D1-689CD604D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EF8F5-13B0-4923-BE60-2CBA5A859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B8657-2B67-45E2-B31D-BE007C27B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2892-36F6-4E41-B701-E1A1AFB98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8843-4AA5-424C-8E77-7D424ED6F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97BD0-2A5F-4F18-8CC2-4EBD4B369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CF3F5-015A-48D3-B8AC-63B8540F8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1C7ED-7EE2-4720-8638-2E8F2F72A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93BE-8470-49D8-AD6B-C069E00ED4F8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E3872-CBF0-4A96-9347-AE7E16191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C9DA-FB1F-4105-B84F-36208003E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A2116-09F3-4C33-B623-452D630A9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5A7D0-1ED8-4241-9C19-C1F5A6850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526C1-57B7-4042-B760-91BF743F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2752-38CE-4BAE-8020-2860C9EE0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DDB96-4E9C-42C7-BF8D-C2A9A67CE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E4E85-1AC8-4A44-BAF9-428664076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CBCE-1E88-4BFB-AB30-4E5A233E9500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A5685-9222-49E9-A10E-B3B3E3CBF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3013-56CB-4753-9C11-104CE73A48CA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0B36D-EDDC-4959-A09F-C21A4C947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BD04-767A-4C73-A8FB-9C912E36D083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6624-8740-4D0D-904B-945C7011D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C0637-B313-456F-BBDD-03BA56A4E511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8B33A-0255-491D-A645-A957BA87C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7D6E-29F0-47EB-A4A2-4759C8AD50F8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05A12-8E13-4B3D-9251-6829FF477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4ACF-8700-4D58-9084-467B7FC684C8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8DC4-6375-4CA7-9B34-4E7D5FAFA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B12D-C99F-4D2D-8107-EE78FECCC13D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108D-3D2B-452A-A849-8992771E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E6769-943F-439A-91D9-20BF7F2A1C91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6FEA-36AE-47BA-A511-5245CD36F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10D0-012B-485E-9CF2-EC747DA16F3E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96E5-9797-441B-9AAA-2175A14D6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20FC-6F72-4F04-AB2A-F7FD7937F85F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C02D-508D-4522-ABDF-7552D4C83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441B-458B-4D31-B1E9-B62DAA089D8E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37B7-8178-4849-9BE9-0951128A8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D5B0E-3298-4F6C-8189-2F45614B2EBF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D319E-6C6E-471F-B519-F5CAF1561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9563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0D841-1BD5-4DB3-8ED4-B55666014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67FD7-5A16-41F4-8FDF-1E1FB5D9D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9915-6609-4ABF-8EFF-9A457E1BE21E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9D53-BE90-456A-9F1A-B35848AE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C38FB-5FF8-4F67-A066-DAB904C7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4CDCC-C284-490E-8AB0-E3158BF4C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C8C4B-E0DC-4DE7-A908-519241927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61D3E-1789-473D-BDB4-2F3A880A0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1CB6-6569-4E1B-9A41-5CC9BAD1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A025F-4F4B-4CFF-AF38-48E9DEF3A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E4C5D-5924-4F6D-A976-FA630CA17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D17C5-E649-4F0A-BE50-A33DFBCB5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73AC-BE6B-407A-82F6-C2A12315A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D27B3-1AB9-4FE6-A7A2-F70ADDD67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E466-4F3A-4ACA-B76F-4E143CF6FBCE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81409-40D8-42B5-A60A-5D29F3A7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BB48-F03F-4123-BE8E-AAD8E5404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2BC8F-8E97-4C2B-BF2C-DCF82CE19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9D6E6-DBF1-4BB4-A809-DC3C642CC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AEC43-B84F-401A-93C8-5D206E7E6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87D0C-944F-4817-AD13-590BA3D2D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A734D1-5BEF-4388-B53B-362ED3EE9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E15750-5690-4A62-8FAF-EC8F6DAEF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598741-9C13-4688-8C6A-5B216FDDD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197B4D-6607-444A-A676-6E4264278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A4395B-49C0-44EB-A5F4-7725699EF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E3E1-6D8A-4F32-A3E6-0FDB0A783E21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2234-BFE9-4013-86E7-C74AB3886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C67D52-3308-4011-BD28-EDFC61299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F48C56-7A73-4876-8B44-1DE947BB9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B2B20C-4002-4E6B-B712-1422D3DD6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AD951C-2AAF-44F5-BD06-1B88A8AEA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4F7D00-9730-4DE6-B405-7B7EB6433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6D2D51-E3FF-4155-B301-26CD0B4ED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7F343E-6D17-4B76-9B56-D6344117A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B22D21-9A41-4EAB-B503-3E5B7D899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489085-129C-4706-B9E9-72739F1B9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671D-C5EE-4ACF-AD2E-3C7C4AA80B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9F7-E6B0-4574-A783-20A154BDF1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4597-7FEC-4418-85E5-FB32DC8FDBA9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3ECB-87FA-4935-BCB1-972C520BC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30FD-1BA0-4003-BD84-B71B4641D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F7EF-5217-4A73-8574-EA24866E5B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D264-1F63-4529-B29B-DF3C850107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A8F4-4CF6-4CDD-8CBE-6A62D8D484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3F36-D386-4AF1-8207-F23A7A6D6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F223-6B03-4DF4-856B-7C5EB9FD6B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8F3C-2C73-4602-B3D6-DEB3ECAD75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748B-A196-49BB-AB88-C72E41C4A0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4DE8-A479-4A95-A59F-532D3D0D9A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C211-BEBD-44E2-BABD-9405337839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C073-08C5-4453-8D0B-851785A1D4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C738-5817-4797-9F07-F044B99E0A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C6FA7-2DC8-479E-9C81-C24E8B9EF6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F2E1-12A9-44B7-94C9-BFA5EFE305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1D3A-4D42-4468-B6AE-54CB7E9B65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7D968-C994-4E23-A5AE-D8F46C036E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ACCFC-4862-461D-895B-F9DCA386AB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7F16-0084-4733-B257-CB548324B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CE67E-4893-4E4B-864A-B425E484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4FF6-F803-4448-8EE8-7EE5974E18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9563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C993-463D-4896-9BEE-FF538D214B64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E1AFB-4FDD-43DE-8658-A6DC41CEB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D3814-4166-46B3-8B3C-3E0F1D2034F1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14803-4F99-4CE5-BE4F-694C4CC9F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6C48ED-7CE6-401F-B567-E647E181C5E4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76EB3E-4E42-4125-A1CA-3DC791EC4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871ABFA-D38E-41F9-8DFA-15F316FB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5BD9D50-B06F-4DC7-AB1B-308FD4A5D80A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C6FD6B9-61F1-4869-BBBD-029BE0422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advTm="9563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95AE207-E8D4-49EC-8C69-7A5E158E4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F7B6EB3-0126-4BDF-BCCC-F75C0EE4F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0B9AF2-33F2-45AE-B21D-D870BF728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A4EAE1-5025-4A24-A1CE-AF92FAE94F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 advTm="9563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7.png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1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11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13.wmf"/><Relationship Id="rId5" Type="http://schemas.openxmlformats.org/officeDocument/2006/relationships/image" Target="../media/image1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1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15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15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18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83.bin"/><Relationship Id="rId18" Type="http://schemas.openxmlformats.org/officeDocument/2006/relationships/oleObject" Target="../embeddings/oleObject86.bin"/><Relationship Id="rId3" Type="http://schemas.openxmlformats.org/officeDocument/2006/relationships/oleObject" Target="../embeddings/oleObject78.bin"/><Relationship Id="rId21" Type="http://schemas.openxmlformats.org/officeDocument/2006/relationships/image" Target="../media/image24.wmf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2.wmf"/><Relationship Id="rId20" Type="http://schemas.openxmlformats.org/officeDocument/2006/relationships/oleObject" Target="../embeddings/oleObject87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2.wmf"/><Relationship Id="rId19" Type="http://schemas.openxmlformats.org/officeDocument/2006/relationships/image" Target="../media/image20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18.wmf"/><Relationship Id="rId22" Type="http://schemas.openxmlformats.org/officeDocument/2006/relationships/oleObject" Target="../embeddings/oleObject8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96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04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10" Type="http://schemas.openxmlformats.org/officeDocument/2006/relationships/image" Target="../media/image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12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10" Type="http://schemas.openxmlformats.org/officeDocument/2006/relationships/image" Target="../media/image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118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20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image" Target="../media/image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28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10" Type="http://schemas.openxmlformats.org/officeDocument/2006/relationships/image" Target="../media/image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34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36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5.bin"/><Relationship Id="rId10" Type="http://schemas.openxmlformats.org/officeDocument/2006/relationships/image" Target="../media/image18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142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44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10" Type="http://schemas.openxmlformats.org/officeDocument/2006/relationships/image" Target="../media/image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50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52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10" Type="http://schemas.openxmlformats.org/officeDocument/2006/relationships/image" Target="../media/image18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5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8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6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62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6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6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6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70.bin"/><Relationship Id="rId10" Type="http://schemas.openxmlformats.org/officeDocument/2006/relationships/image" Target="../media/image6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7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79.bin"/><Relationship Id="rId18" Type="http://schemas.openxmlformats.org/officeDocument/2006/relationships/oleObject" Target="../embeddings/oleObject182.bin"/><Relationship Id="rId26" Type="http://schemas.openxmlformats.org/officeDocument/2006/relationships/oleObject" Target="../embeddings/oleObject186.bin"/><Relationship Id="rId3" Type="http://schemas.openxmlformats.org/officeDocument/2006/relationships/oleObject" Target="../embeddings/oleObject173.bin"/><Relationship Id="rId21" Type="http://schemas.openxmlformats.org/officeDocument/2006/relationships/image" Target="../media/image37.wmf"/><Relationship Id="rId7" Type="http://schemas.openxmlformats.org/officeDocument/2006/relationships/oleObject" Target="../embeddings/oleObject175.bin"/><Relationship Id="rId12" Type="http://schemas.openxmlformats.org/officeDocument/2006/relationships/oleObject" Target="../embeddings/oleObject178.bin"/><Relationship Id="rId17" Type="http://schemas.openxmlformats.org/officeDocument/2006/relationships/image" Target="../media/image27.wmf"/><Relationship Id="rId25" Type="http://schemas.openxmlformats.org/officeDocument/2006/relationships/image" Target="../media/image39.wmf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181.bin"/><Relationship Id="rId20" Type="http://schemas.openxmlformats.org/officeDocument/2006/relationships/oleObject" Target="../embeddings/oleObject183.bin"/><Relationship Id="rId29" Type="http://schemas.openxmlformats.org/officeDocument/2006/relationships/image" Target="../media/image41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77.bin"/><Relationship Id="rId24" Type="http://schemas.openxmlformats.org/officeDocument/2006/relationships/oleObject" Target="../embeddings/oleObject185.bin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80.bin"/><Relationship Id="rId23" Type="http://schemas.openxmlformats.org/officeDocument/2006/relationships/image" Target="../media/image38.wmf"/><Relationship Id="rId28" Type="http://schemas.openxmlformats.org/officeDocument/2006/relationships/oleObject" Target="../embeddings/oleObject187.bin"/><Relationship Id="rId10" Type="http://schemas.openxmlformats.org/officeDocument/2006/relationships/image" Target="../media/image34.wmf"/><Relationship Id="rId19" Type="http://schemas.openxmlformats.org/officeDocument/2006/relationships/image" Target="../media/image36.wmf"/><Relationship Id="rId31" Type="http://schemas.openxmlformats.org/officeDocument/2006/relationships/image" Target="../media/image42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35.wmf"/><Relationship Id="rId22" Type="http://schemas.openxmlformats.org/officeDocument/2006/relationships/oleObject" Target="../embeddings/oleObject184.bin"/><Relationship Id="rId27" Type="http://schemas.openxmlformats.org/officeDocument/2006/relationships/image" Target="../media/image40.wmf"/><Relationship Id="rId30" Type="http://schemas.openxmlformats.org/officeDocument/2006/relationships/oleObject" Target="../embeddings/oleObject18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90.bin"/><Relationship Id="rId4" Type="http://schemas.openxmlformats.org/officeDocument/2006/relationships/image" Target="../media/image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92.bin"/><Relationship Id="rId4" Type="http://schemas.openxmlformats.org/officeDocument/2006/relationships/image" Target="../media/image4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95.bin"/><Relationship Id="rId4" Type="http://schemas.openxmlformats.org/officeDocument/2006/relationships/image" Target="../media/image4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97.bin"/><Relationship Id="rId7" Type="http://schemas.openxmlformats.org/officeDocument/2006/relationships/oleObject" Target="../embeddings/oleObject199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98.bin"/><Relationship Id="rId4" Type="http://schemas.openxmlformats.org/officeDocument/2006/relationships/image" Target="../media/image4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01.bin"/><Relationship Id="rId4" Type="http://schemas.openxmlformats.org/officeDocument/2006/relationships/image" Target="../media/image4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5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04.bin"/><Relationship Id="rId4" Type="http://schemas.openxmlformats.org/officeDocument/2006/relationships/image" Target="../media/image4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06.bin"/><Relationship Id="rId7" Type="http://schemas.openxmlformats.org/officeDocument/2006/relationships/oleObject" Target="../embeddings/oleObject20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07.bin"/><Relationship Id="rId4" Type="http://schemas.openxmlformats.org/officeDocument/2006/relationships/image" Target="../media/image4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10.bin"/><Relationship Id="rId4" Type="http://schemas.openxmlformats.org/officeDocument/2006/relationships/image" Target="../media/image4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12.bin"/><Relationship Id="rId7" Type="http://schemas.openxmlformats.org/officeDocument/2006/relationships/oleObject" Target="../embeddings/oleObject21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13.bin"/><Relationship Id="rId4" Type="http://schemas.openxmlformats.org/officeDocument/2006/relationships/image" Target="../media/image43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15.bin"/><Relationship Id="rId7" Type="http://schemas.openxmlformats.org/officeDocument/2006/relationships/oleObject" Target="../embeddings/oleObject217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16.bin"/><Relationship Id="rId4" Type="http://schemas.openxmlformats.org/officeDocument/2006/relationships/image" Target="../media/image43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18.bin"/><Relationship Id="rId7" Type="http://schemas.openxmlformats.org/officeDocument/2006/relationships/oleObject" Target="../embeddings/oleObject220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19.bin"/><Relationship Id="rId4" Type="http://schemas.openxmlformats.org/officeDocument/2006/relationships/image" Target="../media/image43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221.bin"/><Relationship Id="rId7" Type="http://schemas.openxmlformats.org/officeDocument/2006/relationships/oleObject" Target="../embeddings/oleObject22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22.bin"/><Relationship Id="rId4" Type="http://schemas.openxmlformats.org/officeDocument/2006/relationships/image" Target="../media/image43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224.bin"/><Relationship Id="rId7" Type="http://schemas.openxmlformats.org/officeDocument/2006/relationships/oleObject" Target="../embeddings/oleObject22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25.bin"/><Relationship Id="rId10" Type="http://schemas.openxmlformats.org/officeDocument/2006/relationships/image" Target="../media/image53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2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1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28.bin"/><Relationship Id="rId7" Type="http://schemas.openxmlformats.org/officeDocument/2006/relationships/oleObject" Target="../embeddings/oleObject230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29.bin"/><Relationship Id="rId10" Type="http://schemas.openxmlformats.org/officeDocument/2006/relationships/image" Target="../media/image6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231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32.bin"/><Relationship Id="rId7" Type="http://schemas.openxmlformats.org/officeDocument/2006/relationships/oleObject" Target="../embeddings/oleObject23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33.bin"/><Relationship Id="rId10" Type="http://schemas.openxmlformats.org/officeDocument/2006/relationships/image" Target="../media/image6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235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36.bin"/><Relationship Id="rId7" Type="http://schemas.openxmlformats.org/officeDocument/2006/relationships/oleObject" Target="../embeddings/oleObject23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37.bin"/><Relationship Id="rId10" Type="http://schemas.openxmlformats.org/officeDocument/2006/relationships/image" Target="../media/image6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239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41.bin"/><Relationship Id="rId10" Type="http://schemas.openxmlformats.org/officeDocument/2006/relationships/image" Target="../media/image6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24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4.bin"/><Relationship Id="rId7" Type="http://schemas.openxmlformats.org/officeDocument/2006/relationships/oleObject" Target="../embeddings/oleObject24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45.bin"/><Relationship Id="rId4" Type="http://schemas.openxmlformats.org/officeDocument/2006/relationships/image" Target="../media/image16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0.bin"/><Relationship Id="rId13" Type="http://schemas.openxmlformats.org/officeDocument/2006/relationships/image" Target="../media/image57.wmf"/><Relationship Id="rId3" Type="http://schemas.openxmlformats.org/officeDocument/2006/relationships/oleObject" Target="../embeddings/oleObject247.bin"/><Relationship Id="rId7" Type="http://schemas.openxmlformats.org/officeDocument/2006/relationships/oleObject" Target="../embeddings/oleObject249.bin"/><Relationship Id="rId12" Type="http://schemas.openxmlformats.org/officeDocument/2006/relationships/oleObject" Target="../embeddings/oleObject25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52.bin"/><Relationship Id="rId5" Type="http://schemas.openxmlformats.org/officeDocument/2006/relationships/oleObject" Target="../embeddings/oleObject248.bin"/><Relationship Id="rId10" Type="http://schemas.openxmlformats.org/officeDocument/2006/relationships/image" Target="../media/image56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51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7.bin"/><Relationship Id="rId13" Type="http://schemas.openxmlformats.org/officeDocument/2006/relationships/image" Target="../media/image59.wmf"/><Relationship Id="rId3" Type="http://schemas.openxmlformats.org/officeDocument/2006/relationships/oleObject" Target="../embeddings/oleObject254.bin"/><Relationship Id="rId7" Type="http://schemas.openxmlformats.org/officeDocument/2006/relationships/oleObject" Target="../embeddings/oleObject256.bin"/><Relationship Id="rId12" Type="http://schemas.openxmlformats.org/officeDocument/2006/relationships/oleObject" Target="../embeddings/oleObject260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59.bin"/><Relationship Id="rId5" Type="http://schemas.openxmlformats.org/officeDocument/2006/relationships/oleObject" Target="../embeddings/oleObject255.bin"/><Relationship Id="rId10" Type="http://schemas.openxmlformats.org/officeDocument/2006/relationships/image" Target="../media/image58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5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4.bin"/><Relationship Id="rId13" Type="http://schemas.openxmlformats.org/officeDocument/2006/relationships/oleObject" Target="../embeddings/oleObject268.bin"/><Relationship Id="rId3" Type="http://schemas.openxmlformats.org/officeDocument/2006/relationships/oleObject" Target="../embeddings/oleObject261.bin"/><Relationship Id="rId7" Type="http://schemas.openxmlformats.org/officeDocument/2006/relationships/oleObject" Target="../embeddings/oleObject263.bin"/><Relationship Id="rId12" Type="http://schemas.openxmlformats.org/officeDocument/2006/relationships/image" Target="../media/image60.wmf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270.bin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67.bin"/><Relationship Id="rId5" Type="http://schemas.openxmlformats.org/officeDocument/2006/relationships/oleObject" Target="../embeddings/oleObject262.bin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266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65.bin"/><Relationship Id="rId14" Type="http://schemas.openxmlformats.org/officeDocument/2006/relationships/oleObject" Target="../embeddings/oleObject269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4.bin"/><Relationship Id="rId13" Type="http://schemas.openxmlformats.org/officeDocument/2006/relationships/oleObject" Target="../embeddings/oleObject278.bin"/><Relationship Id="rId3" Type="http://schemas.openxmlformats.org/officeDocument/2006/relationships/oleObject" Target="../embeddings/oleObject271.bin"/><Relationship Id="rId7" Type="http://schemas.openxmlformats.org/officeDocument/2006/relationships/oleObject" Target="../embeddings/oleObject273.bin"/><Relationship Id="rId12" Type="http://schemas.openxmlformats.org/officeDocument/2006/relationships/image" Target="../media/image60.wmf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280.bin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77.bin"/><Relationship Id="rId5" Type="http://schemas.openxmlformats.org/officeDocument/2006/relationships/oleObject" Target="../embeddings/oleObject272.bin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276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75.bin"/><Relationship Id="rId14" Type="http://schemas.openxmlformats.org/officeDocument/2006/relationships/oleObject" Target="../embeddings/oleObject279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88.bin"/><Relationship Id="rId18" Type="http://schemas.openxmlformats.org/officeDocument/2006/relationships/oleObject" Target="../embeddings/oleObject292.bin"/><Relationship Id="rId3" Type="http://schemas.openxmlformats.org/officeDocument/2006/relationships/oleObject" Target="../embeddings/oleObject281.bin"/><Relationship Id="rId21" Type="http://schemas.openxmlformats.org/officeDocument/2006/relationships/image" Target="../media/image66.wmf"/><Relationship Id="rId7" Type="http://schemas.openxmlformats.org/officeDocument/2006/relationships/oleObject" Target="../embeddings/oleObject283.bin"/><Relationship Id="rId12" Type="http://schemas.openxmlformats.org/officeDocument/2006/relationships/oleObject" Target="../embeddings/oleObject287.bin"/><Relationship Id="rId17" Type="http://schemas.openxmlformats.org/officeDocument/2006/relationships/oleObject" Target="../embeddings/oleObject291.bin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290.bin"/><Relationship Id="rId20" Type="http://schemas.openxmlformats.org/officeDocument/2006/relationships/oleObject" Target="../embeddings/oleObject293.bin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86.bin"/><Relationship Id="rId5" Type="http://schemas.openxmlformats.org/officeDocument/2006/relationships/oleObject" Target="../embeddings/oleObject282.bin"/><Relationship Id="rId15" Type="http://schemas.openxmlformats.org/officeDocument/2006/relationships/oleObject" Target="../embeddings/oleObject289.bin"/><Relationship Id="rId23" Type="http://schemas.openxmlformats.org/officeDocument/2006/relationships/image" Target="../media/image67.wmf"/><Relationship Id="rId10" Type="http://schemas.openxmlformats.org/officeDocument/2006/relationships/oleObject" Target="../embeddings/oleObject285.bin"/><Relationship Id="rId19" Type="http://schemas.openxmlformats.org/officeDocument/2006/relationships/image" Target="../media/image65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284.bin"/><Relationship Id="rId14" Type="http://schemas.openxmlformats.org/officeDocument/2006/relationships/image" Target="../media/image64.wmf"/><Relationship Id="rId22" Type="http://schemas.openxmlformats.org/officeDocument/2006/relationships/oleObject" Target="../embeddings/oleObject29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3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8.bin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295.bin"/><Relationship Id="rId7" Type="http://schemas.openxmlformats.org/officeDocument/2006/relationships/oleObject" Target="../embeddings/oleObject297.bin"/><Relationship Id="rId12" Type="http://schemas.openxmlformats.org/officeDocument/2006/relationships/oleObject" Target="../embeddings/oleObject301.bin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304.bin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300.bin"/><Relationship Id="rId5" Type="http://schemas.openxmlformats.org/officeDocument/2006/relationships/oleObject" Target="../embeddings/oleObject296.bin"/><Relationship Id="rId15" Type="http://schemas.openxmlformats.org/officeDocument/2006/relationships/oleObject" Target="../embeddings/oleObject303.bin"/><Relationship Id="rId10" Type="http://schemas.openxmlformats.org/officeDocument/2006/relationships/image" Target="../media/image64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299.bin"/><Relationship Id="rId14" Type="http://schemas.openxmlformats.org/officeDocument/2006/relationships/oleObject" Target="../embeddings/oleObject302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8.bin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305.bin"/><Relationship Id="rId7" Type="http://schemas.openxmlformats.org/officeDocument/2006/relationships/oleObject" Target="../embeddings/oleObject307.bin"/><Relationship Id="rId12" Type="http://schemas.openxmlformats.org/officeDocument/2006/relationships/oleObject" Target="../embeddings/oleObject311.bin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314.bin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310.bin"/><Relationship Id="rId5" Type="http://schemas.openxmlformats.org/officeDocument/2006/relationships/oleObject" Target="../embeddings/oleObject306.bin"/><Relationship Id="rId15" Type="http://schemas.openxmlformats.org/officeDocument/2006/relationships/oleObject" Target="../embeddings/oleObject313.bin"/><Relationship Id="rId10" Type="http://schemas.openxmlformats.org/officeDocument/2006/relationships/image" Target="../media/image64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309.bin"/><Relationship Id="rId14" Type="http://schemas.openxmlformats.org/officeDocument/2006/relationships/oleObject" Target="../embeddings/oleObject312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8.bin"/><Relationship Id="rId13" Type="http://schemas.openxmlformats.org/officeDocument/2006/relationships/oleObject" Target="../embeddings/oleObject322.bin"/><Relationship Id="rId3" Type="http://schemas.openxmlformats.org/officeDocument/2006/relationships/oleObject" Target="../embeddings/oleObject315.bin"/><Relationship Id="rId7" Type="http://schemas.openxmlformats.org/officeDocument/2006/relationships/oleObject" Target="../embeddings/oleObject317.bin"/><Relationship Id="rId12" Type="http://schemas.openxmlformats.org/officeDocument/2006/relationships/oleObject" Target="../embeddings/oleObject32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320.bin"/><Relationship Id="rId5" Type="http://schemas.openxmlformats.org/officeDocument/2006/relationships/oleObject" Target="../embeddings/oleObject316.bin"/><Relationship Id="rId10" Type="http://schemas.openxmlformats.org/officeDocument/2006/relationships/image" Target="../media/image64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319.bin"/><Relationship Id="rId14" Type="http://schemas.openxmlformats.org/officeDocument/2006/relationships/image" Target="../media/image69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6.bin"/><Relationship Id="rId13" Type="http://schemas.openxmlformats.org/officeDocument/2006/relationships/oleObject" Target="../embeddings/oleObject330.bin"/><Relationship Id="rId3" Type="http://schemas.openxmlformats.org/officeDocument/2006/relationships/oleObject" Target="../embeddings/oleObject323.bin"/><Relationship Id="rId7" Type="http://schemas.openxmlformats.org/officeDocument/2006/relationships/oleObject" Target="../embeddings/oleObject325.bin"/><Relationship Id="rId12" Type="http://schemas.openxmlformats.org/officeDocument/2006/relationships/oleObject" Target="../embeddings/oleObject329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328.bin"/><Relationship Id="rId5" Type="http://schemas.openxmlformats.org/officeDocument/2006/relationships/oleObject" Target="../embeddings/oleObject324.bin"/><Relationship Id="rId10" Type="http://schemas.openxmlformats.org/officeDocument/2006/relationships/image" Target="../media/image64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327.bin"/><Relationship Id="rId14" Type="http://schemas.openxmlformats.org/officeDocument/2006/relationships/image" Target="../media/image69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4.bin"/><Relationship Id="rId13" Type="http://schemas.openxmlformats.org/officeDocument/2006/relationships/oleObject" Target="../embeddings/oleObject338.bin"/><Relationship Id="rId3" Type="http://schemas.openxmlformats.org/officeDocument/2006/relationships/oleObject" Target="../embeddings/oleObject331.bin"/><Relationship Id="rId7" Type="http://schemas.openxmlformats.org/officeDocument/2006/relationships/oleObject" Target="../embeddings/oleObject333.bin"/><Relationship Id="rId12" Type="http://schemas.openxmlformats.org/officeDocument/2006/relationships/oleObject" Target="../embeddings/oleObject337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336.bin"/><Relationship Id="rId5" Type="http://schemas.openxmlformats.org/officeDocument/2006/relationships/oleObject" Target="../embeddings/oleObject332.bin"/><Relationship Id="rId15" Type="http://schemas.openxmlformats.org/officeDocument/2006/relationships/oleObject" Target="../embeddings/oleObject339.bin"/><Relationship Id="rId10" Type="http://schemas.openxmlformats.org/officeDocument/2006/relationships/image" Target="../media/image64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335.bin"/><Relationship Id="rId14" Type="http://schemas.openxmlformats.org/officeDocument/2006/relationships/image" Target="../media/image69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340.bin"/><Relationship Id="rId7" Type="http://schemas.openxmlformats.org/officeDocument/2006/relationships/oleObject" Target="../embeddings/oleObject343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342.bin"/><Relationship Id="rId11" Type="http://schemas.openxmlformats.org/officeDocument/2006/relationships/oleObject" Target="../embeddings/oleObject346.bin"/><Relationship Id="rId5" Type="http://schemas.openxmlformats.org/officeDocument/2006/relationships/oleObject" Target="../embeddings/oleObject341.bin"/><Relationship Id="rId10" Type="http://schemas.openxmlformats.org/officeDocument/2006/relationships/oleObject" Target="../embeddings/oleObject345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44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5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9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347.bin"/><Relationship Id="rId7" Type="http://schemas.openxmlformats.org/officeDocument/2006/relationships/oleObject" Target="../embeddings/oleObject349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348.bin"/><Relationship Id="rId4" Type="http://schemas.openxmlformats.org/officeDocument/2006/relationships/image" Target="../media/image75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355.bin"/><Relationship Id="rId18" Type="http://schemas.openxmlformats.org/officeDocument/2006/relationships/image" Target="../media/image85.wmf"/><Relationship Id="rId26" Type="http://schemas.openxmlformats.org/officeDocument/2006/relationships/image" Target="../media/image89.wmf"/><Relationship Id="rId3" Type="http://schemas.openxmlformats.org/officeDocument/2006/relationships/oleObject" Target="../embeddings/oleObject350.bin"/><Relationship Id="rId21" Type="http://schemas.openxmlformats.org/officeDocument/2006/relationships/oleObject" Target="../embeddings/oleObject359.bin"/><Relationship Id="rId7" Type="http://schemas.openxmlformats.org/officeDocument/2006/relationships/oleObject" Target="../embeddings/oleObject352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357.bin"/><Relationship Id="rId25" Type="http://schemas.openxmlformats.org/officeDocument/2006/relationships/oleObject" Target="../embeddings/oleObject361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84.wmf"/><Relationship Id="rId20" Type="http://schemas.openxmlformats.org/officeDocument/2006/relationships/image" Target="../media/image86.wmf"/><Relationship Id="rId29" Type="http://schemas.openxmlformats.org/officeDocument/2006/relationships/oleObject" Target="../embeddings/oleObject364.bin"/><Relationship Id="rId1" Type="http://schemas.openxmlformats.org/officeDocument/2006/relationships/vmlDrawing" Target="../drawings/vmlDrawing65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354.bin"/><Relationship Id="rId24" Type="http://schemas.openxmlformats.org/officeDocument/2006/relationships/image" Target="../media/image88.wmf"/><Relationship Id="rId5" Type="http://schemas.openxmlformats.org/officeDocument/2006/relationships/oleObject" Target="../embeddings/oleObject351.bin"/><Relationship Id="rId15" Type="http://schemas.openxmlformats.org/officeDocument/2006/relationships/oleObject" Target="../embeddings/oleObject356.bin"/><Relationship Id="rId23" Type="http://schemas.openxmlformats.org/officeDocument/2006/relationships/oleObject" Target="../embeddings/oleObject360.bin"/><Relationship Id="rId28" Type="http://schemas.openxmlformats.org/officeDocument/2006/relationships/oleObject" Target="../embeddings/oleObject363.bin"/><Relationship Id="rId10" Type="http://schemas.openxmlformats.org/officeDocument/2006/relationships/image" Target="../media/image81.wmf"/><Relationship Id="rId19" Type="http://schemas.openxmlformats.org/officeDocument/2006/relationships/oleObject" Target="../embeddings/oleObject358.bin"/><Relationship Id="rId4" Type="http://schemas.openxmlformats.org/officeDocument/2006/relationships/image" Target="../media/image78.wmf"/><Relationship Id="rId9" Type="http://schemas.openxmlformats.org/officeDocument/2006/relationships/oleObject" Target="../embeddings/oleObject353.bin"/><Relationship Id="rId14" Type="http://schemas.openxmlformats.org/officeDocument/2006/relationships/image" Target="../media/image83.wmf"/><Relationship Id="rId22" Type="http://schemas.openxmlformats.org/officeDocument/2006/relationships/image" Target="../media/image87.wmf"/><Relationship Id="rId27" Type="http://schemas.openxmlformats.org/officeDocument/2006/relationships/oleObject" Target="../embeddings/oleObject362.bin"/><Relationship Id="rId30" Type="http://schemas.openxmlformats.org/officeDocument/2006/relationships/oleObject" Target="../embeddings/oleObject365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99.png"/><Relationship Id="rId4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99.png"/><Relationship Id="rId4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7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6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101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7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101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8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369.bin"/><Relationship Id="rId4" Type="http://schemas.openxmlformats.org/officeDocument/2006/relationships/image" Target="../media/image101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0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371.bin"/><Relationship Id="rId4" Type="http://schemas.openxmlformats.org/officeDocument/2006/relationships/image" Target="../media/image101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2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373.bin"/><Relationship Id="rId4" Type="http://schemas.openxmlformats.org/officeDocument/2006/relationships/image" Target="../media/image102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7006" y="1192340"/>
            <a:ext cx="5438940" cy="834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80466" y="0"/>
            <a:ext cx="6571030" cy="92333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Quantum Computing</a:t>
            </a:r>
            <a:endParaRPr lang="en-US" sz="5400" dirty="0">
              <a:solidFill>
                <a:srgbClr val="002060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357188" y="2440503"/>
            <a:ext cx="2923497" cy="2284927"/>
            <a:chOff x="357188" y="1549400"/>
            <a:chExt cx="5530850" cy="4322763"/>
          </a:xfrm>
        </p:grpSpPr>
        <p:sp>
          <p:nvSpPr>
            <p:cNvPr id="91" name="Oval 3"/>
            <p:cNvSpPr>
              <a:spLocks noChangeArrowheads="1"/>
            </p:cNvSpPr>
            <p:nvPr/>
          </p:nvSpPr>
          <p:spPr bwMode="auto">
            <a:xfrm>
              <a:off x="1568450" y="2274888"/>
              <a:ext cx="3006725" cy="2903537"/>
            </a:xfrm>
            <a:prstGeom prst="ellips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2" name="Oval 4"/>
            <p:cNvSpPr>
              <a:spLocks noChangeArrowheads="1"/>
            </p:cNvSpPr>
            <p:nvPr/>
          </p:nvSpPr>
          <p:spPr bwMode="auto">
            <a:xfrm>
              <a:off x="1570038" y="3425825"/>
              <a:ext cx="3006725" cy="679450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aphicFrame>
          <p:nvGraphicFramePr>
            <p:cNvPr id="93" name="Object 5"/>
            <p:cNvGraphicFramePr>
              <a:graphicFrameLocks noChangeAspect="1"/>
            </p:cNvGraphicFramePr>
            <p:nvPr/>
          </p:nvGraphicFramePr>
          <p:xfrm>
            <a:off x="2809875" y="1549400"/>
            <a:ext cx="622300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60" name="Equation" r:id="rId3" imgW="266469" imgH="253780" progId="Equation.3">
                    <p:embed/>
                  </p:oleObj>
                </mc:Choice>
                <mc:Fallback>
                  <p:oleObj name="Equation" r:id="rId3" imgW="266469" imgH="253780" progId="Equation.3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875" y="1549400"/>
                          <a:ext cx="622300" cy="631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6"/>
            <p:cNvGraphicFramePr>
              <a:graphicFrameLocks noChangeAspect="1"/>
            </p:cNvGraphicFramePr>
            <p:nvPr/>
          </p:nvGraphicFramePr>
          <p:xfrm>
            <a:off x="2843213" y="5278438"/>
            <a:ext cx="528637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61" name="Equation" r:id="rId5" imgW="241195" imgH="253890" progId="Equation.3">
                    <p:embed/>
                  </p:oleObj>
                </mc:Choice>
                <mc:Fallback>
                  <p:oleObj name="Equation" r:id="rId5" imgW="241195" imgH="253890" progId="Equation.3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213" y="5278438"/>
                          <a:ext cx="528637" cy="593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" name="Line 7"/>
            <p:cNvSpPr>
              <a:spLocks noChangeShapeType="1"/>
            </p:cNvSpPr>
            <p:nvPr/>
          </p:nvSpPr>
          <p:spPr bwMode="auto">
            <a:xfrm flipH="1">
              <a:off x="3011488" y="2276475"/>
              <a:ext cx="11112" cy="290195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3033713" y="2286000"/>
              <a:ext cx="985837" cy="679450"/>
            </a:xfrm>
            <a:custGeom>
              <a:avLst/>
              <a:gdLst>
                <a:gd name="T0" fmla="*/ 0 w 568"/>
                <a:gd name="T1" fmla="*/ 0 h 463"/>
                <a:gd name="T2" fmla="*/ 1027230005 w 568"/>
                <a:gd name="T3" fmla="*/ 376870223 h 463"/>
                <a:gd name="T4" fmla="*/ 1711046814 w 568"/>
                <a:gd name="T5" fmla="*/ 997089206 h 4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8" h="463">
                  <a:moveTo>
                    <a:pt x="0" y="0"/>
                  </a:moveTo>
                  <a:cubicBezTo>
                    <a:pt x="123" y="49"/>
                    <a:pt x="246" y="98"/>
                    <a:pt x="341" y="175"/>
                  </a:cubicBezTo>
                  <a:cubicBezTo>
                    <a:pt x="436" y="252"/>
                    <a:pt x="530" y="415"/>
                    <a:pt x="568" y="463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Line 9"/>
            <p:cNvSpPr>
              <a:spLocks noChangeShapeType="1"/>
            </p:cNvSpPr>
            <p:nvPr/>
          </p:nvSpPr>
          <p:spPr bwMode="auto">
            <a:xfrm flipV="1">
              <a:off x="1558925" y="3748088"/>
              <a:ext cx="3003550" cy="2222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Line 10"/>
            <p:cNvSpPr>
              <a:spLocks noChangeShapeType="1"/>
            </p:cNvSpPr>
            <p:nvPr/>
          </p:nvSpPr>
          <p:spPr bwMode="auto">
            <a:xfrm flipH="1">
              <a:off x="2576513" y="3441700"/>
              <a:ext cx="955675" cy="66992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Line 11"/>
            <p:cNvSpPr>
              <a:spLocks noChangeShapeType="1"/>
            </p:cNvSpPr>
            <p:nvPr/>
          </p:nvSpPr>
          <p:spPr bwMode="auto">
            <a:xfrm flipV="1">
              <a:off x="3079750" y="3001963"/>
              <a:ext cx="958850" cy="769937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 type="triangle" w="med" len="med"/>
            </a:ln>
            <a:effectLst/>
          </p:spPr>
          <p:txBody>
            <a:bodyPr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Line 12"/>
            <p:cNvSpPr>
              <a:spLocks noChangeShapeType="1"/>
            </p:cNvSpPr>
            <p:nvPr/>
          </p:nvSpPr>
          <p:spPr bwMode="auto">
            <a:xfrm>
              <a:off x="4003675" y="3033713"/>
              <a:ext cx="0" cy="9144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Line 13"/>
            <p:cNvSpPr>
              <a:spLocks noChangeShapeType="1"/>
            </p:cNvSpPr>
            <p:nvPr/>
          </p:nvSpPr>
          <p:spPr bwMode="auto">
            <a:xfrm>
              <a:off x="3049588" y="3767138"/>
              <a:ext cx="1149350" cy="1936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2562225" y="4029075"/>
              <a:ext cx="1677988" cy="106363"/>
            </a:xfrm>
            <a:custGeom>
              <a:avLst/>
              <a:gdLst>
                <a:gd name="T0" fmla="*/ 0 w 742"/>
                <a:gd name="T1" fmla="*/ 67330282 h 85"/>
                <a:gd name="T2" fmla="*/ 1830849993 w 742"/>
                <a:gd name="T3" fmla="*/ 122134756 h 85"/>
                <a:gd name="T4" fmla="*/ 2147483647 w 742"/>
                <a:gd name="T5" fmla="*/ 0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2" h="85">
                  <a:moveTo>
                    <a:pt x="0" y="43"/>
                  </a:moveTo>
                  <a:cubicBezTo>
                    <a:pt x="117" y="64"/>
                    <a:pt x="234" y="85"/>
                    <a:pt x="358" y="78"/>
                  </a:cubicBezTo>
                  <a:cubicBezTo>
                    <a:pt x="482" y="71"/>
                    <a:pt x="612" y="35"/>
                    <a:pt x="742" y="0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Text Box 15"/>
            <p:cNvSpPr txBox="1">
              <a:spLocks noChangeArrowheads="1"/>
            </p:cNvSpPr>
            <p:nvPr/>
          </p:nvSpPr>
          <p:spPr bwMode="auto">
            <a:xfrm>
              <a:off x="3545758" y="1723424"/>
              <a:ext cx="400050" cy="58420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Symbol" pitchFamily="18" charset="2"/>
                </a:rPr>
                <a:t>q</a:t>
              </a:r>
            </a:p>
          </p:txBody>
        </p:sp>
        <p:sp>
          <p:nvSpPr>
            <p:cNvPr id="104" name="Text Box 16"/>
            <p:cNvSpPr txBox="1">
              <a:spLocks noChangeArrowheads="1"/>
            </p:cNvSpPr>
            <p:nvPr/>
          </p:nvSpPr>
          <p:spPr bwMode="auto">
            <a:xfrm>
              <a:off x="3164061" y="3857082"/>
              <a:ext cx="400050" cy="58420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Symbol" pitchFamily="18" charset="2"/>
                </a:rPr>
                <a:t>f</a:t>
              </a:r>
            </a:p>
          </p:txBody>
        </p:sp>
        <p:graphicFrame>
          <p:nvGraphicFramePr>
            <p:cNvPr id="105" name="Object 17"/>
            <p:cNvGraphicFramePr>
              <a:graphicFrameLocks noChangeAspect="1"/>
            </p:cNvGraphicFramePr>
            <p:nvPr/>
          </p:nvGraphicFramePr>
          <p:xfrm>
            <a:off x="4719638" y="3349625"/>
            <a:ext cx="116840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62" name="Equation" r:id="rId7" imgW="622030" imgH="444307" progId="Equation.3">
                    <p:embed/>
                  </p:oleObj>
                </mc:Choice>
                <mc:Fallback>
                  <p:oleObj name="Equation" r:id="rId7" imgW="622030" imgH="444307" progId="Equation.3">
                    <p:embed/>
                    <p:pic>
                      <p:nvPicPr>
                        <p:cNvPr id="0" name="Picture 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9638" y="3349625"/>
                          <a:ext cx="1168400" cy="885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18"/>
            <p:cNvGraphicFramePr>
              <a:graphicFrameLocks noChangeAspect="1"/>
            </p:cNvGraphicFramePr>
            <p:nvPr/>
          </p:nvGraphicFramePr>
          <p:xfrm>
            <a:off x="357188" y="3395663"/>
            <a:ext cx="1069975" cy="811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63" name="Equation" r:id="rId9" imgW="622030" imgH="444307" progId="Equation.3">
                    <p:embed/>
                  </p:oleObj>
                </mc:Choice>
                <mc:Fallback>
                  <p:oleObj name="Equation" r:id="rId9" imgW="622030" imgH="444307" progId="Equation.3">
                    <p:embed/>
                    <p:pic>
                      <p:nvPicPr>
                        <p:cNvPr id="0" name="Picture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3395663"/>
                          <a:ext cx="1069975" cy="811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" name="Group 106"/>
          <p:cNvGrpSpPr/>
          <p:nvPr/>
        </p:nvGrpSpPr>
        <p:grpSpPr>
          <a:xfrm>
            <a:off x="4220552" y="2772196"/>
            <a:ext cx="4489170" cy="1449012"/>
            <a:chOff x="993775" y="1220788"/>
            <a:chExt cx="6694488" cy="2160843"/>
          </a:xfrm>
        </p:grpSpPr>
        <p:sp>
          <p:nvSpPr>
            <p:cNvPr id="108" name="Line 52"/>
            <p:cNvSpPr>
              <a:spLocks noChangeShapeType="1"/>
            </p:cNvSpPr>
            <p:nvPr/>
          </p:nvSpPr>
          <p:spPr bwMode="auto">
            <a:xfrm>
              <a:off x="1682750" y="2940050"/>
              <a:ext cx="38846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 dirty="0"/>
            </a:p>
          </p:txBody>
        </p:sp>
        <p:sp>
          <p:nvSpPr>
            <p:cNvPr id="109" name="Line 52"/>
            <p:cNvSpPr>
              <a:spLocks noChangeShapeType="1"/>
            </p:cNvSpPr>
            <p:nvPr/>
          </p:nvSpPr>
          <p:spPr bwMode="auto">
            <a:xfrm>
              <a:off x="1701800" y="1781175"/>
              <a:ext cx="50688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 dirty="0"/>
            </a:p>
          </p:txBody>
        </p:sp>
        <p:grpSp>
          <p:nvGrpSpPr>
            <p:cNvPr id="110" name="Group 53"/>
            <p:cNvGrpSpPr>
              <a:grpSpLocks/>
            </p:cNvGrpSpPr>
            <p:nvPr/>
          </p:nvGrpSpPr>
          <p:grpSpPr bwMode="auto">
            <a:xfrm>
              <a:off x="3717925" y="1220788"/>
              <a:ext cx="1225550" cy="2079625"/>
              <a:chOff x="2454" y="1571"/>
              <a:chExt cx="456" cy="773"/>
            </a:xfrm>
          </p:grpSpPr>
          <p:sp>
            <p:nvSpPr>
              <p:cNvPr id="120" name="Rectangle 20"/>
              <p:cNvSpPr>
                <a:spLocks noChangeArrowheads="1"/>
              </p:cNvSpPr>
              <p:nvPr/>
            </p:nvSpPr>
            <p:spPr bwMode="auto">
              <a:xfrm>
                <a:off x="2454" y="1642"/>
                <a:ext cx="341" cy="70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 sz="32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3200" dirty="0"/>
              </a:p>
            </p:txBody>
          </p:sp>
          <p:sp>
            <p:nvSpPr>
              <p:cNvPr id="122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0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3200" dirty="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" name="Rectangle 38"/>
              <p:cNvSpPr>
                <a:spLocks noChangeArrowheads="1"/>
              </p:cNvSpPr>
              <p:nvPr/>
            </p:nvSpPr>
            <p:spPr bwMode="auto">
              <a:xfrm>
                <a:off x="2525" y="1794"/>
                <a:ext cx="240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0" dirty="0" err="1">
                    <a:solidFill>
                      <a:srgbClr val="333399"/>
                    </a:solidFill>
                    <a:latin typeface="Calibri" pitchFamily="34" charset="0"/>
                  </a:rPr>
                  <a:t>U</a:t>
                </a:r>
                <a:r>
                  <a:rPr lang="en-US" sz="4000" baseline="-25000" dirty="0" err="1">
                    <a:solidFill>
                      <a:srgbClr val="333399"/>
                    </a:solidFill>
                    <a:latin typeface="Calibri" pitchFamily="34" charset="0"/>
                  </a:rPr>
                  <a:t>f</a:t>
                </a:r>
                <a:endParaRPr lang="en-US" sz="4000" dirty="0">
                  <a:solidFill>
                    <a:srgbClr val="333399"/>
                  </a:solidFill>
                  <a:latin typeface="Calibri" pitchFamily="34" charset="0"/>
                </a:endParaRPr>
              </a:p>
            </p:txBody>
          </p:sp>
        </p:grpSp>
        <p:graphicFrame>
          <p:nvGraphicFramePr>
            <p:cNvPr id="111" name="Object 1"/>
            <p:cNvGraphicFramePr>
              <a:graphicFrameLocks noChangeAspect="1"/>
            </p:cNvGraphicFramePr>
            <p:nvPr/>
          </p:nvGraphicFramePr>
          <p:xfrm>
            <a:off x="993775" y="1389063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64" name="Equation" r:id="rId11" imgW="215713" imgH="253780" progId="Equation.3">
                    <p:embed/>
                  </p:oleObj>
                </mc:Choice>
                <mc:Fallback>
                  <p:oleObj name="Equation" r:id="rId11" imgW="215713" imgH="253780" progId="Equation.3">
                    <p:embed/>
                    <p:pic>
                      <p:nvPicPr>
                        <p:cNvPr id="0" name="Picture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3775" y="1389063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1"/>
            <p:cNvGraphicFramePr>
              <a:graphicFrameLocks noChangeAspect="1"/>
            </p:cNvGraphicFramePr>
            <p:nvPr/>
          </p:nvGraphicFramePr>
          <p:xfrm>
            <a:off x="1039813" y="2622550"/>
            <a:ext cx="455612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65" name="Equation" r:id="rId13" imgW="190417" imgH="253890" progId="Equation.3">
                    <p:embed/>
                  </p:oleObj>
                </mc:Choice>
                <mc:Fallback>
                  <p:oleObj name="Equation" r:id="rId13" imgW="190417" imgH="253890" progId="Equation.3">
                    <p:embed/>
                    <p:pic>
                      <p:nvPicPr>
                        <p:cNvPr id="0" name="Picture 1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9813" y="2622550"/>
                          <a:ext cx="455612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" name="Rectangle 20"/>
            <p:cNvSpPr>
              <a:spLocks noChangeArrowheads="1"/>
            </p:cNvSpPr>
            <p:nvPr/>
          </p:nvSpPr>
          <p:spPr bwMode="auto">
            <a:xfrm>
              <a:off x="2297114" y="1345151"/>
              <a:ext cx="612775" cy="8720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14" name="Rectangle 20"/>
            <p:cNvSpPr>
              <a:spLocks noChangeArrowheads="1"/>
            </p:cNvSpPr>
            <p:nvPr/>
          </p:nvSpPr>
          <p:spPr bwMode="auto">
            <a:xfrm>
              <a:off x="5435600" y="1314989"/>
              <a:ext cx="612775" cy="8720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15" name="Rectangle 20"/>
            <p:cNvSpPr>
              <a:spLocks noChangeArrowheads="1"/>
            </p:cNvSpPr>
            <p:nvPr/>
          </p:nvSpPr>
          <p:spPr bwMode="auto">
            <a:xfrm>
              <a:off x="2320925" y="2509584"/>
              <a:ext cx="612775" cy="8720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grpSp>
          <p:nvGrpSpPr>
            <p:cNvPr id="116" name="Group 6"/>
            <p:cNvGrpSpPr>
              <a:grpSpLocks/>
            </p:cNvGrpSpPr>
            <p:nvPr/>
          </p:nvGrpSpPr>
          <p:grpSpPr bwMode="auto">
            <a:xfrm>
              <a:off x="6750050" y="1420813"/>
              <a:ext cx="938213" cy="908050"/>
              <a:chOff x="7107039" y="3826497"/>
              <a:chExt cx="638117" cy="578529"/>
            </a:xfrm>
          </p:grpSpPr>
          <p:sp>
            <p:nvSpPr>
              <p:cNvPr id="117" name="Rectangle 116"/>
              <p:cNvSpPr/>
              <p:nvPr/>
            </p:nvSpPr>
            <p:spPr bwMode="auto">
              <a:xfrm>
                <a:off x="7107039" y="3826497"/>
                <a:ext cx="638117" cy="41973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/>
              </a:p>
            </p:txBody>
          </p:sp>
          <p:sp>
            <p:nvSpPr>
              <p:cNvPr id="118" name="Arc 117"/>
              <p:cNvSpPr/>
              <p:nvPr/>
            </p:nvSpPr>
            <p:spPr bwMode="auto">
              <a:xfrm>
                <a:off x="7146989" y="3901342"/>
                <a:ext cx="530144" cy="503684"/>
              </a:xfrm>
              <a:prstGeom prst="arc">
                <a:avLst>
                  <a:gd name="adj1" fmla="val 10656843"/>
                  <a:gd name="adj2" fmla="val 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/>
              </a:p>
            </p:txBody>
          </p:sp>
          <p:cxnSp>
            <p:nvCxnSpPr>
              <p:cNvPr id="119" name="Straight Arrow Connector 118"/>
              <p:cNvCxnSpPr/>
              <p:nvPr/>
            </p:nvCxnSpPr>
            <p:spPr bwMode="auto">
              <a:xfrm rot="16200000" flipV="1">
                <a:off x="7162095" y="3914158"/>
                <a:ext cx="223522" cy="2343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TextBox 125"/>
          <p:cNvSpPr txBox="1"/>
          <p:nvPr/>
        </p:nvSpPr>
        <p:spPr>
          <a:xfrm>
            <a:off x="3431169" y="1192340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Nick </a:t>
            </a:r>
            <a:r>
              <a:rPr lang="en-US" sz="2400" dirty="0" err="1" smtClean="0"/>
              <a:t>Bonesteel</a:t>
            </a:r>
            <a:endParaRPr lang="en-US" sz="2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097711" y="1565113"/>
            <a:ext cx="500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Discovering Physics, Nov. 16, 2012</a:t>
            </a:r>
            <a:endParaRPr lang="en-US" sz="2400" dirty="0"/>
          </a:p>
        </p:txBody>
      </p:sp>
      <p:cxnSp>
        <p:nvCxnSpPr>
          <p:cNvPr id="128" name="Straight Connector 127"/>
          <p:cNvCxnSpPr/>
          <p:nvPr/>
        </p:nvCxnSpPr>
        <p:spPr>
          <a:xfrm>
            <a:off x="0" y="2395060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46" y="4804018"/>
            <a:ext cx="5219149" cy="176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1568450" y="2274888"/>
            <a:ext cx="3006725" cy="290353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2824163" y="1576388"/>
          <a:ext cx="62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2" name="Equation" r:id="rId4" imgW="266469" imgH="253780" progId="Equation.3">
                  <p:embed/>
                </p:oleObj>
              </mc:Choice>
              <mc:Fallback>
                <p:oleObj name="Equation" r:id="rId4" imgW="266469" imgH="253780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1576388"/>
                        <a:ext cx="6223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6"/>
          <p:cNvGraphicFramePr>
            <a:graphicFrameLocks noChangeAspect="1"/>
          </p:cNvGraphicFramePr>
          <p:nvPr/>
        </p:nvGraphicFramePr>
        <p:xfrm>
          <a:off x="2843213" y="5278438"/>
          <a:ext cx="5286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" name="Equation" r:id="rId6" imgW="241195" imgH="253890" progId="Equation.3">
                  <p:embed/>
                </p:oleObj>
              </mc:Choice>
              <mc:Fallback>
                <p:oleObj name="Equation" r:id="rId6" imgW="241195" imgH="253890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278438"/>
                        <a:ext cx="52863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Line 7"/>
          <p:cNvSpPr>
            <a:spLocks noChangeShapeType="1"/>
          </p:cNvSpPr>
          <p:nvPr/>
        </p:nvSpPr>
        <p:spPr bwMode="auto">
          <a:xfrm flipH="1">
            <a:off x="3011488" y="2276475"/>
            <a:ext cx="11112" cy="29019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 rot="-5400000">
            <a:off x="3796507" y="2967831"/>
            <a:ext cx="0" cy="1557337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0" name="Line 10"/>
          <p:cNvSpPr>
            <a:spLocks noChangeShapeType="1"/>
          </p:cNvSpPr>
          <p:nvPr/>
        </p:nvSpPr>
        <p:spPr bwMode="auto">
          <a:xfrm flipV="1">
            <a:off x="1571625" y="3754438"/>
            <a:ext cx="3003550" cy="222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5187950" y="5081588"/>
            <a:ext cx="742950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33339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8682" name="Line 12"/>
          <p:cNvSpPr>
            <a:spLocks noChangeShapeType="1"/>
          </p:cNvSpPr>
          <p:nvPr/>
        </p:nvSpPr>
        <p:spPr bwMode="auto">
          <a:xfrm flipH="1">
            <a:off x="5187950" y="5278438"/>
            <a:ext cx="3175" cy="11160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3" name="Line 13"/>
          <p:cNvSpPr>
            <a:spLocks noChangeShapeType="1"/>
          </p:cNvSpPr>
          <p:nvPr/>
        </p:nvSpPr>
        <p:spPr bwMode="auto">
          <a:xfrm>
            <a:off x="5740400" y="5278438"/>
            <a:ext cx="381000" cy="593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4" name="Line 14"/>
          <p:cNvSpPr>
            <a:spLocks noChangeShapeType="1"/>
          </p:cNvSpPr>
          <p:nvPr/>
        </p:nvSpPr>
        <p:spPr bwMode="auto">
          <a:xfrm flipH="1">
            <a:off x="5740400" y="5872163"/>
            <a:ext cx="381000" cy="522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5" name="Text Box 11"/>
          <p:cNvSpPr txBox="1">
            <a:spLocks noChangeArrowheads="1"/>
          </p:cNvSpPr>
          <p:nvPr/>
        </p:nvSpPr>
        <p:spPr bwMode="auto">
          <a:xfrm>
            <a:off x="7426325" y="5081588"/>
            <a:ext cx="742950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33339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8686" name="Line 12"/>
          <p:cNvSpPr>
            <a:spLocks noChangeShapeType="1"/>
          </p:cNvSpPr>
          <p:nvPr/>
        </p:nvSpPr>
        <p:spPr bwMode="auto">
          <a:xfrm>
            <a:off x="7978775" y="5278438"/>
            <a:ext cx="381000" cy="593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7" name="Line 13"/>
          <p:cNvSpPr>
            <a:spLocks noChangeShapeType="1"/>
          </p:cNvSpPr>
          <p:nvPr/>
        </p:nvSpPr>
        <p:spPr bwMode="auto">
          <a:xfrm flipH="1">
            <a:off x="7978775" y="5872163"/>
            <a:ext cx="381000" cy="522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8" name="Line 14"/>
          <p:cNvSpPr>
            <a:spLocks noChangeShapeType="1"/>
          </p:cNvSpPr>
          <p:nvPr/>
        </p:nvSpPr>
        <p:spPr bwMode="auto">
          <a:xfrm flipH="1">
            <a:off x="7426325" y="5278438"/>
            <a:ext cx="3175" cy="11160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8689" name="Object 1"/>
          <p:cNvGraphicFramePr>
            <a:graphicFrameLocks noChangeAspect="1"/>
          </p:cNvGraphicFramePr>
          <p:nvPr/>
        </p:nvGraphicFramePr>
        <p:xfrm>
          <a:off x="4403725" y="5307013"/>
          <a:ext cx="6953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" name="Equation" r:id="rId8" imgW="266584" imgH="418918" progId="Equation.3">
                  <p:embed/>
                </p:oleObj>
              </mc:Choice>
              <mc:Fallback>
                <p:oleObj name="Equation" r:id="rId8" imgW="266584" imgH="418918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307013"/>
                        <a:ext cx="69532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0" name="Object 2"/>
          <p:cNvGraphicFramePr>
            <a:graphicFrameLocks noChangeAspect="1"/>
          </p:cNvGraphicFramePr>
          <p:nvPr/>
        </p:nvGraphicFramePr>
        <p:xfrm>
          <a:off x="6249988" y="5326063"/>
          <a:ext cx="10604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5" name="Equation" r:id="rId10" imgW="406224" imgH="418918" progId="Equation.3">
                  <p:embed/>
                </p:oleObj>
              </mc:Choice>
              <mc:Fallback>
                <p:oleObj name="Equation" r:id="rId10" imgW="406224" imgH="418918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8" y="5326063"/>
                        <a:ext cx="106045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1" name="Object 3"/>
          <p:cNvGraphicFramePr>
            <a:graphicFrameLocks noChangeAspect="1"/>
          </p:cNvGraphicFramePr>
          <p:nvPr/>
        </p:nvGraphicFramePr>
        <p:xfrm>
          <a:off x="4706938" y="3370263"/>
          <a:ext cx="9620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6" name="Equation" r:id="rId12" imgW="558558" imgH="444307" progId="Equation.3">
                  <p:embed/>
                </p:oleObj>
              </mc:Choice>
              <mc:Fallback>
                <p:oleObj name="Equation" r:id="rId12" imgW="558558" imgH="444307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3370263"/>
                        <a:ext cx="96202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A Quantum Bit or “</a:t>
            </a:r>
            <a:r>
              <a:rPr lang="en-US" sz="3600" dirty="0" err="1" smtClean="0">
                <a:solidFill>
                  <a:schemeClr val="tx1"/>
                </a:solidFill>
              </a:rPr>
              <a:t>Qubit</a:t>
            </a:r>
            <a:r>
              <a:rPr lang="en-US" sz="3600" dirty="0" smtClean="0">
                <a:solidFill>
                  <a:schemeClr val="tx1"/>
                </a:solidFill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1568450" y="2274888"/>
            <a:ext cx="3006725" cy="290353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2824163" y="1576388"/>
          <a:ext cx="62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38" name="Equation" r:id="rId4" imgW="266469" imgH="253780" progId="Equation.3">
                  <p:embed/>
                </p:oleObj>
              </mc:Choice>
              <mc:Fallback>
                <p:oleObj name="Equation" r:id="rId4" imgW="266469" imgH="253780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1576388"/>
                        <a:ext cx="6223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6"/>
          <p:cNvGraphicFramePr>
            <a:graphicFrameLocks noChangeAspect="1"/>
          </p:cNvGraphicFramePr>
          <p:nvPr/>
        </p:nvGraphicFramePr>
        <p:xfrm>
          <a:off x="2843213" y="5278438"/>
          <a:ext cx="5286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39" name="Equation" r:id="rId6" imgW="241195" imgH="253890" progId="Equation.3">
                  <p:embed/>
                </p:oleObj>
              </mc:Choice>
              <mc:Fallback>
                <p:oleObj name="Equation" r:id="rId6" imgW="241195" imgH="253890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278438"/>
                        <a:ext cx="52863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Line 7"/>
          <p:cNvSpPr>
            <a:spLocks noChangeShapeType="1"/>
          </p:cNvSpPr>
          <p:nvPr/>
        </p:nvSpPr>
        <p:spPr bwMode="auto">
          <a:xfrm flipH="1">
            <a:off x="3011488" y="2276475"/>
            <a:ext cx="11112" cy="29019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 rot="-5400000">
            <a:off x="3796507" y="2967831"/>
            <a:ext cx="0" cy="1557337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0" name="Line 10"/>
          <p:cNvSpPr>
            <a:spLocks noChangeShapeType="1"/>
          </p:cNvSpPr>
          <p:nvPr/>
        </p:nvSpPr>
        <p:spPr bwMode="auto">
          <a:xfrm flipV="1">
            <a:off x="1571625" y="3754438"/>
            <a:ext cx="3003550" cy="222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5187950" y="5081588"/>
            <a:ext cx="742950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33339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8682" name="Line 12"/>
          <p:cNvSpPr>
            <a:spLocks noChangeShapeType="1"/>
          </p:cNvSpPr>
          <p:nvPr/>
        </p:nvSpPr>
        <p:spPr bwMode="auto">
          <a:xfrm flipH="1">
            <a:off x="5187950" y="5278438"/>
            <a:ext cx="3175" cy="11160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3" name="Line 13"/>
          <p:cNvSpPr>
            <a:spLocks noChangeShapeType="1"/>
          </p:cNvSpPr>
          <p:nvPr/>
        </p:nvSpPr>
        <p:spPr bwMode="auto">
          <a:xfrm>
            <a:off x="5740400" y="5278438"/>
            <a:ext cx="381000" cy="593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4" name="Line 14"/>
          <p:cNvSpPr>
            <a:spLocks noChangeShapeType="1"/>
          </p:cNvSpPr>
          <p:nvPr/>
        </p:nvSpPr>
        <p:spPr bwMode="auto">
          <a:xfrm flipH="1">
            <a:off x="5740400" y="5872163"/>
            <a:ext cx="381000" cy="522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5" name="Text Box 11"/>
          <p:cNvSpPr txBox="1">
            <a:spLocks noChangeArrowheads="1"/>
          </p:cNvSpPr>
          <p:nvPr/>
        </p:nvSpPr>
        <p:spPr bwMode="auto">
          <a:xfrm>
            <a:off x="7426325" y="5081588"/>
            <a:ext cx="742950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33339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8686" name="Line 12"/>
          <p:cNvSpPr>
            <a:spLocks noChangeShapeType="1"/>
          </p:cNvSpPr>
          <p:nvPr/>
        </p:nvSpPr>
        <p:spPr bwMode="auto">
          <a:xfrm>
            <a:off x="7978775" y="5278438"/>
            <a:ext cx="381000" cy="593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7" name="Line 13"/>
          <p:cNvSpPr>
            <a:spLocks noChangeShapeType="1"/>
          </p:cNvSpPr>
          <p:nvPr/>
        </p:nvSpPr>
        <p:spPr bwMode="auto">
          <a:xfrm flipH="1">
            <a:off x="7978775" y="5872163"/>
            <a:ext cx="381000" cy="522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8" name="Line 14"/>
          <p:cNvSpPr>
            <a:spLocks noChangeShapeType="1"/>
          </p:cNvSpPr>
          <p:nvPr/>
        </p:nvSpPr>
        <p:spPr bwMode="auto">
          <a:xfrm flipH="1">
            <a:off x="7426325" y="5278438"/>
            <a:ext cx="3175" cy="11160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8689" name="Object 1"/>
          <p:cNvGraphicFramePr>
            <a:graphicFrameLocks noChangeAspect="1"/>
          </p:cNvGraphicFramePr>
          <p:nvPr/>
        </p:nvGraphicFramePr>
        <p:xfrm>
          <a:off x="4403725" y="5307013"/>
          <a:ext cx="6953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40" name="Equation" r:id="rId8" imgW="266584" imgH="418918" progId="Equation.3">
                  <p:embed/>
                </p:oleObj>
              </mc:Choice>
              <mc:Fallback>
                <p:oleObj name="Equation" r:id="rId8" imgW="266584" imgH="418918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307013"/>
                        <a:ext cx="69532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0" name="Object 2"/>
          <p:cNvGraphicFramePr>
            <a:graphicFrameLocks noChangeAspect="1"/>
          </p:cNvGraphicFramePr>
          <p:nvPr/>
        </p:nvGraphicFramePr>
        <p:xfrm>
          <a:off x="6249988" y="5326063"/>
          <a:ext cx="10604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41" name="Equation" r:id="rId10" imgW="406224" imgH="418918" progId="Equation.3">
                  <p:embed/>
                </p:oleObj>
              </mc:Choice>
              <mc:Fallback>
                <p:oleObj name="Equation" r:id="rId10" imgW="406224" imgH="418918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8" y="5326063"/>
                        <a:ext cx="106045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1" name="Object 3"/>
          <p:cNvGraphicFramePr>
            <a:graphicFrameLocks noChangeAspect="1"/>
          </p:cNvGraphicFramePr>
          <p:nvPr/>
        </p:nvGraphicFramePr>
        <p:xfrm>
          <a:off x="4706938" y="3370263"/>
          <a:ext cx="9620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42" name="Equation" r:id="rId12" imgW="558558" imgH="444307" progId="Equation.3">
                  <p:embed/>
                </p:oleObj>
              </mc:Choice>
              <mc:Fallback>
                <p:oleObj name="Equation" r:id="rId12" imgW="558558" imgH="444307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3370263"/>
                        <a:ext cx="96202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70334" y="2103047"/>
            <a:ext cx="3369833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Quantum superposition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f 0 and 1 </a:t>
            </a:r>
            <a:endParaRPr lang="en-US" sz="2400" dirty="0"/>
          </a:p>
        </p:txBody>
      </p:sp>
      <p:sp>
        <p:nvSpPr>
          <p:cNvPr id="3" name="Freeform 2"/>
          <p:cNvSpPr/>
          <p:nvPr/>
        </p:nvSpPr>
        <p:spPr bwMode="auto">
          <a:xfrm>
            <a:off x="5742038" y="2930013"/>
            <a:ext cx="1081549" cy="816078"/>
          </a:xfrm>
          <a:custGeom>
            <a:avLst/>
            <a:gdLst>
              <a:gd name="connsiteX0" fmla="*/ 1081549 w 1081549"/>
              <a:gd name="connsiteY0" fmla="*/ 0 h 816078"/>
              <a:gd name="connsiteX1" fmla="*/ 629265 w 1081549"/>
              <a:gd name="connsiteY1" fmla="*/ 658762 h 816078"/>
              <a:gd name="connsiteX2" fmla="*/ 0 w 1081549"/>
              <a:gd name="connsiteY2" fmla="*/ 816078 h 81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549" h="816078">
                <a:moveTo>
                  <a:pt x="1081549" y="0"/>
                </a:moveTo>
                <a:cubicBezTo>
                  <a:pt x="945536" y="261374"/>
                  <a:pt x="809523" y="522749"/>
                  <a:pt x="629265" y="658762"/>
                </a:cubicBezTo>
                <a:cubicBezTo>
                  <a:pt x="449007" y="794775"/>
                  <a:pt x="224503" y="805426"/>
                  <a:pt x="0" y="816078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A Quantum Bit or “</a:t>
            </a:r>
            <a:r>
              <a:rPr lang="en-US" sz="3600" dirty="0" err="1" smtClean="0">
                <a:solidFill>
                  <a:schemeClr val="tx1"/>
                </a:solidFill>
              </a:rPr>
              <a:t>Qubit</a:t>
            </a:r>
            <a:r>
              <a:rPr lang="en-US" sz="3600" dirty="0" smtClean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3647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1568450" y="2274888"/>
            <a:ext cx="3006725" cy="290353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1748" name="Object 5"/>
          <p:cNvGraphicFramePr>
            <a:graphicFrameLocks noChangeAspect="1"/>
          </p:cNvGraphicFramePr>
          <p:nvPr/>
        </p:nvGraphicFramePr>
        <p:xfrm>
          <a:off x="2824163" y="1576388"/>
          <a:ext cx="62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8" name="Equation" r:id="rId4" imgW="266469" imgH="253780" progId="Equation.3">
                  <p:embed/>
                </p:oleObj>
              </mc:Choice>
              <mc:Fallback>
                <p:oleObj name="Equation" r:id="rId4" imgW="266469" imgH="25378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1576388"/>
                        <a:ext cx="6223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6"/>
          <p:cNvGraphicFramePr>
            <a:graphicFrameLocks noChangeAspect="1"/>
          </p:cNvGraphicFramePr>
          <p:nvPr/>
        </p:nvGraphicFramePr>
        <p:xfrm>
          <a:off x="2843213" y="5278438"/>
          <a:ext cx="5286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9" name="Equation" r:id="rId6" imgW="241195" imgH="253890" progId="Equation.3">
                  <p:embed/>
                </p:oleObj>
              </mc:Choice>
              <mc:Fallback>
                <p:oleObj name="Equation" r:id="rId6" imgW="241195" imgH="25389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278438"/>
                        <a:ext cx="52863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Line 7"/>
          <p:cNvSpPr>
            <a:spLocks noChangeShapeType="1"/>
          </p:cNvSpPr>
          <p:nvPr/>
        </p:nvSpPr>
        <p:spPr bwMode="auto">
          <a:xfrm flipH="1">
            <a:off x="3011488" y="2276475"/>
            <a:ext cx="11112" cy="29019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3009900" y="3771900"/>
            <a:ext cx="3175" cy="137795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 flipV="1">
            <a:off x="1558925" y="3748088"/>
            <a:ext cx="3003550" cy="222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6502400" y="5081588"/>
            <a:ext cx="742950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33339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>
            <a:off x="7054850" y="5278438"/>
            <a:ext cx="381000" cy="593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 flipH="1">
            <a:off x="7054850" y="5872163"/>
            <a:ext cx="381000" cy="522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 flipH="1">
            <a:off x="6502400" y="5278438"/>
            <a:ext cx="3175" cy="11160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1757" name="Object 1"/>
          <p:cNvGraphicFramePr>
            <a:graphicFrameLocks noChangeAspect="1"/>
          </p:cNvGraphicFramePr>
          <p:nvPr/>
        </p:nvGraphicFramePr>
        <p:xfrm>
          <a:off x="4706938" y="3370263"/>
          <a:ext cx="9620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80" name="Equation" r:id="rId8" imgW="558558" imgH="444307" progId="Equation.3">
                  <p:embed/>
                </p:oleObj>
              </mc:Choice>
              <mc:Fallback>
                <p:oleObj name="Equation" r:id="rId8" imgW="558558" imgH="444307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3370263"/>
                        <a:ext cx="96202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A Quantum Bit or “</a:t>
            </a:r>
            <a:r>
              <a:rPr lang="en-US" sz="3600" dirty="0" err="1" smtClean="0">
                <a:solidFill>
                  <a:schemeClr val="tx1"/>
                </a:solidFill>
              </a:rPr>
              <a:t>Qubit</a:t>
            </a:r>
            <a:r>
              <a:rPr lang="en-US" sz="3600" dirty="0" smtClean="0">
                <a:solidFill>
                  <a:schemeClr val="tx1"/>
                </a:solidFill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1568450" y="2274888"/>
            <a:ext cx="3006725" cy="290353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9700" name="Object 5"/>
          <p:cNvGraphicFramePr>
            <a:graphicFrameLocks noChangeAspect="1"/>
          </p:cNvGraphicFramePr>
          <p:nvPr/>
        </p:nvGraphicFramePr>
        <p:xfrm>
          <a:off x="2824163" y="1576388"/>
          <a:ext cx="62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9" name="Equation" r:id="rId4" imgW="266469" imgH="253780" progId="Equation.3">
                  <p:embed/>
                </p:oleObj>
              </mc:Choice>
              <mc:Fallback>
                <p:oleObj name="Equation" r:id="rId4" imgW="266469" imgH="253780" progId="Equation.3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1576388"/>
                        <a:ext cx="6223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6"/>
          <p:cNvGraphicFramePr>
            <a:graphicFrameLocks noChangeAspect="1"/>
          </p:cNvGraphicFramePr>
          <p:nvPr/>
        </p:nvGraphicFramePr>
        <p:xfrm>
          <a:off x="2843213" y="5278438"/>
          <a:ext cx="5286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0" name="Equation" r:id="rId6" imgW="241195" imgH="253890" progId="Equation.3">
                  <p:embed/>
                </p:oleObj>
              </mc:Choice>
              <mc:Fallback>
                <p:oleObj name="Equation" r:id="rId6" imgW="241195" imgH="253890" progId="Equation.3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278438"/>
                        <a:ext cx="52863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Line 7"/>
          <p:cNvSpPr>
            <a:spLocks noChangeShapeType="1"/>
          </p:cNvSpPr>
          <p:nvPr/>
        </p:nvSpPr>
        <p:spPr bwMode="auto">
          <a:xfrm flipH="1">
            <a:off x="3011488" y="2276475"/>
            <a:ext cx="11112" cy="29019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rot="5400000" flipH="1">
            <a:off x="2291533" y="2996383"/>
            <a:ext cx="0" cy="1500234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 flipV="1">
            <a:off x="1590675" y="3754438"/>
            <a:ext cx="3003550" cy="222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9705" name="Group 5"/>
          <p:cNvGrpSpPr>
            <a:grpSpLocks/>
          </p:cNvGrpSpPr>
          <p:nvPr/>
        </p:nvGrpSpPr>
        <p:grpSpPr bwMode="auto">
          <a:xfrm>
            <a:off x="5187950" y="5081588"/>
            <a:ext cx="933450" cy="1433512"/>
            <a:chOff x="5187950" y="5081588"/>
            <a:chExt cx="933450" cy="1433512"/>
          </a:xfrm>
        </p:grpSpPr>
        <p:sp>
          <p:nvSpPr>
            <p:cNvPr id="29715" name="Text Box 11"/>
            <p:cNvSpPr txBox="1">
              <a:spLocks noChangeArrowheads="1"/>
            </p:cNvSpPr>
            <p:nvPr/>
          </p:nvSpPr>
          <p:spPr bwMode="auto">
            <a:xfrm>
              <a:off x="5187950" y="5081588"/>
              <a:ext cx="742950" cy="14335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800">
                  <a:solidFill>
                    <a:srgbClr val="333399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9716" name="Line 12"/>
            <p:cNvSpPr>
              <a:spLocks noChangeShapeType="1"/>
            </p:cNvSpPr>
            <p:nvPr/>
          </p:nvSpPr>
          <p:spPr bwMode="auto">
            <a:xfrm flipH="1">
              <a:off x="5187950" y="5278438"/>
              <a:ext cx="3175" cy="11160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717" name="Line 13"/>
            <p:cNvSpPr>
              <a:spLocks noChangeShapeType="1"/>
            </p:cNvSpPr>
            <p:nvPr/>
          </p:nvSpPr>
          <p:spPr bwMode="auto">
            <a:xfrm>
              <a:off x="5740400" y="5278438"/>
              <a:ext cx="381000" cy="5937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718" name="Line 14"/>
            <p:cNvSpPr>
              <a:spLocks noChangeShapeType="1"/>
            </p:cNvSpPr>
            <p:nvPr/>
          </p:nvSpPr>
          <p:spPr bwMode="auto">
            <a:xfrm flipH="1">
              <a:off x="5740400" y="5872163"/>
              <a:ext cx="381000" cy="52228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6" name="Group 6"/>
          <p:cNvGrpSpPr>
            <a:grpSpLocks/>
          </p:cNvGrpSpPr>
          <p:nvPr/>
        </p:nvGrpSpPr>
        <p:grpSpPr bwMode="auto">
          <a:xfrm>
            <a:off x="7426325" y="5081588"/>
            <a:ext cx="933450" cy="1433512"/>
            <a:chOff x="7426325" y="5081588"/>
            <a:chExt cx="933450" cy="1433512"/>
          </a:xfrm>
        </p:grpSpPr>
        <p:sp>
          <p:nvSpPr>
            <p:cNvPr id="29711" name="Text Box 11"/>
            <p:cNvSpPr txBox="1">
              <a:spLocks noChangeArrowheads="1"/>
            </p:cNvSpPr>
            <p:nvPr/>
          </p:nvSpPr>
          <p:spPr bwMode="auto">
            <a:xfrm>
              <a:off x="7426325" y="5081588"/>
              <a:ext cx="742950" cy="14335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800">
                  <a:solidFill>
                    <a:srgbClr val="333399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9712" name="Line 12"/>
            <p:cNvSpPr>
              <a:spLocks noChangeShapeType="1"/>
            </p:cNvSpPr>
            <p:nvPr/>
          </p:nvSpPr>
          <p:spPr bwMode="auto">
            <a:xfrm>
              <a:off x="7978775" y="5278438"/>
              <a:ext cx="381000" cy="5937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713" name="Line 13"/>
            <p:cNvSpPr>
              <a:spLocks noChangeShapeType="1"/>
            </p:cNvSpPr>
            <p:nvPr/>
          </p:nvSpPr>
          <p:spPr bwMode="auto">
            <a:xfrm flipH="1">
              <a:off x="7978775" y="5872163"/>
              <a:ext cx="381000" cy="52228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714" name="Line 14"/>
            <p:cNvSpPr>
              <a:spLocks noChangeShapeType="1"/>
            </p:cNvSpPr>
            <p:nvPr/>
          </p:nvSpPr>
          <p:spPr bwMode="auto">
            <a:xfrm flipH="1">
              <a:off x="7426325" y="5278438"/>
              <a:ext cx="3175" cy="11160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9707" name="Object 1"/>
          <p:cNvGraphicFramePr>
            <a:graphicFrameLocks noChangeAspect="1"/>
          </p:cNvGraphicFramePr>
          <p:nvPr/>
        </p:nvGraphicFramePr>
        <p:xfrm>
          <a:off x="4403725" y="5307013"/>
          <a:ext cx="6953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1" name="Equation" r:id="rId8" imgW="266584" imgH="418918" progId="Equation.3">
                  <p:embed/>
                </p:oleObj>
              </mc:Choice>
              <mc:Fallback>
                <p:oleObj name="Equation" r:id="rId8" imgW="266584" imgH="418918" progId="Equation.3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307013"/>
                        <a:ext cx="69532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2"/>
          <p:cNvGraphicFramePr>
            <a:graphicFrameLocks noChangeAspect="1"/>
          </p:cNvGraphicFramePr>
          <p:nvPr/>
        </p:nvGraphicFramePr>
        <p:xfrm>
          <a:off x="6265863" y="5326063"/>
          <a:ext cx="10271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2" name="Equation" r:id="rId10" imgW="393529" imgH="418918" progId="Equation.3">
                  <p:embed/>
                </p:oleObj>
              </mc:Choice>
              <mc:Fallback>
                <p:oleObj name="Equation" r:id="rId10" imgW="393529" imgH="418918" progId="Equation.3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5326063"/>
                        <a:ext cx="1027112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3"/>
          <p:cNvGraphicFramePr>
            <a:graphicFrameLocks noChangeAspect="1"/>
          </p:cNvGraphicFramePr>
          <p:nvPr/>
        </p:nvGraphicFramePr>
        <p:xfrm>
          <a:off x="4706938" y="3370263"/>
          <a:ext cx="9620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3" name="Equation" r:id="rId12" imgW="558558" imgH="444307" progId="Equation.3">
                  <p:embed/>
                </p:oleObj>
              </mc:Choice>
              <mc:Fallback>
                <p:oleObj name="Equation" r:id="rId12" imgW="558558" imgH="444307" progId="Equation.3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3370263"/>
                        <a:ext cx="96202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4"/>
          <p:cNvGraphicFramePr>
            <a:graphicFrameLocks noChangeAspect="1"/>
          </p:cNvGraphicFramePr>
          <p:nvPr/>
        </p:nvGraphicFramePr>
        <p:xfrm>
          <a:off x="354013" y="3341688"/>
          <a:ext cx="9620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4" name="Equation" r:id="rId14" imgW="558558" imgH="444307" progId="Equation.3">
                  <p:embed/>
                </p:oleObj>
              </mc:Choice>
              <mc:Fallback>
                <p:oleObj name="Equation" r:id="rId14" imgW="558558" imgH="444307" progId="Equation.3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3341688"/>
                        <a:ext cx="96202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A Quantum Bit or “</a:t>
            </a:r>
            <a:r>
              <a:rPr lang="en-US" sz="3600" dirty="0" err="1" smtClean="0">
                <a:solidFill>
                  <a:schemeClr val="tx1"/>
                </a:solidFill>
              </a:rPr>
              <a:t>Qubit</a:t>
            </a:r>
            <a:r>
              <a:rPr lang="en-US" sz="3600" dirty="0" smtClean="0">
                <a:solidFill>
                  <a:schemeClr val="tx1"/>
                </a:solidFill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1568450" y="2274888"/>
            <a:ext cx="3006725" cy="290353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7652" name="Object 5"/>
          <p:cNvGraphicFramePr>
            <a:graphicFrameLocks noChangeAspect="1"/>
          </p:cNvGraphicFramePr>
          <p:nvPr/>
        </p:nvGraphicFramePr>
        <p:xfrm>
          <a:off x="2824163" y="1576388"/>
          <a:ext cx="62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6" name="Equation" r:id="rId4" imgW="266469" imgH="253780" progId="Equation.3">
                  <p:embed/>
                </p:oleObj>
              </mc:Choice>
              <mc:Fallback>
                <p:oleObj name="Equation" r:id="rId4" imgW="266469" imgH="25378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1576388"/>
                        <a:ext cx="6223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6"/>
          <p:cNvGraphicFramePr>
            <a:graphicFrameLocks noChangeAspect="1"/>
          </p:cNvGraphicFramePr>
          <p:nvPr/>
        </p:nvGraphicFramePr>
        <p:xfrm>
          <a:off x="2843213" y="5278438"/>
          <a:ext cx="5286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7" name="Equation" r:id="rId6" imgW="241195" imgH="253890" progId="Equation.3">
                  <p:embed/>
                </p:oleObj>
              </mc:Choice>
              <mc:Fallback>
                <p:oleObj name="Equation" r:id="rId6" imgW="241195" imgH="25389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278438"/>
                        <a:ext cx="52863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Line 7"/>
          <p:cNvSpPr>
            <a:spLocks noChangeShapeType="1"/>
          </p:cNvSpPr>
          <p:nvPr/>
        </p:nvSpPr>
        <p:spPr bwMode="auto">
          <a:xfrm flipH="1">
            <a:off x="3011488" y="2276475"/>
            <a:ext cx="11112" cy="29019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 flipV="1">
            <a:off x="1558925" y="3748088"/>
            <a:ext cx="3003550" cy="222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3009900" y="2282825"/>
            <a:ext cx="15875" cy="1489075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6502400" y="5081588"/>
            <a:ext cx="742950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33339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 flipH="1">
            <a:off x="6502400" y="5278438"/>
            <a:ext cx="3175" cy="11160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9" name="Line 13"/>
          <p:cNvSpPr>
            <a:spLocks noChangeShapeType="1"/>
          </p:cNvSpPr>
          <p:nvPr/>
        </p:nvSpPr>
        <p:spPr bwMode="auto">
          <a:xfrm>
            <a:off x="7054850" y="5278438"/>
            <a:ext cx="381000" cy="593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60" name="Line 14"/>
          <p:cNvSpPr>
            <a:spLocks noChangeShapeType="1"/>
          </p:cNvSpPr>
          <p:nvPr/>
        </p:nvSpPr>
        <p:spPr bwMode="auto">
          <a:xfrm flipH="1">
            <a:off x="7054850" y="5872163"/>
            <a:ext cx="381000" cy="522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52932" name="Object 3"/>
          <p:cNvGraphicFramePr>
            <a:graphicFrameLocks noChangeAspect="1"/>
          </p:cNvGraphicFramePr>
          <p:nvPr/>
        </p:nvGraphicFramePr>
        <p:xfrm>
          <a:off x="4706938" y="3370263"/>
          <a:ext cx="9620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8" name="Equation" r:id="rId8" imgW="558558" imgH="444307" progId="Equation.3">
                  <p:embed/>
                </p:oleObj>
              </mc:Choice>
              <mc:Fallback>
                <p:oleObj name="Equation" r:id="rId8" imgW="558558" imgH="444307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3370263"/>
                        <a:ext cx="96202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3" name="Object 4"/>
          <p:cNvGraphicFramePr>
            <a:graphicFrameLocks noChangeAspect="1"/>
          </p:cNvGraphicFramePr>
          <p:nvPr/>
        </p:nvGraphicFramePr>
        <p:xfrm>
          <a:off x="354013" y="3341688"/>
          <a:ext cx="9620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9" name="Equation" r:id="rId10" imgW="558558" imgH="444307" progId="Equation.3">
                  <p:embed/>
                </p:oleObj>
              </mc:Choice>
              <mc:Fallback>
                <p:oleObj name="Equation" r:id="rId10" imgW="558558" imgH="444307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3341688"/>
                        <a:ext cx="96202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A Quantum Bit or “</a:t>
            </a:r>
            <a:r>
              <a:rPr lang="en-US" sz="3600" dirty="0" err="1" smtClean="0">
                <a:solidFill>
                  <a:schemeClr val="tx1"/>
                </a:solidFill>
              </a:rPr>
              <a:t>Qubit</a:t>
            </a:r>
            <a:r>
              <a:rPr lang="en-US" sz="3600" dirty="0" smtClean="0">
                <a:solidFill>
                  <a:schemeClr val="tx1"/>
                </a:solidFill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A Quantum Bit:  A Continuum of States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1568450" y="2274888"/>
            <a:ext cx="3006725" cy="290353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3796" name="Object 5"/>
          <p:cNvGraphicFramePr>
            <a:graphicFrameLocks noChangeAspect="1"/>
          </p:cNvGraphicFramePr>
          <p:nvPr/>
        </p:nvGraphicFramePr>
        <p:xfrm>
          <a:off x="2824163" y="1576388"/>
          <a:ext cx="62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" name="Equation" r:id="rId4" imgW="266469" imgH="253780" progId="Equation.3">
                  <p:embed/>
                </p:oleObj>
              </mc:Choice>
              <mc:Fallback>
                <p:oleObj name="Equation" r:id="rId4" imgW="266469" imgH="253780" progId="Equation.3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1576388"/>
                        <a:ext cx="6223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6"/>
          <p:cNvGraphicFramePr>
            <a:graphicFrameLocks noChangeAspect="1"/>
          </p:cNvGraphicFramePr>
          <p:nvPr/>
        </p:nvGraphicFramePr>
        <p:xfrm>
          <a:off x="2843213" y="5278438"/>
          <a:ext cx="5286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" name="Equation" r:id="rId6" imgW="241195" imgH="253890" progId="Equation.3">
                  <p:embed/>
                </p:oleObj>
              </mc:Choice>
              <mc:Fallback>
                <p:oleObj name="Equation" r:id="rId6" imgW="241195" imgH="253890" progId="Equation.3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278438"/>
                        <a:ext cx="52863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Line 7"/>
          <p:cNvSpPr>
            <a:spLocks noChangeShapeType="1"/>
          </p:cNvSpPr>
          <p:nvPr/>
        </p:nvSpPr>
        <p:spPr bwMode="auto">
          <a:xfrm flipH="1">
            <a:off x="3011488" y="2276475"/>
            <a:ext cx="11112" cy="29019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3009900" y="3771900"/>
            <a:ext cx="1133475" cy="1000125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 flipV="1">
            <a:off x="1558925" y="3748088"/>
            <a:ext cx="3003550" cy="222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1" name="Rectangle 34"/>
          <p:cNvSpPr>
            <a:spLocks noChangeArrowheads="1"/>
          </p:cNvSpPr>
          <p:nvPr/>
        </p:nvSpPr>
        <p:spPr bwMode="auto">
          <a:xfrm>
            <a:off x="6775450" y="5478463"/>
            <a:ext cx="6905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400" b="1">
                <a:solidFill>
                  <a:srgbClr val="333399"/>
                </a:solidFill>
                <a:latin typeface="Times New Roman" pitchFamily="18" charset="0"/>
              </a:rPr>
              <a:t>sin</a:t>
            </a:r>
          </a:p>
        </p:txBody>
      </p:sp>
      <p:sp>
        <p:nvSpPr>
          <p:cNvPr id="33802" name="Rectangle 37"/>
          <p:cNvSpPr>
            <a:spLocks noChangeArrowheads="1"/>
          </p:cNvSpPr>
          <p:nvPr/>
        </p:nvSpPr>
        <p:spPr bwMode="auto">
          <a:xfrm>
            <a:off x="4184650" y="5468938"/>
            <a:ext cx="7508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400" b="1">
                <a:solidFill>
                  <a:srgbClr val="333399"/>
                </a:solidFill>
                <a:latin typeface="Times New Roman" pitchFamily="18" charset="0"/>
              </a:rPr>
              <a:t>cos</a:t>
            </a:r>
          </a:p>
        </p:txBody>
      </p:sp>
      <p:sp>
        <p:nvSpPr>
          <p:cNvPr id="33803" name="Rectangle 39"/>
          <p:cNvSpPr>
            <a:spLocks noChangeArrowheads="1"/>
          </p:cNvSpPr>
          <p:nvPr/>
        </p:nvSpPr>
        <p:spPr bwMode="auto">
          <a:xfrm>
            <a:off x="7443788" y="5511800"/>
            <a:ext cx="2952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400" b="1" i="1">
                <a:solidFill>
                  <a:srgbClr val="333399"/>
                </a:solidFill>
                <a:latin typeface="Symbol" pitchFamily="18" charset="2"/>
              </a:rPr>
              <a:t>q</a:t>
            </a:r>
            <a:endParaRPr lang="en-US" sz="4400" b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3804" name="Rectangle 40"/>
          <p:cNvSpPr>
            <a:spLocks noChangeArrowheads="1"/>
          </p:cNvSpPr>
          <p:nvPr/>
        </p:nvSpPr>
        <p:spPr bwMode="auto">
          <a:xfrm>
            <a:off x="4922838" y="5511800"/>
            <a:ext cx="2952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400" b="1" i="1">
                <a:solidFill>
                  <a:srgbClr val="333399"/>
                </a:solidFill>
                <a:latin typeface="Symbol" pitchFamily="18" charset="2"/>
              </a:rPr>
              <a:t>q</a:t>
            </a:r>
            <a:endParaRPr lang="en-US" sz="4400" b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3805" name="Rectangle 45"/>
          <p:cNvSpPr>
            <a:spLocks noChangeArrowheads="1"/>
          </p:cNvSpPr>
          <p:nvPr/>
        </p:nvSpPr>
        <p:spPr bwMode="auto">
          <a:xfrm>
            <a:off x="6427788" y="5611813"/>
            <a:ext cx="20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 b="1">
                <a:solidFill>
                  <a:srgbClr val="333399"/>
                </a:solidFill>
                <a:latin typeface="Symbol" pitchFamily="18" charset="2"/>
              </a:rPr>
              <a:t>+</a:t>
            </a:r>
            <a:endParaRPr lang="en-US" sz="2400" b="1">
              <a:solidFill>
                <a:srgbClr val="333399"/>
              </a:solidFill>
              <a:latin typeface="Times New Roman" pitchFamily="18" charset="0"/>
            </a:endParaRPr>
          </a:p>
        </p:txBody>
      </p:sp>
      <p:grpSp>
        <p:nvGrpSpPr>
          <p:cNvPr id="33806" name="Group 40"/>
          <p:cNvGrpSpPr>
            <a:grpSpLocks/>
          </p:cNvGrpSpPr>
          <p:nvPr/>
        </p:nvGrpSpPr>
        <p:grpSpPr bwMode="auto">
          <a:xfrm>
            <a:off x="5354638" y="5057775"/>
            <a:ext cx="933450" cy="1433513"/>
            <a:chOff x="5187950" y="5081588"/>
            <a:chExt cx="933450" cy="1433512"/>
          </a:xfrm>
        </p:grpSpPr>
        <p:sp>
          <p:nvSpPr>
            <p:cNvPr id="33816" name="Text Box 11"/>
            <p:cNvSpPr txBox="1">
              <a:spLocks noChangeArrowheads="1"/>
            </p:cNvSpPr>
            <p:nvPr/>
          </p:nvSpPr>
          <p:spPr bwMode="auto">
            <a:xfrm>
              <a:off x="5187950" y="5081588"/>
              <a:ext cx="742950" cy="14335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800">
                  <a:solidFill>
                    <a:srgbClr val="333399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3817" name="Line 12"/>
            <p:cNvSpPr>
              <a:spLocks noChangeShapeType="1"/>
            </p:cNvSpPr>
            <p:nvPr/>
          </p:nvSpPr>
          <p:spPr bwMode="auto">
            <a:xfrm flipH="1">
              <a:off x="5187950" y="5278438"/>
              <a:ext cx="3175" cy="11160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8" name="Line 13"/>
            <p:cNvSpPr>
              <a:spLocks noChangeShapeType="1"/>
            </p:cNvSpPr>
            <p:nvPr/>
          </p:nvSpPr>
          <p:spPr bwMode="auto">
            <a:xfrm>
              <a:off x="5740400" y="5278438"/>
              <a:ext cx="381000" cy="5937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9" name="Line 14"/>
            <p:cNvSpPr>
              <a:spLocks noChangeShapeType="1"/>
            </p:cNvSpPr>
            <p:nvPr/>
          </p:nvSpPr>
          <p:spPr bwMode="auto">
            <a:xfrm flipH="1">
              <a:off x="5740400" y="5872163"/>
              <a:ext cx="381000" cy="52228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07" name="Group 45"/>
          <p:cNvGrpSpPr>
            <a:grpSpLocks/>
          </p:cNvGrpSpPr>
          <p:nvPr/>
        </p:nvGrpSpPr>
        <p:grpSpPr bwMode="auto">
          <a:xfrm>
            <a:off x="7900988" y="5075238"/>
            <a:ext cx="933450" cy="1433512"/>
            <a:chOff x="7426325" y="5081588"/>
            <a:chExt cx="933450" cy="1433512"/>
          </a:xfrm>
        </p:grpSpPr>
        <p:sp>
          <p:nvSpPr>
            <p:cNvPr id="33812" name="Text Box 11"/>
            <p:cNvSpPr txBox="1">
              <a:spLocks noChangeArrowheads="1"/>
            </p:cNvSpPr>
            <p:nvPr/>
          </p:nvSpPr>
          <p:spPr bwMode="auto">
            <a:xfrm>
              <a:off x="7426325" y="5081588"/>
              <a:ext cx="742950" cy="14335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800">
                  <a:solidFill>
                    <a:srgbClr val="333399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3813" name="Line 12"/>
            <p:cNvSpPr>
              <a:spLocks noChangeShapeType="1"/>
            </p:cNvSpPr>
            <p:nvPr/>
          </p:nvSpPr>
          <p:spPr bwMode="auto">
            <a:xfrm>
              <a:off x="7978775" y="5278438"/>
              <a:ext cx="381000" cy="5937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4" name="Line 13"/>
            <p:cNvSpPr>
              <a:spLocks noChangeShapeType="1"/>
            </p:cNvSpPr>
            <p:nvPr/>
          </p:nvSpPr>
          <p:spPr bwMode="auto">
            <a:xfrm flipH="1">
              <a:off x="7978775" y="5872163"/>
              <a:ext cx="381000" cy="52228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5" name="Line 14"/>
            <p:cNvSpPr>
              <a:spLocks noChangeShapeType="1"/>
            </p:cNvSpPr>
            <p:nvPr/>
          </p:nvSpPr>
          <p:spPr bwMode="auto">
            <a:xfrm flipH="1">
              <a:off x="7426325" y="5278438"/>
              <a:ext cx="3175" cy="11160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635500" y="2698750"/>
            <a:ext cx="71913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9900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2" name="Arc 1"/>
          <p:cNvSpPr/>
          <p:nvPr/>
        </p:nvSpPr>
        <p:spPr bwMode="auto">
          <a:xfrm>
            <a:off x="1512888" y="2247900"/>
            <a:ext cx="3043237" cy="3043238"/>
          </a:xfrm>
          <a:prstGeom prst="arc">
            <a:avLst>
              <a:gd name="adj1" fmla="val 16204338"/>
              <a:gd name="adj2" fmla="val 2584980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 sz="2800" dirty="0">
              <a:latin typeface="Times New Roman" pitchFamily="18" charset="0"/>
            </a:endParaRPr>
          </a:p>
        </p:txBody>
      </p:sp>
      <p:graphicFrame>
        <p:nvGraphicFramePr>
          <p:cNvPr id="33810" name="Object 2"/>
          <p:cNvGraphicFramePr>
            <a:graphicFrameLocks noChangeAspect="1"/>
          </p:cNvGraphicFramePr>
          <p:nvPr/>
        </p:nvGraphicFramePr>
        <p:xfrm>
          <a:off x="4706938" y="3370263"/>
          <a:ext cx="9620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2" name="Equation" r:id="rId8" imgW="558558" imgH="444307" progId="Equation.3">
                  <p:embed/>
                </p:oleObj>
              </mc:Choice>
              <mc:Fallback>
                <p:oleObj name="Equation" r:id="rId8" imgW="558558" imgH="444307" progId="Equation.3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3370263"/>
                        <a:ext cx="96202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1" name="Object 3"/>
          <p:cNvGraphicFramePr>
            <a:graphicFrameLocks noChangeAspect="1"/>
          </p:cNvGraphicFramePr>
          <p:nvPr/>
        </p:nvGraphicFramePr>
        <p:xfrm>
          <a:off x="354013" y="3341688"/>
          <a:ext cx="9620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3" name="Equation" r:id="rId10" imgW="558558" imgH="444307" progId="Equation.3">
                  <p:embed/>
                </p:oleObj>
              </mc:Choice>
              <mc:Fallback>
                <p:oleObj name="Equation" r:id="rId10" imgW="558558" imgH="444307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3341688"/>
                        <a:ext cx="96202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A Quantum Bit:  A Continuum of States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57188" y="1549400"/>
            <a:ext cx="5530850" cy="4322763"/>
            <a:chOff x="357188" y="1549400"/>
            <a:chExt cx="5530850" cy="4322763"/>
          </a:xfrm>
        </p:grpSpPr>
        <p:sp>
          <p:nvSpPr>
            <p:cNvPr id="34819" name="Oval 3"/>
            <p:cNvSpPr>
              <a:spLocks noChangeArrowheads="1"/>
            </p:cNvSpPr>
            <p:nvPr/>
          </p:nvSpPr>
          <p:spPr bwMode="auto">
            <a:xfrm>
              <a:off x="1568450" y="2274888"/>
              <a:ext cx="3006725" cy="2903537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0" name="Oval 4"/>
            <p:cNvSpPr>
              <a:spLocks noChangeArrowheads="1"/>
            </p:cNvSpPr>
            <p:nvPr/>
          </p:nvSpPr>
          <p:spPr bwMode="auto">
            <a:xfrm>
              <a:off x="1570038" y="3425825"/>
              <a:ext cx="3006725" cy="67945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4821" name="Object 5"/>
            <p:cNvGraphicFramePr>
              <a:graphicFrameLocks noChangeAspect="1"/>
            </p:cNvGraphicFramePr>
            <p:nvPr/>
          </p:nvGraphicFramePr>
          <p:xfrm>
            <a:off x="2809875" y="1549400"/>
            <a:ext cx="622300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7" name="Equation" r:id="rId4" imgW="266469" imgH="253780" progId="Equation.3">
                    <p:embed/>
                  </p:oleObj>
                </mc:Choice>
                <mc:Fallback>
                  <p:oleObj name="Equation" r:id="rId4" imgW="266469" imgH="253780" progId="Equation.3">
                    <p:embed/>
                    <p:pic>
                      <p:nvPicPr>
                        <p:cNvPr id="0" name="Picture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875" y="1549400"/>
                          <a:ext cx="622300" cy="631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2" name="Object 6"/>
            <p:cNvGraphicFramePr>
              <a:graphicFrameLocks noChangeAspect="1"/>
            </p:cNvGraphicFramePr>
            <p:nvPr/>
          </p:nvGraphicFramePr>
          <p:xfrm>
            <a:off x="2843213" y="5278438"/>
            <a:ext cx="528637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8" name="Equation" r:id="rId6" imgW="241195" imgH="253890" progId="Equation.3">
                    <p:embed/>
                  </p:oleObj>
                </mc:Choice>
                <mc:Fallback>
                  <p:oleObj name="Equation" r:id="rId6" imgW="241195" imgH="253890" progId="Equation.3">
                    <p:embed/>
                    <p:pic>
                      <p:nvPicPr>
                        <p:cNvPr id="0" name="Picture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213" y="5278438"/>
                          <a:ext cx="528637" cy="593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 flipH="1">
              <a:off x="3011488" y="2276475"/>
              <a:ext cx="11112" cy="290195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auto">
            <a:xfrm>
              <a:off x="3033713" y="2286000"/>
              <a:ext cx="985837" cy="679450"/>
            </a:xfrm>
            <a:custGeom>
              <a:avLst/>
              <a:gdLst>
                <a:gd name="T0" fmla="*/ 0 w 568"/>
                <a:gd name="T1" fmla="*/ 0 h 463"/>
                <a:gd name="T2" fmla="*/ 1027230005 w 568"/>
                <a:gd name="T3" fmla="*/ 376870223 h 463"/>
                <a:gd name="T4" fmla="*/ 1711046814 w 568"/>
                <a:gd name="T5" fmla="*/ 997089206 h 4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8" h="463">
                  <a:moveTo>
                    <a:pt x="0" y="0"/>
                  </a:moveTo>
                  <a:cubicBezTo>
                    <a:pt x="123" y="49"/>
                    <a:pt x="246" y="98"/>
                    <a:pt x="341" y="175"/>
                  </a:cubicBezTo>
                  <a:cubicBezTo>
                    <a:pt x="436" y="252"/>
                    <a:pt x="530" y="415"/>
                    <a:pt x="568" y="463"/>
                  </a:cubicBezTo>
                </a:path>
              </a:pathLst>
            </a:custGeom>
            <a:noFill/>
            <a:ln w="57150" cap="flat" cmpd="sng">
              <a:solidFill>
                <a:srgbClr val="0099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 flipV="1">
              <a:off x="1558925" y="3748088"/>
              <a:ext cx="3003550" cy="2222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 flipH="1">
              <a:off x="2576513" y="3441700"/>
              <a:ext cx="955675" cy="66992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 flipV="1">
              <a:off x="3079750" y="3001963"/>
              <a:ext cx="958850" cy="769937"/>
            </a:xfrm>
            <a:prstGeom prst="line">
              <a:avLst/>
            </a:prstGeom>
            <a:noFill/>
            <a:ln w="1016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>
              <a:off x="4003675" y="3033713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29" name="Line 13"/>
            <p:cNvSpPr>
              <a:spLocks noChangeShapeType="1"/>
            </p:cNvSpPr>
            <p:nvPr/>
          </p:nvSpPr>
          <p:spPr bwMode="auto">
            <a:xfrm>
              <a:off x="3049588" y="3767138"/>
              <a:ext cx="1149350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30" name="Freeform 14"/>
            <p:cNvSpPr>
              <a:spLocks/>
            </p:cNvSpPr>
            <p:nvPr/>
          </p:nvSpPr>
          <p:spPr bwMode="auto">
            <a:xfrm>
              <a:off x="2562225" y="4029075"/>
              <a:ext cx="1677988" cy="106363"/>
            </a:xfrm>
            <a:custGeom>
              <a:avLst/>
              <a:gdLst>
                <a:gd name="T0" fmla="*/ 0 w 742"/>
                <a:gd name="T1" fmla="*/ 67330282 h 85"/>
                <a:gd name="T2" fmla="*/ 1830849993 w 742"/>
                <a:gd name="T3" fmla="*/ 122134756 h 85"/>
                <a:gd name="T4" fmla="*/ 2147483647 w 742"/>
                <a:gd name="T5" fmla="*/ 0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2" h="85">
                  <a:moveTo>
                    <a:pt x="0" y="43"/>
                  </a:moveTo>
                  <a:cubicBezTo>
                    <a:pt x="117" y="64"/>
                    <a:pt x="234" y="85"/>
                    <a:pt x="358" y="78"/>
                  </a:cubicBezTo>
                  <a:cubicBezTo>
                    <a:pt x="482" y="71"/>
                    <a:pt x="612" y="35"/>
                    <a:pt x="742" y="0"/>
                  </a:cubicBezTo>
                </a:path>
              </a:pathLst>
            </a:custGeom>
            <a:noFill/>
            <a:ln w="57150" cap="flat" cmpd="sng">
              <a:solidFill>
                <a:srgbClr val="0099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31" name="Text Box 15"/>
            <p:cNvSpPr txBox="1">
              <a:spLocks noChangeArrowheads="1"/>
            </p:cNvSpPr>
            <p:nvPr/>
          </p:nvSpPr>
          <p:spPr bwMode="auto">
            <a:xfrm>
              <a:off x="3759200" y="1965325"/>
              <a:ext cx="400050" cy="584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009900"/>
                  </a:solidFill>
                  <a:latin typeface="Symbol" pitchFamily="18" charset="2"/>
                </a:rPr>
                <a:t>q</a:t>
              </a:r>
            </a:p>
          </p:txBody>
        </p:sp>
        <p:sp>
          <p:nvSpPr>
            <p:cNvPr id="34832" name="Text Box 16"/>
            <p:cNvSpPr txBox="1">
              <a:spLocks noChangeArrowheads="1"/>
            </p:cNvSpPr>
            <p:nvPr/>
          </p:nvSpPr>
          <p:spPr bwMode="auto">
            <a:xfrm>
              <a:off x="3206750" y="4113213"/>
              <a:ext cx="400050" cy="584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009900"/>
                  </a:solidFill>
                  <a:latin typeface="Symbol" pitchFamily="18" charset="2"/>
                </a:rPr>
                <a:t>f</a:t>
              </a:r>
            </a:p>
          </p:txBody>
        </p:sp>
        <p:graphicFrame>
          <p:nvGraphicFramePr>
            <p:cNvPr id="34833" name="Object 17"/>
            <p:cNvGraphicFramePr>
              <a:graphicFrameLocks noChangeAspect="1"/>
            </p:cNvGraphicFramePr>
            <p:nvPr/>
          </p:nvGraphicFramePr>
          <p:xfrm>
            <a:off x="4719638" y="3349625"/>
            <a:ext cx="1168400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9" name="Equation" r:id="rId8" imgW="622030" imgH="444307" progId="Equation.3">
                    <p:embed/>
                  </p:oleObj>
                </mc:Choice>
                <mc:Fallback>
                  <p:oleObj name="Equation" r:id="rId8" imgW="622030" imgH="444307" progId="Equation.3">
                    <p:embed/>
                    <p:pic>
                      <p:nvPicPr>
                        <p:cNvPr id="0" name="Picture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9638" y="3349625"/>
                          <a:ext cx="1168400" cy="885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4" name="Object 18"/>
            <p:cNvGraphicFramePr>
              <a:graphicFrameLocks noChangeAspect="1"/>
            </p:cNvGraphicFramePr>
            <p:nvPr/>
          </p:nvGraphicFramePr>
          <p:xfrm>
            <a:off x="357188" y="3395663"/>
            <a:ext cx="1069975" cy="811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0" name="Equation" r:id="rId10" imgW="622030" imgH="444307" progId="Equation.3">
                    <p:embed/>
                  </p:oleObj>
                </mc:Choice>
                <mc:Fallback>
                  <p:oleObj name="Equation" r:id="rId10" imgW="622030" imgH="444307" progId="Equation.3">
                    <p:embed/>
                    <p:pic>
                      <p:nvPicPr>
                        <p:cNvPr id="0" name="Picture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3395663"/>
                          <a:ext cx="1069975" cy="811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835" name="Group 19"/>
          <p:cNvGrpSpPr>
            <a:grpSpLocks noChangeAspect="1"/>
          </p:cNvGrpSpPr>
          <p:nvPr/>
        </p:nvGrpSpPr>
        <p:grpSpPr bwMode="auto">
          <a:xfrm>
            <a:off x="4648200" y="5245100"/>
            <a:ext cx="4129088" cy="1090613"/>
            <a:chOff x="3142" y="3181"/>
            <a:chExt cx="2347" cy="620"/>
          </a:xfrm>
        </p:grpSpPr>
        <p:sp>
          <p:nvSpPr>
            <p:cNvPr id="34836" name="Line 24"/>
            <p:cNvSpPr>
              <a:spLocks noChangeShapeType="1"/>
            </p:cNvSpPr>
            <p:nvPr/>
          </p:nvSpPr>
          <p:spPr bwMode="auto">
            <a:xfrm>
              <a:off x="3651" y="3508"/>
              <a:ext cx="15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Line 25"/>
            <p:cNvSpPr>
              <a:spLocks noChangeShapeType="1"/>
            </p:cNvSpPr>
            <p:nvPr/>
          </p:nvSpPr>
          <p:spPr bwMode="auto">
            <a:xfrm>
              <a:off x="3857" y="3366"/>
              <a:ext cx="1" cy="2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Line 26"/>
            <p:cNvSpPr>
              <a:spLocks noChangeShapeType="1"/>
            </p:cNvSpPr>
            <p:nvPr/>
          </p:nvSpPr>
          <p:spPr bwMode="auto">
            <a:xfrm>
              <a:off x="4034" y="3366"/>
              <a:ext cx="52" cy="14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27"/>
            <p:cNvSpPr>
              <a:spLocks noChangeShapeType="1"/>
            </p:cNvSpPr>
            <p:nvPr/>
          </p:nvSpPr>
          <p:spPr bwMode="auto">
            <a:xfrm flipH="1">
              <a:off x="4034" y="3508"/>
              <a:ext cx="52" cy="1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28"/>
            <p:cNvSpPr>
              <a:spLocks noChangeShapeType="1"/>
            </p:cNvSpPr>
            <p:nvPr/>
          </p:nvSpPr>
          <p:spPr bwMode="auto">
            <a:xfrm>
              <a:off x="4699" y="3508"/>
              <a:ext cx="15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29"/>
            <p:cNvSpPr>
              <a:spLocks noChangeShapeType="1"/>
            </p:cNvSpPr>
            <p:nvPr/>
          </p:nvSpPr>
          <p:spPr bwMode="auto">
            <a:xfrm>
              <a:off x="5301" y="3366"/>
              <a:ext cx="1" cy="2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30"/>
            <p:cNvSpPr>
              <a:spLocks noChangeShapeType="1"/>
            </p:cNvSpPr>
            <p:nvPr/>
          </p:nvSpPr>
          <p:spPr bwMode="auto">
            <a:xfrm>
              <a:off x="5438" y="3366"/>
              <a:ext cx="51" cy="14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Line 31"/>
            <p:cNvSpPr>
              <a:spLocks noChangeShapeType="1"/>
            </p:cNvSpPr>
            <p:nvPr/>
          </p:nvSpPr>
          <p:spPr bwMode="auto">
            <a:xfrm flipH="1">
              <a:off x="5438" y="3508"/>
              <a:ext cx="51" cy="1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Rectangle 32"/>
            <p:cNvSpPr>
              <a:spLocks noChangeArrowheads="1"/>
            </p:cNvSpPr>
            <p:nvPr/>
          </p:nvSpPr>
          <p:spPr bwMode="auto">
            <a:xfrm>
              <a:off x="5326" y="3357"/>
              <a:ext cx="109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1">
                  <a:solidFill>
                    <a:srgbClr val="333399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4845" name="Rectangle 33"/>
            <p:cNvSpPr>
              <a:spLocks noChangeArrowheads="1"/>
            </p:cNvSpPr>
            <p:nvPr/>
          </p:nvSpPr>
          <p:spPr bwMode="auto">
            <a:xfrm>
              <a:off x="4722" y="3541"/>
              <a:ext cx="10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1">
                  <a:solidFill>
                    <a:srgbClr val="333399"/>
                  </a:solidFill>
                  <a:latin typeface="Times New Roman" pitchFamily="18" charset="0"/>
                </a:rPr>
                <a:t>2</a:t>
              </a:r>
              <a:endParaRPr lang="en-US" sz="24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4846" name="Rectangle 34"/>
            <p:cNvSpPr>
              <a:spLocks noChangeArrowheads="1"/>
            </p:cNvSpPr>
            <p:nvPr/>
          </p:nvSpPr>
          <p:spPr bwMode="auto">
            <a:xfrm>
              <a:off x="4378" y="3357"/>
              <a:ext cx="26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1">
                  <a:solidFill>
                    <a:srgbClr val="333399"/>
                  </a:solidFill>
                  <a:latin typeface="Times New Roman" pitchFamily="18" charset="0"/>
                </a:rPr>
                <a:t>sin</a:t>
              </a:r>
              <a:endParaRPr lang="en-US" sz="24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4847" name="Rectangle 35"/>
            <p:cNvSpPr>
              <a:spLocks noChangeArrowheads="1"/>
            </p:cNvSpPr>
            <p:nvPr/>
          </p:nvSpPr>
          <p:spPr bwMode="auto">
            <a:xfrm>
              <a:off x="3904" y="3357"/>
              <a:ext cx="10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1">
                  <a:solidFill>
                    <a:srgbClr val="333399"/>
                  </a:solidFill>
                  <a:latin typeface="Times New Roman" pitchFamily="18" charset="0"/>
                </a:rPr>
                <a:t>0</a:t>
              </a:r>
              <a:endParaRPr lang="en-US" sz="24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4848" name="Rectangle 36"/>
            <p:cNvSpPr>
              <a:spLocks noChangeArrowheads="1"/>
            </p:cNvSpPr>
            <p:nvPr/>
          </p:nvSpPr>
          <p:spPr bwMode="auto">
            <a:xfrm>
              <a:off x="3674" y="3541"/>
              <a:ext cx="10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1">
                  <a:solidFill>
                    <a:srgbClr val="333399"/>
                  </a:solidFill>
                  <a:latin typeface="Times New Roman" pitchFamily="18" charset="0"/>
                </a:rPr>
                <a:t>2</a:t>
              </a:r>
              <a:endParaRPr lang="en-US" sz="24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4849" name="Rectangle 37"/>
            <p:cNvSpPr>
              <a:spLocks noChangeArrowheads="1"/>
            </p:cNvSpPr>
            <p:nvPr/>
          </p:nvSpPr>
          <p:spPr bwMode="auto">
            <a:xfrm>
              <a:off x="3300" y="3357"/>
              <a:ext cx="289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1">
                  <a:solidFill>
                    <a:srgbClr val="333399"/>
                  </a:solidFill>
                  <a:latin typeface="Times New Roman" pitchFamily="18" charset="0"/>
                </a:rPr>
                <a:t>cos</a:t>
              </a:r>
              <a:endParaRPr lang="en-US" sz="24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4850" name="Rectangle 38"/>
            <p:cNvSpPr>
              <a:spLocks noChangeArrowheads="1"/>
            </p:cNvSpPr>
            <p:nvPr/>
          </p:nvSpPr>
          <p:spPr bwMode="auto">
            <a:xfrm>
              <a:off x="5134" y="3323"/>
              <a:ext cx="6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i="1">
                  <a:solidFill>
                    <a:srgbClr val="333399"/>
                  </a:solidFill>
                  <a:latin typeface="Symbol" pitchFamily="18" charset="2"/>
                </a:rPr>
                <a:t>f</a:t>
              </a:r>
              <a:endParaRPr lang="en-US" sz="24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4851" name="Rectangle 39"/>
            <p:cNvSpPr>
              <a:spLocks noChangeArrowheads="1"/>
            </p:cNvSpPr>
            <p:nvPr/>
          </p:nvSpPr>
          <p:spPr bwMode="auto">
            <a:xfrm>
              <a:off x="4693" y="3181"/>
              <a:ext cx="11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1" i="1">
                  <a:solidFill>
                    <a:srgbClr val="333399"/>
                  </a:solidFill>
                  <a:latin typeface="Symbol" pitchFamily="18" charset="2"/>
                </a:rPr>
                <a:t>q</a:t>
              </a:r>
              <a:endParaRPr lang="en-US" sz="24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4852" name="Rectangle 40"/>
            <p:cNvSpPr>
              <a:spLocks noChangeArrowheads="1"/>
            </p:cNvSpPr>
            <p:nvPr/>
          </p:nvSpPr>
          <p:spPr bwMode="auto">
            <a:xfrm>
              <a:off x="3644" y="3181"/>
              <a:ext cx="11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1" i="1">
                  <a:solidFill>
                    <a:srgbClr val="333399"/>
                  </a:solidFill>
                  <a:latin typeface="Symbol" pitchFamily="18" charset="2"/>
                </a:rPr>
                <a:t>q</a:t>
              </a:r>
              <a:endParaRPr lang="en-US" sz="24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4853" name="Rectangle 42"/>
            <p:cNvSpPr>
              <a:spLocks noChangeArrowheads="1"/>
            </p:cNvSpPr>
            <p:nvPr/>
          </p:nvSpPr>
          <p:spPr bwMode="auto">
            <a:xfrm>
              <a:off x="5089" y="3338"/>
              <a:ext cx="3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i="1">
                  <a:solidFill>
                    <a:srgbClr val="333399"/>
                  </a:solidFill>
                  <a:latin typeface="Times New Roman" pitchFamily="18" charset="0"/>
                </a:rPr>
                <a:t>i</a:t>
              </a:r>
              <a:endParaRPr lang="en-US" sz="24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4854" name="Rectangle 43"/>
            <p:cNvSpPr>
              <a:spLocks noChangeArrowheads="1"/>
            </p:cNvSpPr>
            <p:nvPr/>
          </p:nvSpPr>
          <p:spPr bwMode="auto">
            <a:xfrm>
              <a:off x="4893" y="3357"/>
              <a:ext cx="9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1" i="1">
                  <a:solidFill>
                    <a:srgbClr val="333399"/>
                  </a:solidFill>
                  <a:latin typeface="Times New Roman" pitchFamily="18" charset="0"/>
                </a:rPr>
                <a:t>e</a:t>
              </a:r>
              <a:endParaRPr lang="en-US" sz="24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4855" name="Rectangle 44"/>
            <p:cNvSpPr>
              <a:spLocks noChangeArrowheads="1"/>
            </p:cNvSpPr>
            <p:nvPr/>
          </p:nvSpPr>
          <p:spPr bwMode="auto">
            <a:xfrm>
              <a:off x="5009" y="3323"/>
              <a:ext cx="6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333399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4856" name="Rectangle 45"/>
            <p:cNvSpPr>
              <a:spLocks noChangeArrowheads="1"/>
            </p:cNvSpPr>
            <p:nvPr/>
          </p:nvSpPr>
          <p:spPr bwMode="auto">
            <a:xfrm>
              <a:off x="4175" y="3330"/>
              <a:ext cx="119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1">
                  <a:solidFill>
                    <a:srgbClr val="333399"/>
                  </a:solidFill>
                  <a:latin typeface="Symbol" pitchFamily="18" charset="2"/>
                </a:rPr>
                <a:t>+</a:t>
              </a:r>
              <a:endParaRPr lang="en-US" sz="24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4857" name="Rectangle 46"/>
            <p:cNvSpPr>
              <a:spLocks noChangeArrowheads="1"/>
            </p:cNvSpPr>
            <p:nvPr/>
          </p:nvSpPr>
          <p:spPr bwMode="auto">
            <a:xfrm>
              <a:off x="3142" y="3330"/>
              <a:ext cx="0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88791" y="1867437"/>
            <a:ext cx="2788498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Actually, </a:t>
            </a:r>
            <a:r>
              <a:rPr lang="en-US" sz="2400" dirty="0" err="1" smtClean="0"/>
              <a:t>qubit</a:t>
            </a:r>
            <a:r>
              <a:rPr lang="en-US" sz="2400" dirty="0" smtClean="0"/>
              <a:t> states live on the surface of a </a:t>
            </a:r>
            <a:r>
              <a:rPr lang="en-US" sz="2400" b="1" dirty="0" smtClean="0"/>
              <a:t>sphere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A Quantum Bit:  A Continuum of States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1568450" y="2274888"/>
            <a:ext cx="3006725" cy="290353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3796" name="Object 5"/>
          <p:cNvGraphicFramePr>
            <a:graphicFrameLocks noChangeAspect="1"/>
          </p:cNvGraphicFramePr>
          <p:nvPr/>
        </p:nvGraphicFramePr>
        <p:xfrm>
          <a:off x="2824163" y="1576388"/>
          <a:ext cx="62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50" name="Equation" r:id="rId4" imgW="266469" imgH="253780" progId="Equation.3">
                  <p:embed/>
                </p:oleObj>
              </mc:Choice>
              <mc:Fallback>
                <p:oleObj name="Equation" r:id="rId4" imgW="266469" imgH="25378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1576388"/>
                        <a:ext cx="6223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6"/>
          <p:cNvGraphicFramePr>
            <a:graphicFrameLocks noChangeAspect="1"/>
          </p:cNvGraphicFramePr>
          <p:nvPr/>
        </p:nvGraphicFramePr>
        <p:xfrm>
          <a:off x="2843213" y="5278438"/>
          <a:ext cx="5286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51" name="Equation" r:id="rId6" imgW="241195" imgH="253890" progId="Equation.3">
                  <p:embed/>
                </p:oleObj>
              </mc:Choice>
              <mc:Fallback>
                <p:oleObj name="Equation" r:id="rId6" imgW="241195" imgH="25389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278438"/>
                        <a:ext cx="52863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Line 7"/>
          <p:cNvSpPr>
            <a:spLocks noChangeShapeType="1"/>
          </p:cNvSpPr>
          <p:nvPr/>
        </p:nvSpPr>
        <p:spPr bwMode="auto">
          <a:xfrm flipH="1">
            <a:off x="3011488" y="2276475"/>
            <a:ext cx="11112" cy="29019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3009900" y="3771900"/>
            <a:ext cx="1133475" cy="1000125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 flipV="1">
            <a:off x="1558925" y="3748088"/>
            <a:ext cx="3003550" cy="222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1" name="Rectangle 34"/>
          <p:cNvSpPr>
            <a:spLocks noChangeArrowheads="1"/>
          </p:cNvSpPr>
          <p:nvPr/>
        </p:nvSpPr>
        <p:spPr bwMode="auto">
          <a:xfrm>
            <a:off x="6775450" y="5478463"/>
            <a:ext cx="6905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400" b="1">
                <a:solidFill>
                  <a:srgbClr val="333399"/>
                </a:solidFill>
                <a:latin typeface="Times New Roman" pitchFamily="18" charset="0"/>
              </a:rPr>
              <a:t>sin</a:t>
            </a:r>
          </a:p>
        </p:txBody>
      </p:sp>
      <p:sp>
        <p:nvSpPr>
          <p:cNvPr id="33802" name="Rectangle 37"/>
          <p:cNvSpPr>
            <a:spLocks noChangeArrowheads="1"/>
          </p:cNvSpPr>
          <p:nvPr/>
        </p:nvSpPr>
        <p:spPr bwMode="auto">
          <a:xfrm>
            <a:off x="4184650" y="5468938"/>
            <a:ext cx="7508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400" b="1">
                <a:solidFill>
                  <a:srgbClr val="333399"/>
                </a:solidFill>
                <a:latin typeface="Times New Roman" pitchFamily="18" charset="0"/>
              </a:rPr>
              <a:t>cos</a:t>
            </a:r>
          </a:p>
        </p:txBody>
      </p:sp>
      <p:sp>
        <p:nvSpPr>
          <p:cNvPr id="33803" name="Rectangle 39"/>
          <p:cNvSpPr>
            <a:spLocks noChangeArrowheads="1"/>
          </p:cNvSpPr>
          <p:nvPr/>
        </p:nvSpPr>
        <p:spPr bwMode="auto">
          <a:xfrm>
            <a:off x="7443788" y="5511800"/>
            <a:ext cx="2952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400" b="1" i="1">
                <a:solidFill>
                  <a:srgbClr val="333399"/>
                </a:solidFill>
                <a:latin typeface="Symbol" pitchFamily="18" charset="2"/>
              </a:rPr>
              <a:t>q</a:t>
            </a:r>
            <a:endParaRPr lang="en-US" sz="4400" b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3804" name="Rectangle 40"/>
          <p:cNvSpPr>
            <a:spLocks noChangeArrowheads="1"/>
          </p:cNvSpPr>
          <p:nvPr/>
        </p:nvSpPr>
        <p:spPr bwMode="auto">
          <a:xfrm>
            <a:off x="4922838" y="5511800"/>
            <a:ext cx="2952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400" b="1" i="1">
                <a:solidFill>
                  <a:srgbClr val="333399"/>
                </a:solidFill>
                <a:latin typeface="Symbol" pitchFamily="18" charset="2"/>
              </a:rPr>
              <a:t>q</a:t>
            </a:r>
            <a:endParaRPr lang="en-US" sz="4400" b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3805" name="Rectangle 45"/>
          <p:cNvSpPr>
            <a:spLocks noChangeArrowheads="1"/>
          </p:cNvSpPr>
          <p:nvPr/>
        </p:nvSpPr>
        <p:spPr bwMode="auto">
          <a:xfrm>
            <a:off x="6427788" y="5611813"/>
            <a:ext cx="20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 b="1">
                <a:solidFill>
                  <a:srgbClr val="333399"/>
                </a:solidFill>
                <a:latin typeface="Symbol" pitchFamily="18" charset="2"/>
              </a:rPr>
              <a:t>+</a:t>
            </a:r>
            <a:endParaRPr lang="en-US" sz="2400" b="1">
              <a:solidFill>
                <a:srgbClr val="333399"/>
              </a:solidFill>
              <a:latin typeface="Times New Roman" pitchFamily="18" charset="0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5354638" y="5057775"/>
            <a:ext cx="933450" cy="1433513"/>
            <a:chOff x="5187950" y="5081588"/>
            <a:chExt cx="933450" cy="1433512"/>
          </a:xfrm>
        </p:grpSpPr>
        <p:sp>
          <p:nvSpPr>
            <p:cNvPr id="33816" name="Text Box 11"/>
            <p:cNvSpPr txBox="1">
              <a:spLocks noChangeArrowheads="1"/>
            </p:cNvSpPr>
            <p:nvPr/>
          </p:nvSpPr>
          <p:spPr bwMode="auto">
            <a:xfrm>
              <a:off x="5187950" y="5081588"/>
              <a:ext cx="742950" cy="14335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800">
                  <a:solidFill>
                    <a:srgbClr val="333399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3817" name="Line 12"/>
            <p:cNvSpPr>
              <a:spLocks noChangeShapeType="1"/>
            </p:cNvSpPr>
            <p:nvPr/>
          </p:nvSpPr>
          <p:spPr bwMode="auto">
            <a:xfrm flipH="1">
              <a:off x="5187950" y="5278438"/>
              <a:ext cx="3175" cy="11160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8" name="Line 13"/>
            <p:cNvSpPr>
              <a:spLocks noChangeShapeType="1"/>
            </p:cNvSpPr>
            <p:nvPr/>
          </p:nvSpPr>
          <p:spPr bwMode="auto">
            <a:xfrm>
              <a:off x="5740400" y="5278438"/>
              <a:ext cx="381000" cy="5937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9" name="Line 14"/>
            <p:cNvSpPr>
              <a:spLocks noChangeShapeType="1"/>
            </p:cNvSpPr>
            <p:nvPr/>
          </p:nvSpPr>
          <p:spPr bwMode="auto">
            <a:xfrm flipH="1">
              <a:off x="5740400" y="5872163"/>
              <a:ext cx="381000" cy="52228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900988" y="5075238"/>
            <a:ext cx="933450" cy="1433512"/>
            <a:chOff x="7426325" y="5081588"/>
            <a:chExt cx="933450" cy="1433512"/>
          </a:xfrm>
        </p:grpSpPr>
        <p:sp>
          <p:nvSpPr>
            <p:cNvPr id="33812" name="Text Box 11"/>
            <p:cNvSpPr txBox="1">
              <a:spLocks noChangeArrowheads="1"/>
            </p:cNvSpPr>
            <p:nvPr/>
          </p:nvSpPr>
          <p:spPr bwMode="auto">
            <a:xfrm>
              <a:off x="7426325" y="5081588"/>
              <a:ext cx="742950" cy="14335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800">
                  <a:solidFill>
                    <a:srgbClr val="333399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3813" name="Line 12"/>
            <p:cNvSpPr>
              <a:spLocks noChangeShapeType="1"/>
            </p:cNvSpPr>
            <p:nvPr/>
          </p:nvSpPr>
          <p:spPr bwMode="auto">
            <a:xfrm>
              <a:off x="7978775" y="5278438"/>
              <a:ext cx="381000" cy="5937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4" name="Line 13"/>
            <p:cNvSpPr>
              <a:spLocks noChangeShapeType="1"/>
            </p:cNvSpPr>
            <p:nvPr/>
          </p:nvSpPr>
          <p:spPr bwMode="auto">
            <a:xfrm flipH="1">
              <a:off x="7978775" y="5872163"/>
              <a:ext cx="381000" cy="52228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5" name="Line 14"/>
            <p:cNvSpPr>
              <a:spLocks noChangeShapeType="1"/>
            </p:cNvSpPr>
            <p:nvPr/>
          </p:nvSpPr>
          <p:spPr bwMode="auto">
            <a:xfrm flipH="1">
              <a:off x="7426325" y="5278438"/>
              <a:ext cx="3175" cy="11160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635500" y="2698750"/>
            <a:ext cx="71913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9900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2" name="Arc 1"/>
          <p:cNvSpPr/>
          <p:nvPr/>
        </p:nvSpPr>
        <p:spPr bwMode="auto">
          <a:xfrm>
            <a:off x="1512888" y="2247900"/>
            <a:ext cx="3043237" cy="3043238"/>
          </a:xfrm>
          <a:prstGeom prst="arc">
            <a:avLst>
              <a:gd name="adj1" fmla="val 16204338"/>
              <a:gd name="adj2" fmla="val 2584980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 sz="2800" dirty="0">
              <a:latin typeface="Times New Roman" pitchFamily="18" charset="0"/>
            </a:endParaRPr>
          </a:p>
        </p:txBody>
      </p:sp>
      <p:graphicFrame>
        <p:nvGraphicFramePr>
          <p:cNvPr id="33810" name="Object 2"/>
          <p:cNvGraphicFramePr>
            <a:graphicFrameLocks noChangeAspect="1"/>
          </p:cNvGraphicFramePr>
          <p:nvPr/>
        </p:nvGraphicFramePr>
        <p:xfrm>
          <a:off x="4706938" y="3370263"/>
          <a:ext cx="9620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52" name="Equation" r:id="rId8" imgW="558558" imgH="444307" progId="Equation.3">
                  <p:embed/>
                </p:oleObj>
              </mc:Choice>
              <mc:Fallback>
                <p:oleObj name="Equation" r:id="rId8" imgW="558558" imgH="444307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3370263"/>
                        <a:ext cx="96202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1" name="Object 3"/>
          <p:cNvGraphicFramePr>
            <a:graphicFrameLocks noChangeAspect="1"/>
          </p:cNvGraphicFramePr>
          <p:nvPr/>
        </p:nvGraphicFramePr>
        <p:xfrm>
          <a:off x="354013" y="3341688"/>
          <a:ext cx="9620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53" name="Equation" r:id="rId10" imgW="558558" imgH="444307" progId="Equation.3">
                  <p:embed/>
                </p:oleObj>
              </mc:Choice>
              <mc:Fallback>
                <p:oleObj name="Equation" r:id="rId10" imgW="558558" imgH="444307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3341688"/>
                        <a:ext cx="96202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988791" y="1867437"/>
            <a:ext cx="278849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But the circle is enough for us today.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608763" y="955675"/>
            <a:ext cx="474662" cy="1816100"/>
            <a:chOff x="6609144" y="955630"/>
            <a:chExt cx="474562" cy="1816157"/>
          </a:xfrm>
        </p:grpSpPr>
        <p:cxnSp>
          <p:nvCxnSpPr>
            <p:cNvPr id="5" name="Straight Connector 4"/>
            <p:cNvCxnSpPr>
              <a:stCxn id="23" idx="0"/>
              <a:endCxn id="23" idx="1"/>
            </p:cNvCxnSpPr>
            <p:nvPr/>
          </p:nvCxnSpPr>
          <p:spPr>
            <a:xfrm flipH="1">
              <a:off x="6817062" y="955630"/>
              <a:ext cx="7936" cy="1816157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609144" y="1893872"/>
              <a:ext cx="474562" cy="877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314325" y="323850"/>
            <a:ext cx="4716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NOT Gate</a:t>
            </a:r>
          </a:p>
        </p:txBody>
      </p:sp>
      <p:sp>
        <p:nvSpPr>
          <p:cNvPr id="40964" name="Line 52"/>
          <p:cNvSpPr>
            <a:spLocks noChangeShapeType="1"/>
          </p:cNvSpPr>
          <p:nvPr/>
        </p:nvSpPr>
        <p:spPr bwMode="auto">
          <a:xfrm>
            <a:off x="1120775" y="3395663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965" name="Group 53"/>
          <p:cNvGrpSpPr>
            <a:grpSpLocks/>
          </p:cNvGrpSpPr>
          <p:nvPr/>
        </p:nvGrpSpPr>
        <p:grpSpPr bwMode="auto">
          <a:xfrm>
            <a:off x="2093913" y="2754313"/>
            <a:ext cx="1225550" cy="1363662"/>
            <a:chOff x="2454" y="1571"/>
            <a:chExt cx="456" cy="507"/>
          </a:xfrm>
        </p:grpSpPr>
        <p:sp>
          <p:nvSpPr>
            <p:cNvPr id="47133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84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0986" name="Rectangle 38"/>
            <p:cNvSpPr>
              <a:spLocks noChangeArrowheads="1"/>
            </p:cNvSpPr>
            <p:nvPr/>
          </p:nvSpPr>
          <p:spPr bwMode="auto">
            <a:xfrm>
              <a:off x="2555" y="1643"/>
              <a:ext cx="14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>
                  <a:solidFill>
                    <a:srgbClr val="333399"/>
                  </a:solidFill>
                  <a:latin typeface="Calibri" pitchFamily="34" charset="0"/>
                </a:rPr>
                <a:t>X</a:t>
              </a:r>
            </a:p>
          </p:txBody>
        </p:sp>
      </p:grpSp>
      <p:graphicFrame>
        <p:nvGraphicFramePr>
          <p:cNvPr id="40966" name="Object 1"/>
          <p:cNvGraphicFramePr>
            <a:graphicFrameLocks noChangeAspect="1"/>
          </p:cNvGraphicFramePr>
          <p:nvPr/>
        </p:nvGraphicFramePr>
        <p:xfrm>
          <a:off x="412750" y="3003550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1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3003550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107527"/>
              </p:ext>
            </p:extLst>
          </p:nvPr>
        </p:nvGraphicFramePr>
        <p:xfrm>
          <a:off x="4252913" y="3048000"/>
          <a:ext cx="457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2" name="Equation" r:id="rId5" imgW="190440" imgH="253800" progId="Equation.3">
                  <p:embed/>
                </p:oleObj>
              </mc:Choice>
              <mc:Fallback>
                <p:oleObj name="Equation" r:id="rId5" imgW="190440" imgH="253800" progId="Equation.3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3048000"/>
                        <a:ext cx="4572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5"/>
          <p:cNvGraphicFramePr>
            <a:graphicFrameLocks noChangeAspect="1"/>
          </p:cNvGraphicFramePr>
          <p:nvPr/>
        </p:nvGraphicFramePr>
        <p:xfrm>
          <a:off x="6700838" y="517525"/>
          <a:ext cx="3889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3" name="Equation" r:id="rId7" imgW="266469" imgH="253780" progId="Equation.3">
                  <p:embed/>
                </p:oleObj>
              </mc:Choice>
              <mc:Fallback>
                <p:oleObj name="Equation" r:id="rId7" imgW="266469" imgH="253780" progId="Equation.3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17525"/>
                        <a:ext cx="3889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6"/>
          <p:cNvGraphicFramePr>
            <a:graphicFrameLocks noChangeAspect="1"/>
          </p:cNvGraphicFramePr>
          <p:nvPr/>
        </p:nvGraphicFramePr>
        <p:xfrm>
          <a:off x="6711950" y="2833688"/>
          <a:ext cx="3317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4" name="Equation" r:id="rId9" imgW="241195" imgH="253890" progId="Equation.3">
                  <p:embed/>
                </p:oleObj>
              </mc:Choice>
              <mc:Fallback>
                <p:oleObj name="Equation" r:id="rId9" imgW="241195" imgH="253890" progId="Equation.3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2833688"/>
                        <a:ext cx="3317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6818313" y="955675"/>
            <a:ext cx="6350" cy="181610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0971" name="Object 25"/>
          <p:cNvGraphicFramePr>
            <a:graphicFrameLocks noChangeAspect="1"/>
          </p:cNvGraphicFramePr>
          <p:nvPr/>
        </p:nvGraphicFramePr>
        <p:xfrm>
          <a:off x="7878763" y="1639888"/>
          <a:ext cx="601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5" name="Equation" r:id="rId11" imgW="558558" imgH="444307" progId="Equation.3">
                  <p:embed/>
                </p:oleObj>
              </mc:Choice>
              <mc:Fallback>
                <p:oleObj name="Equation" r:id="rId11" imgW="558558" imgH="444307" progId="Equation.3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3" y="1639888"/>
                        <a:ext cx="6016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26"/>
          <p:cNvGraphicFramePr>
            <a:graphicFrameLocks noChangeAspect="1"/>
          </p:cNvGraphicFramePr>
          <p:nvPr/>
        </p:nvGraphicFramePr>
        <p:xfrm>
          <a:off x="5154613" y="1622425"/>
          <a:ext cx="6016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6" name="Equation" r:id="rId13" imgW="558558" imgH="444307" progId="Equation.3">
                  <p:embed/>
                </p:oleObj>
              </mc:Choice>
              <mc:Fallback>
                <p:oleObj name="Equation" r:id="rId13" imgW="558558" imgH="444307" progId="Equation.3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1622425"/>
                        <a:ext cx="60166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5929313" y="1881188"/>
            <a:ext cx="187960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915025" y="954088"/>
            <a:ext cx="1881188" cy="181768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 rot="10800000">
            <a:off x="6584157" y="955675"/>
            <a:ext cx="474662" cy="1816100"/>
            <a:chOff x="6609144" y="967931"/>
            <a:chExt cx="474562" cy="1816159"/>
          </a:xfrm>
        </p:grpSpPr>
        <p:cxnSp>
          <p:nvCxnSpPr>
            <p:cNvPr id="5" name="Straight Connector 4"/>
            <p:cNvCxnSpPr>
              <a:stCxn id="23" idx="0"/>
              <a:endCxn id="23" idx="1"/>
            </p:cNvCxnSpPr>
            <p:nvPr/>
          </p:nvCxnSpPr>
          <p:spPr>
            <a:xfrm rot="10800000" flipV="1">
              <a:off x="6843251" y="967931"/>
              <a:ext cx="6349" cy="1816159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609144" y="1893872"/>
              <a:ext cx="474562" cy="877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314325" y="323850"/>
            <a:ext cx="4716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NOT Gate</a:t>
            </a:r>
          </a:p>
        </p:txBody>
      </p:sp>
      <p:grpSp>
        <p:nvGrpSpPr>
          <p:cNvPr id="3" name="Group 28"/>
          <p:cNvGrpSpPr/>
          <p:nvPr/>
        </p:nvGrpSpPr>
        <p:grpSpPr>
          <a:xfrm>
            <a:off x="412750" y="2754313"/>
            <a:ext cx="4297363" cy="1363662"/>
            <a:chOff x="412750" y="2754313"/>
            <a:chExt cx="4297363" cy="1363662"/>
          </a:xfrm>
        </p:grpSpPr>
        <p:sp>
          <p:nvSpPr>
            <p:cNvPr id="40964" name="Line 52"/>
            <p:cNvSpPr>
              <a:spLocks noChangeShapeType="1"/>
            </p:cNvSpPr>
            <p:nvPr/>
          </p:nvSpPr>
          <p:spPr bwMode="auto">
            <a:xfrm>
              <a:off x="1120775" y="3395663"/>
              <a:ext cx="3001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2093913" y="2754313"/>
              <a:ext cx="1225550" cy="1363662"/>
              <a:chOff x="2454" y="1571"/>
              <a:chExt cx="456" cy="507"/>
            </a:xfrm>
          </p:grpSpPr>
          <p:sp>
            <p:nvSpPr>
              <p:cNvPr id="47133" name="Rectangle 20"/>
              <p:cNvSpPr>
                <a:spLocks noChangeArrowheads="1"/>
              </p:cNvSpPr>
              <p:nvPr/>
            </p:nvSpPr>
            <p:spPr bwMode="auto">
              <a:xfrm>
                <a:off x="2454" y="1646"/>
                <a:ext cx="341" cy="34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984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5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24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986" name="Rectangle 38"/>
              <p:cNvSpPr>
                <a:spLocks noChangeArrowheads="1"/>
              </p:cNvSpPr>
              <p:nvPr/>
            </p:nvSpPr>
            <p:spPr bwMode="auto">
              <a:xfrm>
                <a:off x="2555" y="1643"/>
                <a:ext cx="149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0">
                    <a:solidFill>
                      <a:srgbClr val="333399"/>
                    </a:solidFill>
                    <a:latin typeface="Calibri" pitchFamily="34" charset="0"/>
                  </a:rPr>
                  <a:t>X</a:t>
                </a:r>
              </a:p>
            </p:txBody>
          </p:sp>
        </p:grpSp>
        <p:graphicFrame>
          <p:nvGraphicFramePr>
            <p:cNvPr id="40966" name="Object 1"/>
            <p:cNvGraphicFramePr>
              <a:graphicFrameLocks noChangeAspect="1"/>
            </p:cNvGraphicFramePr>
            <p:nvPr/>
          </p:nvGraphicFramePr>
          <p:xfrm>
            <a:off x="412750" y="3003550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70" name="Equation" r:id="rId3" imgW="215713" imgH="253780" progId="Equation.3">
                    <p:embed/>
                  </p:oleObj>
                </mc:Choice>
                <mc:Fallback>
                  <p:oleObj name="Equation" r:id="rId3" imgW="215713" imgH="253780" progId="Equation.3">
                    <p:embed/>
                    <p:pic>
                      <p:nvPicPr>
                        <p:cNvPr id="0" name="Picture 1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50" y="3003550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7" name="Object 2"/>
            <p:cNvGraphicFramePr>
              <a:graphicFrameLocks noChangeAspect="1"/>
            </p:cNvGraphicFramePr>
            <p:nvPr/>
          </p:nvGraphicFramePr>
          <p:xfrm>
            <a:off x="4252913" y="3048000"/>
            <a:ext cx="457200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71" name="Equation" r:id="rId5" imgW="190417" imgH="253890" progId="Equation.3">
                    <p:embed/>
                  </p:oleObj>
                </mc:Choice>
                <mc:Fallback>
                  <p:oleObj name="Equation" r:id="rId5" imgW="190417" imgH="253890" progId="Equation.3">
                    <p:embed/>
                    <p:pic>
                      <p:nvPicPr>
                        <p:cNvPr id="0" name="Picture 1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913" y="3048000"/>
                          <a:ext cx="457200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968" name="Object 5"/>
          <p:cNvGraphicFramePr>
            <a:graphicFrameLocks noChangeAspect="1"/>
          </p:cNvGraphicFramePr>
          <p:nvPr/>
        </p:nvGraphicFramePr>
        <p:xfrm>
          <a:off x="6700838" y="517525"/>
          <a:ext cx="3889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72" name="Equation" r:id="rId7" imgW="266469" imgH="253780" progId="Equation.3">
                  <p:embed/>
                </p:oleObj>
              </mc:Choice>
              <mc:Fallback>
                <p:oleObj name="Equation" r:id="rId7" imgW="266469" imgH="253780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17525"/>
                        <a:ext cx="3889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6"/>
          <p:cNvGraphicFramePr>
            <a:graphicFrameLocks noChangeAspect="1"/>
          </p:cNvGraphicFramePr>
          <p:nvPr/>
        </p:nvGraphicFramePr>
        <p:xfrm>
          <a:off x="6711950" y="2833688"/>
          <a:ext cx="3317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73" name="Equation" r:id="rId9" imgW="241195" imgH="253890" progId="Equation.3">
                  <p:embed/>
                </p:oleObj>
              </mc:Choice>
              <mc:Fallback>
                <p:oleObj name="Equation" r:id="rId9" imgW="241195" imgH="253890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2833688"/>
                        <a:ext cx="3317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rot="10800000" flipH="1">
            <a:off x="6818313" y="955675"/>
            <a:ext cx="6350" cy="181610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0971" name="Object 25"/>
          <p:cNvGraphicFramePr>
            <a:graphicFrameLocks noChangeAspect="1"/>
          </p:cNvGraphicFramePr>
          <p:nvPr/>
        </p:nvGraphicFramePr>
        <p:xfrm>
          <a:off x="7878763" y="1639888"/>
          <a:ext cx="601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74" name="Equation" r:id="rId11" imgW="558558" imgH="444307" progId="Equation.3">
                  <p:embed/>
                </p:oleObj>
              </mc:Choice>
              <mc:Fallback>
                <p:oleObj name="Equation" r:id="rId11" imgW="558558" imgH="444307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3" y="1639888"/>
                        <a:ext cx="6016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26"/>
          <p:cNvGraphicFramePr>
            <a:graphicFrameLocks noChangeAspect="1"/>
          </p:cNvGraphicFramePr>
          <p:nvPr/>
        </p:nvGraphicFramePr>
        <p:xfrm>
          <a:off x="5154613" y="1622425"/>
          <a:ext cx="6016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75" name="Equation" r:id="rId13" imgW="558558" imgH="444307" progId="Equation.3">
                  <p:embed/>
                </p:oleObj>
              </mc:Choice>
              <mc:Fallback>
                <p:oleObj name="Equation" r:id="rId13" imgW="558558" imgH="444307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1622425"/>
                        <a:ext cx="60166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5929313" y="1881188"/>
            <a:ext cx="187960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915025" y="954088"/>
            <a:ext cx="1881188" cy="181768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75" name="Line 52"/>
          <p:cNvSpPr>
            <a:spLocks noChangeShapeType="1"/>
          </p:cNvSpPr>
          <p:nvPr/>
        </p:nvSpPr>
        <p:spPr bwMode="auto">
          <a:xfrm>
            <a:off x="1123950" y="5273675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097088" y="4632325"/>
            <a:ext cx="1225550" cy="1363663"/>
            <a:chOff x="2454" y="1571"/>
            <a:chExt cx="456" cy="507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80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0982" name="Rectangle 38"/>
            <p:cNvSpPr>
              <a:spLocks noChangeArrowheads="1"/>
            </p:cNvSpPr>
            <p:nvPr/>
          </p:nvSpPr>
          <p:spPr bwMode="auto">
            <a:xfrm>
              <a:off x="2555" y="1643"/>
              <a:ext cx="14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X</a:t>
              </a:r>
            </a:p>
          </p:txBody>
        </p:sp>
      </p:grpSp>
      <p:graphicFrame>
        <p:nvGraphicFramePr>
          <p:cNvPr id="40977" name="Object 1"/>
          <p:cNvGraphicFramePr>
            <a:graphicFrameLocks noChangeAspect="1"/>
          </p:cNvGraphicFramePr>
          <p:nvPr/>
        </p:nvGraphicFramePr>
        <p:xfrm>
          <a:off x="447675" y="4879975"/>
          <a:ext cx="4556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76" name="Equation" r:id="rId15" imgW="190417" imgH="253890" progId="Equation.3">
                  <p:embed/>
                </p:oleObj>
              </mc:Choice>
              <mc:Fallback>
                <p:oleObj name="Equation" r:id="rId15" imgW="190417" imgH="253890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4879975"/>
                        <a:ext cx="45561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8" name="Object 2"/>
          <p:cNvGraphicFramePr>
            <a:graphicFrameLocks noChangeAspect="1"/>
          </p:cNvGraphicFramePr>
          <p:nvPr/>
        </p:nvGraphicFramePr>
        <p:xfrm>
          <a:off x="4227513" y="4924425"/>
          <a:ext cx="5191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77" name="Equation" r:id="rId17" imgW="215713" imgH="253780" progId="Equation.3">
                  <p:embed/>
                </p:oleObj>
              </mc:Choice>
              <mc:Fallback>
                <p:oleObj name="Equation" r:id="rId17" imgW="215713" imgH="253780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4924425"/>
                        <a:ext cx="5191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1520" y="2627289"/>
            <a:ext cx="7212169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is a quantum computer, and what can we do with one?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09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608763" y="955675"/>
            <a:ext cx="474662" cy="1816100"/>
            <a:chOff x="6609144" y="955630"/>
            <a:chExt cx="474562" cy="1816157"/>
          </a:xfrm>
        </p:grpSpPr>
        <p:cxnSp>
          <p:nvCxnSpPr>
            <p:cNvPr id="5" name="Straight Connector 4"/>
            <p:cNvCxnSpPr>
              <a:stCxn id="23" idx="0"/>
              <a:endCxn id="23" idx="1"/>
            </p:cNvCxnSpPr>
            <p:nvPr/>
          </p:nvCxnSpPr>
          <p:spPr>
            <a:xfrm flipH="1">
              <a:off x="6817062" y="955630"/>
              <a:ext cx="7936" cy="1816157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609144" y="1893872"/>
              <a:ext cx="474562" cy="877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314325" y="323850"/>
            <a:ext cx="5357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     NOT Gate</a:t>
            </a:r>
          </a:p>
        </p:txBody>
      </p:sp>
      <p:graphicFrame>
        <p:nvGraphicFramePr>
          <p:cNvPr id="41992" name="Object 5"/>
          <p:cNvGraphicFramePr>
            <a:graphicFrameLocks noChangeAspect="1"/>
          </p:cNvGraphicFramePr>
          <p:nvPr/>
        </p:nvGraphicFramePr>
        <p:xfrm>
          <a:off x="6700838" y="517525"/>
          <a:ext cx="3889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64" name="Equation" r:id="rId3" imgW="266469" imgH="253780" progId="Equation.3">
                  <p:embed/>
                </p:oleObj>
              </mc:Choice>
              <mc:Fallback>
                <p:oleObj name="Equation" r:id="rId3" imgW="266469" imgH="253780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17525"/>
                        <a:ext cx="3889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6"/>
          <p:cNvGraphicFramePr>
            <a:graphicFrameLocks noChangeAspect="1"/>
          </p:cNvGraphicFramePr>
          <p:nvPr/>
        </p:nvGraphicFramePr>
        <p:xfrm>
          <a:off x="6711950" y="2833688"/>
          <a:ext cx="3317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65" name="Equation" r:id="rId5" imgW="241195" imgH="253890" progId="Equation.3">
                  <p:embed/>
                </p:oleObj>
              </mc:Choice>
              <mc:Fallback>
                <p:oleObj name="Equation" r:id="rId5" imgW="241195" imgH="253890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2833688"/>
                        <a:ext cx="3317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6818313" y="955675"/>
            <a:ext cx="6350" cy="181610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1995" name="Object 25"/>
          <p:cNvGraphicFramePr>
            <a:graphicFrameLocks noChangeAspect="1"/>
          </p:cNvGraphicFramePr>
          <p:nvPr/>
        </p:nvGraphicFramePr>
        <p:xfrm>
          <a:off x="7878763" y="1639888"/>
          <a:ext cx="601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66" name="Equation" r:id="rId7" imgW="558558" imgH="444307" progId="Equation.3">
                  <p:embed/>
                </p:oleObj>
              </mc:Choice>
              <mc:Fallback>
                <p:oleObj name="Equation" r:id="rId7" imgW="558558" imgH="444307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3" y="1639888"/>
                        <a:ext cx="6016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26"/>
          <p:cNvGraphicFramePr>
            <a:graphicFrameLocks noChangeAspect="1"/>
          </p:cNvGraphicFramePr>
          <p:nvPr/>
        </p:nvGraphicFramePr>
        <p:xfrm>
          <a:off x="5154613" y="1622425"/>
          <a:ext cx="6016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67" name="Equation" r:id="rId9" imgW="558558" imgH="444307" progId="Equation.3">
                  <p:embed/>
                </p:oleObj>
              </mc:Choice>
              <mc:Fallback>
                <p:oleObj name="Equation" r:id="rId9" imgW="558558" imgH="444307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1622425"/>
                        <a:ext cx="60166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5929313" y="1881188"/>
            <a:ext cx="187960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915025" y="954088"/>
            <a:ext cx="1881188" cy="181768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42002" name="Object 1"/>
          <p:cNvGraphicFramePr>
            <a:graphicFrameLocks noChangeAspect="1"/>
          </p:cNvGraphicFramePr>
          <p:nvPr/>
        </p:nvGraphicFramePr>
        <p:xfrm>
          <a:off x="2622550" y="104775"/>
          <a:ext cx="18446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68" name="Equation" r:id="rId11" imgW="228501" imgH="253890" progId="Equation.3">
                  <p:embed/>
                </p:oleObj>
              </mc:Choice>
              <mc:Fallback>
                <p:oleObj name="Equation" r:id="rId11" imgW="228501" imgH="253890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04775"/>
                        <a:ext cx="1844675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Line 52"/>
          <p:cNvSpPr>
            <a:spLocks noChangeShapeType="1"/>
          </p:cNvSpPr>
          <p:nvPr/>
        </p:nvSpPr>
        <p:spPr bwMode="auto">
          <a:xfrm>
            <a:off x="1120775" y="3395663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093913" y="2754313"/>
            <a:ext cx="1225550" cy="1363662"/>
            <a:chOff x="2454" y="1571"/>
            <a:chExt cx="456" cy="507"/>
          </a:xfrm>
        </p:grpSpPr>
        <p:sp>
          <p:nvSpPr>
            <p:cNvPr id="47133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0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2011" name="Rectangle 38"/>
            <p:cNvSpPr>
              <a:spLocks noChangeArrowheads="1"/>
            </p:cNvSpPr>
            <p:nvPr/>
          </p:nvSpPr>
          <p:spPr bwMode="auto">
            <a:xfrm>
              <a:off x="2571" y="1643"/>
              <a:ext cx="14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X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1990" name="Object 1"/>
          <p:cNvGraphicFramePr>
            <a:graphicFrameLocks noChangeAspect="1"/>
          </p:cNvGraphicFramePr>
          <p:nvPr/>
        </p:nvGraphicFramePr>
        <p:xfrm>
          <a:off x="412750" y="3003550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69" name="Equation" r:id="rId13" imgW="215713" imgH="253780" progId="Equation.3">
                  <p:embed/>
                </p:oleObj>
              </mc:Choice>
              <mc:Fallback>
                <p:oleObj name="Equation" r:id="rId13" imgW="215713" imgH="253780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3003550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2"/>
          <p:cNvGraphicFramePr>
            <a:graphicFrameLocks noChangeAspect="1"/>
          </p:cNvGraphicFramePr>
          <p:nvPr/>
        </p:nvGraphicFramePr>
        <p:xfrm>
          <a:off x="4357688" y="2787650"/>
          <a:ext cx="1219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70" name="Equation" r:id="rId15" imgW="507780" imgH="444307" progId="Equation.3">
                  <p:embed/>
                </p:oleObj>
              </mc:Choice>
              <mc:Fallback>
                <p:oleObj name="Equation" r:id="rId15" imgW="507780" imgH="444307" progId="Equation.3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787650"/>
                        <a:ext cx="12192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4" name="Object 30"/>
          <p:cNvGraphicFramePr>
            <a:graphicFrameLocks noChangeAspect="1"/>
          </p:cNvGraphicFramePr>
          <p:nvPr/>
        </p:nvGraphicFramePr>
        <p:xfrm>
          <a:off x="2066195" y="2910257"/>
          <a:ext cx="747346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71" name="Equation" r:id="rId17" imgW="228501" imgH="253890" progId="Equation.3">
                  <p:embed/>
                </p:oleObj>
              </mc:Choice>
              <mc:Fallback>
                <p:oleObj name="Equation" r:id="rId17" imgW="228501" imgH="253890" progId="Equation.3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195" y="2910257"/>
                        <a:ext cx="747346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 flipV="1">
            <a:off x="6608763" y="955675"/>
            <a:ext cx="474662" cy="1816100"/>
            <a:chOff x="6609144" y="955630"/>
            <a:chExt cx="474562" cy="1816157"/>
          </a:xfrm>
        </p:grpSpPr>
        <p:cxnSp>
          <p:nvCxnSpPr>
            <p:cNvPr id="5" name="Straight Connector 4"/>
            <p:cNvCxnSpPr>
              <a:stCxn id="23" idx="0"/>
              <a:endCxn id="23" idx="1"/>
            </p:cNvCxnSpPr>
            <p:nvPr/>
          </p:nvCxnSpPr>
          <p:spPr>
            <a:xfrm flipH="1" flipV="1">
              <a:off x="6818650" y="955630"/>
              <a:ext cx="6349" cy="1816157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609144" y="1893872"/>
              <a:ext cx="474562" cy="877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314325" y="323850"/>
            <a:ext cx="5357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     NOT Gate</a:t>
            </a:r>
          </a:p>
        </p:txBody>
      </p:sp>
      <p:sp>
        <p:nvSpPr>
          <p:cNvPr id="41988" name="Line 52"/>
          <p:cNvSpPr>
            <a:spLocks noChangeShapeType="1"/>
          </p:cNvSpPr>
          <p:nvPr/>
        </p:nvSpPr>
        <p:spPr bwMode="auto">
          <a:xfrm>
            <a:off x="1120775" y="3395663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989" name="Group 53"/>
          <p:cNvGrpSpPr>
            <a:grpSpLocks/>
          </p:cNvGrpSpPr>
          <p:nvPr/>
        </p:nvGrpSpPr>
        <p:grpSpPr bwMode="auto">
          <a:xfrm>
            <a:off x="2093913" y="2754313"/>
            <a:ext cx="1225550" cy="1363662"/>
            <a:chOff x="2454" y="1571"/>
            <a:chExt cx="456" cy="507"/>
          </a:xfrm>
        </p:grpSpPr>
        <p:sp>
          <p:nvSpPr>
            <p:cNvPr id="47133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0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2011" name="Rectangle 38"/>
            <p:cNvSpPr>
              <a:spLocks noChangeArrowheads="1"/>
            </p:cNvSpPr>
            <p:nvPr/>
          </p:nvSpPr>
          <p:spPr bwMode="auto">
            <a:xfrm>
              <a:off x="2571" y="1643"/>
              <a:ext cx="14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X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1990" name="Object 1"/>
          <p:cNvGraphicFramePr>
            <a:graphicFrameLocks noChangeAspect="1"/>
          </p:cNvGraphicFramePr>
          <p:nvPr/>
        </p:nvGraphicFramePr>
        <p:xfrm>
          <a:off x="412750" y="3003550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9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3003550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2"/>
          <p:cNvGraphicFramePr>
            <a:graphicFrameLocks noChangeAspect="1"/>
          </p:cNvGraphicFramePr>
          <p:nvPr/>
        </p:nvGraphicFramePr>
        <p:xfrm>
          <a:off x="4357688" y="2787650"/>
          <a:ext cx="1219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0" name="Equation" r:id="rId5" imgW="507780" imgH="444307" progId="Equation.3">
                  <p:embed/>
                </p:oleObj>
              </mc:Choice>
              <mc:Fallback>
                <p:oleObj name="Equation" r:id="rId5" imgW="507780" imgH="444307" progId="Equation.3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787650"/>
                        <a:ext cx="12192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5"/>
          <p:cNvGraphicFramePr>
            <a:graphicFrameLocks noChangeAspect="1"/>
          </p:cNvGraphicFramePr>
          <p:nvPr/>
        </p:nvGraphicFramePr>
        <p:xfrm>
          <a:off x="6700838" y="517525"/>
          <a:ext cx="3889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1" name="Equation" r:id="rId7" imgW="266469" imgH="253780" progId="Equation.3">
                  <p:embed/>
                </p:oleObj>
              </mc:Choice>
              <mc:Fallback>
                <p:oleObj name="Equation" r:id="rId7" imgW="266469" imgH="253780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17525"/>
                        <a:ext cx="3889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6"/>
          <p:cNvGraphicFramePr>
            <a:graphicFrameLocks noChangeAspect="1"/>
          </p:cNvGraphicFramePr>
          <p:nvPr/>
        </p:nvGraphicFramePr>
        <p:xfrm>
          <a:off x="6711950" y="2833688"/>
          <a:ext cx="3317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2" name="Equation" r:id="rId9" imgW="241195" imgH="253890" progId="Equation.3">
                  <p:embed/>
                </p:oleObj>
              </mc:Choice>
              <mc:Fallback>
                <p:oleObj name="Equation" r:id="rId9" imgW="241195" imgH="253890" progId="Equation.3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2833688"/>
                        <a:ext cx="3317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flipH="1" flipV="1">
            <a:off x="6818313" y="955675"/>
            <a:ext cx="6350" cy="181610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1995" name="Object 25"/>
          <p:cNvGraphicFramePr>
            <a:graphicFrameLocks noChangeAspect="1"/>
          </p:cNvGraphicFramePr>
          <p:nvPr/>
        </p:nvGraphicFramePr>
        <p:xfrm>
          <a:off x="7878763" y="1639888"/>
          <a:ext cx="601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3" name="Equation" r:id="rId11" imgW="558558" imgH="444307" progId="Equation.3">
                  <p:embed/>
                </p:oleObj>
              </mc:Choice>
              <mc:Fallback>
                <p:oleObj name="Equation" r:id="rId11" imgW="558558" imgH="444307" progId="Equation.3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3" y="1639888"/>
                        <a:ext cx="6016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26"/>
          <p:cNvGraphicFramePr>
            <a:graphicFrameLocks noChangeAspect="1"/>
          </p:cNvGraphicFramePr>
          <p:nvPr/>
        </p:nvGraphicFramePr>
        <p:xfrm>
          <a:off x="5154613" y="1622425"/>
          <a:ext cx="6016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4" name="Equation" r:id="rId13" imgW="558558" imgH="444307" progId="Equation.3">
                  <p:embed/>
                </p:oleObj>
              </mc:Choice>
              <mc:Fallback>
                <p:oleObj name="Equation" r:id="rId13" imgW="558558" imgH="444307" progId="Equation.3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1622425"/>
                        <a:ext cx="60166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5929313" y="1881188"/>
            <a:ext cx="187960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915025" y="954088"/>
            <a:ext cx="1881188" cy="181768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42002" name="Object 1"/>
          <p:cNvGraphicFramePr>
            <a:graphicFrameLocks noChangeAspect="1"/>
          </p:cNvGraphicFramePr>
          <p:nvPr/>
        </p:nvGraphicFramePr>
        <p:xfrm>
          <a:off x="2622550" y="104775"/>
          <a:ext cx="18446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5" name="Equation" r:id="rId15" imgW="228501" imgH="253890" progId="Equation.3">
                  <p:embed/>
                </p:oleObj>
              </mc:Choice>
              <mc:Fallback>
                <p:oleObj name="Equation" r:id="rId15" imgW="228501" imgH="253890" progId="Equation.3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04775"/>
                        <a:ext cx="1844675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4" name="Object 30"/>
          <p:cNvGraphicFramePr>
            <a:graphicFrameLocks noChangeAspect="1"/>
          </p:cNvGraphicFramePr>
          <p:nvPr/>
        </p:nvGraphicFramePr>
        <p:xfrm>
          <a:off x="2066195" y="2910257"/>
          <a:ext cx="747346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6" name="Equation" r:id="rId17" imgW="228501" imgH="253890" progId="Equation.3">
                  <p:embed/>
                </p:oleObj>
              </mc:Choice>
              <mc:Fallback>
                <p:oleObj name="Equation" r:id="rId17" imgW="228501" imgH="253890" progId="Equation.3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195" y="2910257"/>
                        <a:ext cx="747346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Line 52"/>
          <p:cNvSpPr>
            <a:spLocks noChangeShapeType="1"/>
          </p:cNvSpPr>
          <p:nvPr/>
        </p:nvSpPr>
        <p:spPr bwMode="auto">
          <a:xfrm>
            <a:off x="1123950" y="5273675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000" name="Group 53"/>
          <p:cNvGrpSpPr>
            <a:grpSpLocks/>
          </p:cNvGrpSpPr>
          <p:nvPr/>
        </p:nvGrpSpPr>
        <p:grpSpPr bwMode="auto">
          <a:xfrm>
            <a:off x="2097088" y="4632325"/>
            <a:ext cx="1225550" cy="1363663"/>
            <a:chOff x="2454" y="1571"/>
            <a:chExt cx="456" cy="507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0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2007" name="Rectangle 38"/>
            <p:cNvSpPr>
              <a:spLocks noChangeArrowheads="1"/>
            </p:cNvSpPr>
            <p:nvPr/>
          </p:nvSpPr>
          <p:spPr bwMode="auto">
            <a:xfrm>
              <a:off x="2578" y="1643"/>
              <a:ext cx="14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X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2001" name="Object 1"/>
          <p:cNvGraphicFramePr>
            <a:graphicFrameLocks noChangeAspect="1"/>
          </p:cNvGraphicFramePr>
          <p:nvPr/>
        </p:nvGraphicFramePr>
        <p:xfrm>
          <a:off x="447675" y="4879975"/>
          <a:ext cx="4556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7" name="Equation" r:id="rId18" imgW="190417" imgH="253890" progId="Equation.3">
                  <p:embed/>
                </p:oleObj>
              </mc:Choice>
              <mc:Fallback>
                <p:oleObj name="Equation" r:id="rId18" imgW="190417" imgH="253890" progId="Equation.3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4879975"/>
                        <a:ext cx="45561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2"/>
          <p:cNvGraphicFramePr>
            <a:graphicFrameLocks noChangeAspect="1"/>
          </p:cNvGraphicFramePr>
          <p:nvPr/>
        </p:nvGraphicFramePr>
        <p:xfrm>
          <a:off x="4371975" y="4672013"/>
          <a:ext cx="1219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8" name="Equation" r:id="rId20" imgW="507780" imgH="444307" progId="Equation.3">
                  <p:embed/>
                </p:oleObj>
              </mc:Choice>
              <mc:Fallback>
                <p:oleObj name="Equation" r:id="rId20" imgW="507780" imgH="444307" progId="Equation.3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4672013"/>
                        <a:ext cx="12192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5" name="Object 31"/>
          <p:cNvGraphicFramePr>
            <a:graphicFrameLocks noChangeAspect="1"/>
          </p:cNvGraphicFramePr>
          <p:nvPr/>
        </p:nvGraphicFramePr>
        <p:xfrm>
          <a:off x="2069861" y="4811958"/>
          <a:ext cx="7461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9" name="Equation" r:id="rId22" imgW="228501" imgH="253890" progId="Equation.3">
                  <p:embed/>
                </p:oleObj>
              </mc:Choice>
              <mc:Fallback>
                <p:oleObj name="Equation" r:id="rId22" imgW="228501" imgH="253890" progId="Equation.3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861" y="4811958"/>
                        <a:ext cx="74612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608763" y="955675"/>
            <a:ext cx="474662" cy="1816100"/>
            <a:chOff x="6609144" y="955630"/>
            <a:chExt cx="474562" cy="1816157"/>
          </a:xfrm>
        </p:grpSpPr>
        <p:cxnSp>
          <p:nvCxnSpPr>
            <p:cNvPr id="5" name="Straight Connector 4"/>
            <p:cNvCxnSpPr>
              <a:stCxn id="23" idx="0"/>
              <a:endCxn id="23" idx="1"/>
            </p:cNvCxnSpPr>
            <p:nvPr/>
          </p:nvCxnSpPr>
          <p:spPr>
            <a:xfrm flipH="1">
              <a:off x="6817062" y="955630"/>
              <a:ext cx="7936" cy="1816157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609144" y="1893872"/>
              <a:ext cx="474562" cy="877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314325" y="323850"/>
            <a:ext cx="3467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Hadamard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Gate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1988" name="Line 52"/>
          <p:cNvSpPr>
            <a:spLocks noChangeShapeType="1"/>
          </p:cNvSpPr>
          <p:nvPr/>
        </p:nvSpPr>
        <p:spPr bwMode="auto">
          <a:xfrm>
            <a:off x="1120775" y="3395663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093913" y="2754313"/>
            <a:ext cx="1225550" cy="1363662"/>
            <a:chOff x="2454" y="1571"/>
            <a:chExt cx="456" cy="507"/>
          </a:xfrm>
        </p:grpSpPr>
        <p:sp>
          <p:nvSpPr>
            <p:cNvPr id="47133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0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2011" name="Rectangle 38"/>
            <p:cNvSpPr>
              <a:spLocks noChangeArrowheads="1"/>
            </p:cNvSpPr>
            <p:nvPr/>
          </p:nvSpPr>
          <p:spPr bwMode="auto">
            <a:xfrm>
              <a:off x="2548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1990" name="Object 1"/>
          <p:cNvGraphicFramePr>
            <a:graphicFrameLocks noChangeAspect="1"/>
          </p:cNvGraphicFramePr>
          <p:nvPr/>
        </p:nvGraphicFramePr>
        <p:xfrm>
          <a:off x="412750" y="3003550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71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3003550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2"/>
          <p:cNvGraphicFramePr>
            <a:graphicFrameLocks noChangeAspect="1"/>
          </p:cNvGraphicFramePr>
          <p:nvPr/>
        </p:nvGraphicFramePr>
        <p:xfrm>
          <a:off x="4357688" y="2787650"/>
          <a:ext cx="1219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72" name="Equation" r:id="rId5" imgW="507780" imgH="444307" progId="Equation.3">
                  <p:embed/>
                </p:oleObj>
              </mc:Choice>
              <mc:Fallback>
                <p:oleObj name="Equation" r:id="rId5" imgW="507780" imgH="444307" progId="Equation.3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787650"/>
                        <a:ext cx="12192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5"/>
          <p:cNvGraphicFramePr>
            <a:graphicFrameLocks noChangeAspect="1"/>
          </p:cNvGraphicFramePr>
          <p:nvPr/>
        </p:nvGraphicFramePr>
        <p:xfrm>
          <a:off x="6700838" y="517525"/>
          <a:ext cx="3889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73" name="Equation" r:id="rId7" imgW="266469" imgH="253780" progId="Equation.3">
                  <p:embed/>
                </p:oleObj>
              </mc:Choice>
              <mc:Fallback>
                <p:oleObj name="Equation" r:id="rId7" imgW="266469" imgH="253780" progId="Equation.3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17525"/>
                        <a:ext cx="3889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6"/>
          <p:cNvGraphicFramePr>
            <a:graphicFrameLocks noChangeAspect="1"/>
          </p:cNvGraphicFramePr>
          <p:nvPr/>
        </p:nvGraphicFramePr>
        <p:xfrm>
          <a:off x="6711950" y="2833688"/>
          <a:ext cx="3317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74" name="Equation" r:id="rId9" imgW="241195" imgH="253890" progId="Equation.3">
                  <p:embed/>
                </p:oleObj>
              </mc:Choice>
              <mc:Fallback>
                <p:oleObj name="Equation" r:id="rId9" imgW="241195" imgH="253890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2833688"/>
                        <a:ext cx="3317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6818313" y="955675"/>
            <a:ext cx="6350" cy="181610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1995" name="Object 25"/>
          <p:cNvGraphicFramePr>
            <a:graphicFrameLocks noChangeAspect="1"/>
          </p:cNvGraphicFramePr>
          <p:nvPr/>
        </p:nvGraphicFramePr>
        <p:xfrm>
          <a:off x="7878763" y="1639888"/>
          <a:ext cx="601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75" name="Equation" r:id="rId11" imgW="558558" imgH="444307" progId="Equation.3">
                  <p:embed/>
                </p:oleObj>
              </mc:Choice>
              <mc:Fallback>
                <p:oleObj name="Equation" r:id="rId11" imgW="558558" imgH="444307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3" y="1639888"/>
                        <a:ext cx="6016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26"/>
          <p:cNvGraphicFramePr>
            <a:graphicFrameLocks noChangeAspect="1"/>
          </p:cNvGraphicFramePr>
          <p:nvPr/>
        </p:nvGraphicFramePr>
        <p:xfrm>
          <a:off x="5154613" y="1622425"/>
          <a:ext cx="6016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76" name="Equation" r:id="rId13" imgW="558558" imgH="444307" progId="Equation.3">
                  <p:embed/>
                </p:oleObj>
              </mc:Choice>
              <mc:Fallback>
                <p:oleObj name="Equation" r:id="rId13" imgW="558558" imgH="444307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1622425"/>
                        <a:ext cx="60166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5929313" y="1881188"/>
            <a:ext cx="187960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915025" y="954088"/>
            <a:ext cx="1881188" cy="181768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9" name="Line 52"/>
          <p:cNvSpPr>
            <a:spLocks noChangeShapeType="1"/>
          </p:cNvSpPr>
          <p:nvPr/>
        </p:nvSpPr>
        <p:spPr bwMode="auto">
          <a:xfrm>
            <a:off x="1123950" y="5273675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2097088" y="4632325"/>
            <a:ext cx="1225550" cy="1363663"/>
            <a:chOff x="2454" y="1571"/>
            <a:chExt cx="456" cy="507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0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2007" name="Rectangle 38"/>
            <p:cNvSpPr>
              <a:spLocks noChangeArrowheads="1"/>
            </p:cNvSpPr>
            <p:nvPr/>
          </p:nvSpPr>
          <p:spPr bwMode="auto">
            <a:xfrm>
              <a:off x="2549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2001" name="Object 1"/>
          <p:cNvGraphicFramePr>
            <a:graphicFrameLocks noChangeAspect="1"/>
          </p:cNvGraphicFramePr>
          <p:nvPr/>
        </p:nvGraphicFramePr>
        <p:xfrm>
          <a:off x="447675" y="4879975"/>
          <a:ext cx="4556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77" name="Equation" r:id="rId15" imgW="190417" imgH="253890" progId="Equation.3">
                  <p:embed/>
                </p:oleObj>
              </mc:Choice>
              <mc:Fallback>
                <p:oleObj name="Equation" r:id="rId15" imgW="190417" imgH="253890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4879975"/>
                        <a:ext cx="45561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2"/>
          <p:cNvGraphicFramePr>
            <a:graphicFrameLocks noChangeAspect="1"/>
          </p:cNvGraphicFramePr>
          <p:nvPr/>
        </p:nvGraphicFramePr>
        <p:xfrm>
          <a:off x="4371975" y="4672013"/>
          <a:ext cx="1219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78" name="Equation" r:id="rId17" imgW="507780" imgH="444307" progId="Equation.3">
                  <p:embed/>
                </p:oleObj>
              </mc:Choice>
              <mc:Fallback>
                <p:oleObj name="Equation" r:id="rId17" imgW="507780" imgH="444307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4672013"/>
                        <a:ext cx="12192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/>
          <p:cNvCxnSpPr/>
          <p:nvPr/>
        </p:nvCxnSpPr>
        <p:spPr>
          <a:xfrm flipV="1">
            <a:off x="5917222" y="967154"/>
            <a:ext cx="1820008" cy="182000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 rot="5400000">
            <a:off x="6608763" y="955676"/>
            <a:ext cx="474662" cy="1816101"/>
            <a:chOff x="6609144" y="955630"/>
            <a:chExt cx="474562" cy="1816157"/>
          </a:xfrm>
        </p:grpSpPr>
        <p:cxnSp>
          <p:nvCxnSpPr>
            <p:cNvPr id="5" name="Straight Connector 4"/>
            <p:cNvCxnSpPr>
              <a:stCxn id="23" idx="0"/>
              <a:endCxn id="23" idx="1"/>
            </p:cNvCxnSpPr>
            <p:nvPr/>
          </p:nvCxnSpPr>
          <p:spPr>
            <a:xfrm flipH="1">
              <a:off x="6817062" y="955630"/>
              <a:ext cx="7936" cy="1816157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609144" y="1893872"/>
              <a:ext cx="474562" cy="877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314325" y="323850"/>
            <a:ext cx="3467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Hadamard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Gate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1988" name="Line 52"/>
          <p:cNvSpPr>
            <a:spLocks noChangeShapeType="1"/>
          </p:cNvSpPr>
          <p:nvPr/>
        </p:nvSpPr>
        <p:spPr bwMode="auto">
          <a:xfrm>
            <a:off x="1120775" y="3395663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093913" y="2754313"/>
            <a:ext cx="1225550" cy="1363662"/>
            <a:chOff x="2454" y="1571"/>
            <a:chExt cx="456" cy="507"/>
          </a:xfrm>
        </p:grpSpPr>
        <p:sp>
          <p:nvSpPr>
            <p:cNvPr id="47133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0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2011" name="Rectangle 38"/>
            <p:cNvSpPr>
              <a:spLocks noChangeArrowheads="1"/>
            </p:cNvSpPr>
            <p:nvPr/>
          </p:nvSpPr>
          <p:spPr bwMode="auto">
            <a:xfrm>
              <a:off x="2548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1990" name="Object 1"/>
          <p:cNvGraphicFramePr>
            <a:graphicFrameLocks noChangeAspect="1"/>
          </p:cNvGraphicFramePr>
          <p:nvPr/>
        </p:nvGraphicFramePr>
        <p:xfrm>
          <a:off x="412750" y="3003550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78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3003550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2"/>
          <p:cNvGraphicFramePr>
            <a:graphicFrameLocks noChangeAspect="1"/>
          </p:cNvGraphicFramePr>
          <p:nvPr/>
        </p:nvGraphicFramePr>
        <p:xfrm>
          <a:off x="4357688" y="2787650"/>
          <a:ext cx="1219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79" name="Equation" r:id="rId5" imgW="507780" imgH="444307" progId="Equation.3">
                  <p:embed/>
                </p:oleObj>
              </mc:Choice>
              <mc:Fallback>
                <p:oleObj name="Equation" r:id="rId5" imgW="507780" imgH="444307" progId="Equation.3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787650"/>
                        <a:ext cx="12192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5"/>
          <p:cNvGraphicFramePr>
            <a:graphicFrameLocks noChangeAspect="1"/>
          </p:cNvGraphicFramePr>
          <p:nvPr/>
        </p:nvGraphicFramePr>
        <p:xfrm>
          <a:off x="6700838" y="517525"/>
          <a:ext cx="3889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80" name="Equation" r:id="rId7" imgW="266469" imgH="253780" progId="Equation.3">
                  <p:embed/>
                </p:oleObj>
              </mc:Choice>
              <mc:Fallback>
                <p:oleObj name="Equation" r:id="rId7" imgW="266469" imgH="253780" progId="Equation.3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17525"/>
                        <a:ext cx="3889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6"/>
          <p:cNvGraphicFramePr>
            <a:graphicFrameLocks noChangeAspect="1"/>
          </p:cNvGraphicFramePr>
          <p:nvPr/>
        </p:nvGraphicFramePr>
        <p:xfrm>
          <a:off x="6711950" y="2833688"/>
          <a:ext cx="3317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81" name="Equation" r:id="rId9" imgW="241195" imgH="253890" progId="Equation.3">
                  <p:embed/>
                </p:oleObj>
              </mc:Choice>
              <mc:Fallback>
                <p:oleObj name="Equation" r:id="rId9" imgW="241195" imgH="253890" progId="Equation.3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2833688"/>
                        <a:ext cx="3317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6818313" y="955675"/>
            <a:ext cx="6350" cy="181610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1995" name="Object 25"/>
          <p:cNvGraphicFramePr>
            <a:graphicFrameLocks noChangeAspect="1"/>
          </p:cNvGraphicFramePr>
          <p:nvPr/>
        </p:nvGraphicFramePr>
        <p:xfrm>
          <a:off x="7878763" y="1639888"/>
          <a:ext cx="601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82" name="Equation" r:id="rId11" imgW="558558" imgH="444307" progId="Equation.3">
                  <p:embed/>
                </p:oleObj>
              </mc:Choice>
              <mc:Fallback>
                <p:oleObj name="Equation" r:id="rId11" imgW="558558" imgH="444307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3" y="1639888"/>
                        <a:ext cx="6016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26"/>
          <p:cNvGraphicFramePr>
            <a:graphicFrameLocks noChangeAspect="1"/>
          </p:cNvGraphicFramePr>
          <p:nvPr/>
        </p:nvGraphicFramePr>
        <p:xfrm>
          <a:off x="5154613" y="1622425"/>
          <a:ext cx="6016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83" name="Equation" r:id="rId13" imgW="558558" imgH="444307" progId="Equation.3">
                  <p:embed/>
                </p:oleObj>
              </mc:Choice>
              <mc:Fallback>
                <p:oleObj name="Equation" r:id="rId13" imgW="558558" imgH="444307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1622425"/>
                        <a:ext cx="60166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5929313" y="1881188"/>
            <a:ext cx="187960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915025" y="954088"/>
            <a:ext cx="1881188" cy="181768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9" name="Line 52"/>
          <p:cNvSpPr>
            <a:spLocks noChangeShapeType="1"/>
          </p:cNvSpPr>
          <p:nvPr/>
        </p:nvSpPr>
        <p:spPr bwMode="auto">
          <a:xfrm>
            <a:off x="1123950" y="5273675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2097088" y="4632325"/>
            <a:ext cx="1225550" cy="1363663"/>
            <a:chOff x="2454" y="1571"/>
            <a:chExt cx="456" cy="507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0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2007" name="Rectangle 38"/>
            <p:cNvSpPr>
              <a:spLocks noChangeArrowheads="1"/>
            </p:cNvSpPr>
            <p:nvPr/>
          </p:nvSpPr>
          <p:spPr bwMode="auto">
            <a:xfrm>
              <a:off x="2549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2001" name="Object 1"/>
          <p:cNvGraphicFramePr>
            <a:graphicFrameLocks noChangeAspect="1"/>
          </p:cNvGraphicFramePr>
          <p:nvPr/>
        </p:nvGraphicFramePr>
        <p:xfrm>
          <a:off x="447675" y="4879975"/>
          <a:ext cx="4556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84" name="Equation" r:id="rId15" imgW="190417" imgH="253890" progId="Equation.3">
                  <p:embed/>
                </p:oleObj>
              </mc:Choice>
              <mc:Fallback>
                <p:oleObj name="Equation" r:id="rId15" imgW="190417" imgH="25389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4879975"/>
                        <a:ext cx="45561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2"/>
          <p:cNvGraphicFramePr>
            <a:graphicFrameLocks noChangeAspect="1"/>
          </p:cNvGraphicFramePr>
          <p:nvPr/>
        </p:nvGraphicFramePr>
        <p:xfrm>
          <a:off x="4371975" y="4672013"/>
          <a:ext cx="1219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85" name="Equation" r:id="rId17" imgW="507780" imgH="444307" progId="Equation.3">
                  <p:embed/>
                </p:oleObj>
              </mc:Choice>
              <mc:Fallback>
                <p:oleObj name="Equation" r:id="rId17" imgW="507780" imgH="444307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4672013"/>
                        <a:ext cx="12192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/>
          <p:cNvCxnSpPr/>
          <p:nvPr/>
        </p:nvCxnSpPr>
        <p:spPr>
          <a:xfrm flipV="1">
            <a:off x="5917222" y="967154"/>
            <a:ext cx="1820008" cy="182000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 flipV="1">
            <a:off x="6617555" y="973259"/>
            <a:ext cx="474662" cy="1816100"/>
            <a:chOff x="6609144" y="955630"/>
            <a:chExt cx="474562" cy="1816157"/>
          </a:xfrm>
        </p:grpSpPr>
        <p:cxnSp>
          <p:nvCxnSpPr>
            <p:cNvPr id="5" name="Straight Connector 4"/>
            <p:cNvCxnSpPr>
              <a:stCxn id="23" idx="0"/>
              <a:endCxn id="23" idx="1"/>
            </p:cNvCxnSpPr>
            <p:nvPr/>
          </p:nvCxnSpPr>
          <p:spPr>
            <a:xfrm flipH="1">
              <a:off x="6817062" y="955630"/>
              <a:ext cx="7936" cy="1816157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609144" y="1893872"/>
              <a:ext cx="474562" cy="877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314325" y="323850"/>
            <a:ext cx="3467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Hadamard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Gate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1988" name="Line 52"/>
          <p:cNvSpPr>
            <a:spLocks noChangeShapeType="1"/>
          </p:cNvSpPr>
          <p:nvPr/>
        </p:nvSpPr>
        <p:spPr bwMode="auto">
          <a:xfrm>
            <a:off x="1120775" y="3395663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093913" y="2754313"/>
            <a:ext cx="1225550" cy="1363662"/>
            <a:chOff x="2454" y="1571"/>
            <a:chExt cx="456" cy="507"/>
          </a:xfrm>
        </p:grpSpPr>
        <p:sp>
          <p:nvSpPr>
            <p:cNvPr id="47133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0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2011" name="Rectangle 38"/>
            <p:cNvSpPr>
              <a:spLocks noChangeArrowheads="1"/>
            </p:cNvSpPr>
            <p:nvPr/>
          </p:nvSpPr>
          <p:spPr bwMode="auto">
            <a:xfrm>
              <a:off x="2548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1990" name="Object 1"/>
          <p:cNvGraphicFramePr>
            <a:graphicFrameLocks noChangeAspect="1"/>
          </p:cNvGraphicFramePr>
          <p:nvPr/>
        </p:nvGraphicFramePr>
        <p:xfrm>
          <a:off x="412750" y="3003550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02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3003550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2"/>
          <p:cNvGraphicFramePr>
            <a:graphicFrameLocks noChangeAspect="1"/>
          </p:cNvGraphicFramePr>
          <p:nvPr/>
        </p:nvGraphicFramePr>
        <p:xfrm>
          <a:off x="4357688" y="2787650"/>
          <a:ext cx="1219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03" name="Equation" r:id="rId5" imgW="507780" imgH="444307" progId="Equation.3">
                  <p:embed/>
                </p:oleObj>
              </mc:Choice>
              <mc:Fallback>
                <p:oleObj name="Equation" r:id="rId5" imgW="507780" imgH="444307" progId="Equation.3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787650"/>
                        <a:ext cx="12192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5"/>
          <p:cNvGraphicFramePr>
            <a:graphicFrameLocks noChangeAspect="1"/>
          </p:cNvGraphicFramePr>
          <p:nvPr/>
        </p:nvGraphicFramePr>
        <p:xfrm>
          <a:off x="6700838" y="517525"/>
          <a:ext cx="3889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04" name="Equation" r:id="rId7" imgW="266469" imgH="253780" progId="Equation.3">
                  <p:embed/>
                </p:oleObj>
              </mc:Choice>
              <mc:Fallback>
                <p:oleObj name="Equation" r:id="rId7" imgW="266469" imgH="253780" progId="Equation.3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17525"/>
                        <a:ext cx="3889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6"/>
          <p:cNvGraphicFramePr>
            <a:graphicFrameLocks noChangeAspect="1"/>
          </p:cNvGraphicFramePr>
          <p:nvPr/>
        </p:nvGraphicFramePr>
        <p:xfrm>
          <a:off x="6711950" y="2833688"/>
          <a:ext cx="3317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05" name="Equation" r:id="rId9" imgW="241195" imgH="253890" progId="Equation.3">
                  <p:embed/>
                </p:oleObj>
              </mc:Choice>
              <mc:Fallback>
                <p:oleObj name="Equation" r:id="rId9" imgW="241195" imgH="253890" progId="Equation.3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2833688"/>
                        <a:ext cx="3317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6818313" y="955675"/>
            <a:ext cx="6350" cy="181610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1995" name="Object 25"/>
          <p:cNvGraphicFramePr>
            <a:graphicFrameLocks noChangeAspect="1"/>
          </p:cNvGraphicFramePr>
          <p:nvPr/>
        </p:nvGraphicFramePr>
        <p:xfrm>
          <a:off x="7878763" y="1639888"/>
          <a:ext cx="601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06" name="Equation" r:id="rId11" imgW="558558" imgH="444307" progId="Equation.3">
                  <p:embed/>
                </p:oleObj>
              </mc:Choice>
              <mc:Fallback>
                <p:oleObj name="Equation" r:id="rId11" imgW="558558" imgH="444307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3" y="1639888"/>
                        <a:ext cx="6016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26"/>
          <p:cNvGraphicFramePr>
            <a:graphicFrameLocks noChangeAspect="1"/>
          </p:cNvGraphicFramePr>
          <p:nvPr/>
        </p:nvGraphicFramePr>
        <p:xfrm>
          <a:off x="5154613" y="1622425"/>
          <a:ext cx="6016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07" name="Equation" r:id="rId13" imgW="558558" imgH="444307" progId="Equation.3">
                  <p:embed/>
                </p:oleObj>
              </mc:Choice>
              <mc:Fallback>
                <p:oleObj name="Equation" r:id="rId13" imgW="558558" imgH="444307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1622425"/>
                        <a:ext cx="60166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5929313" y="1881188"/>
            <a:ext cx="187960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915025" y="954088"/>
            <a:ext cx="1881188" cy="181768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9" name="Line 52"/>
          <p:cNvSpPr>
            <a:spLocks noChangeShapeType="1"/>
          </p:cNvSpPr>
          <p:nvPr/>
        </p:nvSpPr>
        <p:spPr bwMode="auto">
          <a:xfrm>
            <a:off x="1123950" y="5273675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2097088" y="4632325"/>
            <a:ext cx="1225550" cy="1363663"/>
            <a:chOff x="2454" y="1571"/>
            <a:chExt cx="456" cy="507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0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2007" name="Rectangle 38"/>
            <p:cNvSpPr>
              <a:spLocks noChangeArrowheads="1"/>
            </p:cNvSpPr>
            <p:nvPr/>
          </p:nvSpPr>
          <p:spPr bwMode="auto">
            <a:xfrm>
              <a:off x="2549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2001" name="Object 1"/>
          <p:cNvGraphicFramePr>
            <a:graphicFrameLocks noChangeAspect="1"/>
          </p:cNvGraphicFramePr>
          <p:nvPr/>
        </p:nvGraphicFramePr>
        <p:xfrm>
          <a:off x="447675" y="4879975"/>
          <a:ext cx="4556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08" name="Equation" r:id="rId15" imgW="190417" imgH="253890" progId="Equation.3">
                  <p:embed/>
                </p:oleObj>
              </mc:Choice>
              <mc:Fallback>
                <p:oleObj name="Equation" r:id="rId15" imgW="190417" imgH="25389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4879975"/>
                        <a:ext cx="45561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2"/>
          <p:cNvGraphicFramePr>
            <a:graphicFrameLocks noChangeAspect="1"/>
          </p:cNvGraphicFramePr>
          <p:nvPr/>
        </p:nvGraphicFramePr>
        <p:xfrm>
          <a:off x="4371975" y="4672013"/>
          <a:ext cx="1219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09" name="Equation" r:id="rId17" imgW="507780" imgH="444307" progId="Equation.3">
                  <p:embed/>
                </p:oleObj>
              </mc:Choice>
              <mc:Fallback>
                <p:oleObj name="Equation" r:id="rId17" imgW="507780" imgH="444307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4672013"/>
                        <a:ext cx="12192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/>
          <p:cNvCxnSpPr/>
          <p:nvPr/>
        </p:nvCxnSpPr>
        <p:spPr>
          <a:xfrm flipV="1">
            <a:off x="5917222" y="967154"/>
            <a:ext cx="1820008" cy="182000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 rot="16200000" flipH="1">
            <a:off x="6591179" y="973260"/>
            <a:ext cx="474662" cy="1816101"/>
            <a:chOff x="6609144" y="955630"/>
            <a:chExt cx="474562" cy="1816157"/>
          </a:xfrm>
        </p:grpSpPr>
        <p:cxnSp>
          <p:nvCxnSpPr>
            <p:cNvPr id="5" name="Straight Connector 4"/>
            <p:cNvCxnSpPr>
              <a:stCxn id="23" idx="0"/>
              <a:endCxn id="23" idx="1"/>
            </p:cNvCxnSpPr>
            <p:nvPr/>
          </p:nvCxnSpPr>
          <p:spPr>
            <a:xfrm flipH="1">
              <a:off x="6817062" y="955630"/>
              <a:ext cx="7936" cy="1816157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609144" y="1893872"/>
              <a:ext cx="474562" cy="877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314325" y="323850"/>
            <a:ext cx="3467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Hadamard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Gate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1988" name="Line 52"/>
          <p:cNvSpPr>
            <a:spLocks noChangeShapeType="1"/>
          </p:cNvSpPr>
          <p:nvPr/>
        </p:nvSpPr>
        <p:spPr bwMode="auto">
          <a:xfrm>
            <a:off x="1120775" y="3395663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093913" y="2754313"/>
            <a:ext cx="1225550" cy="1363662"/>
            <a:chOff x="2454" y="1571"/>
            <a:chExt cx="456" cy="507"/>
          </a:xfrm>
        </p:grpSpPr>
        <p:sp>
          <p:nvSpPr>
            <p:cNvPr id="47133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0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2011" name="Rectangle 38"/>
            <p:cNvSpPr>
              <a:spLocks noChangeArrowheads="1"/>
            </p:cNvSpPr>
            <p:nvPr/>
          </p:nvSpPr>
          <p:spPr bwMode="auto">
            <a:xfrm>
              <a:off x="2548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1990" name="Object 1"/>
          <p:cNvGraphicFramePr>
            <a:graphicFrameLocks noChangeAspect="1"/>
          </p:cNvGraphicFramePr>
          <p:nvPr/>
        </p:nvGraphicFramePr>
        <p:xfrm>
          <a:off x="412750" y="3003550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34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3003550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2"/>
          <p:cNvGraphicFramePr>
            <a:graphicFrameLocks noChangeAspect="1"/>
          </p:cNvGraphicFramePr>
          <p:nvPr/>
        </p:nvGraphicFramePr>
        <p:xfrm>
          <a:off x="4357688" y="2787650"/>
          <a:ext cx="1219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35" name="Equation" r:id="rId5" imgW="507780" imgH="444307" progId="Equation.3">
                  <p:embed/>
                </p:oleObj>
              </mc:Choice>
              <mc:Fallback>
                <p:oleObj name="Equation" r:id="rId5" imgW="507780" imgH="444307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787650"/>
                        <a:ext cx="12192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5"/>
          <p:cNvGraphicFramePr>
            <a:graphicFrameLocks noChangeAspect="1"/>
          </p:cNvGraphicFramePr>
          <p:nvPr/>
        </p:nvGraphicFramePr>
        <p:xfrm>
          <a:off x="6700838" y="517525"/>
          <a:ext cx="3889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36" name="Equation" r:id="rId7" imgW="266469" imgH="253780" progId="Equation.3">
                  <p:embed/>
                </p:oleObj>
              </mc:Choice>
              <mc:Fallback>
                <p:oleObj name="Equation" r:id="rId7" imgW="266469" imgH="253780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17525"/>
                        <a:ext cx="3889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6"/>
          <p:cNvGraphicFramePr>
            <a:graphicFrameLocks noChangeAspect="1"/>
          </p:cNvGraphicFramePr>
          <p:nvPr/>
        </p:nvGraphicFramePr>
        <p:xfrm>
          <a:off x="6711950" y="2833688"/>
          <a:ext cx="3317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37" name="Equation" r:id="rId9" imgW="241195" imgH="253890" progId="Equation.3">
                  <p:embed/>
                </p:oleObj>
              </mc:Choice>
              <mc:Fallback>
                <p:oleObj name="Equation" r:id="rId9" imgW="241195" imgH="253890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2833688"/>
                        <a:ext cx="3317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6818313" y="955675"/>
            <a:ext cx="6350" cy="181610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1995" name="Object 25"/>
          <p:cNvGraphicFramePr>
            <a:graphicFrameLocks noChangeAspect="1"/>
          </p:cNvGraphicFramePr>
          <p:nvPr/>
        </p:nvGraphicFramePr>
        <p:xfrm>
          <a:off x="7878763" y="1639888"/>
          <a:ext cx="601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38" name="Equation" r:id="rId11" imgW="558558" imgH="444307" progId="Equation.3">
                  <p:embed/>
                </p:oleObj>
              </mc:Choice>
              <mc:Fallback>
                <p:oleObj name="Equation" r:id="rId11" imgW="558558" imgH="444307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3" y="1639888"/>
                        <a:ext cx="6016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26"/>
          <p:cNvGraphicFramePr>
            <a:graphicFrameLocks noChangeAspect="1"/>
          </p:cNvGraphicFramePr>
          <p:nvPr/>
        </p:nvGraphicFramePr>
        <p:xfrm>
          <a:off x="5154613" y="1622425"/>
          <a:ext cx="6016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39" name="Equation" r:id="rId13" imgW="558558" imgH="444307" progId="Equation.3">
                  <p:embed/>
                </p:oleObj>
              </mc:Choice>
              <mc:Fallback>
                <p:oleObj name="Equation" r:id="rId13" imgW="558558" imgH="444307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1622425"/>
                        <a:ext cx="60166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5929313" y="1881188"/>
            <a:ext cx="187960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915025" y="954088"/>
            <a:ext cx="1881188" cy="181768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9" name="Line 52"/>
          <p:cNvSpPr>
            <a:spLocks noChangeShapeType="1"/>
          </p:cNvSpPr>
          <p:nvPr/>
        </p:nvSpPr>
        <p:spPr bwMode="auto">
          <a:xfrm>
            <a:off x="1123950" y="5273675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2097088" y="4632325"/>
            <a:ext cx="1225550" cy="1363663"/>
            <a:chOff x="2454" y="1571"/>
            <a:chExt cx="456" cy="507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0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2007" name="Rectangle 38"/>
            <p:cNvSpPr>
              <a:spLocks noChangeArrowheads="1"/>
            </p:cNvSpPr>
            <p:nvPr/>
          </p:nvSpPr>
          <p:spPr bwMode="auto">
            <a:xfrm>
              <a:off x="2549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2001" name="Object 1"/>
          <p:cNvGraphicFramePr>
            <a:graphicFrameLocks noChangeAspect="1"/>
          </p:cNvGraphicFramePr>
          <p:nvPr/>
        </p:nvGraphicFramePr>
        <p:xfrm>
          <a:off x="447675" y="4879975"/>
          <a:ext cx="4556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40" name="Equation" r:id="rId15" imgW="190417" imgH="253890" progId="Equation.3">
                  <p:embed/>
                </p:oleObj>
              </mc:Choice>
              <mc:Fallback>
                <p:oleObj name="Equation" r:id="rId15" imgW="190417" imgH="253890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4879975"/>
                        <a:ext cx="45561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2"/>
          <p:cNvGraphicFramePr>
            <a:graphicFrameLocks noChangeAspect="1"/>
          </p:cNvGraphicFramePr>
          <p:nvPr/>
        </p:nvGraphicFramePr>
        <p:xfrm>
          <a:off x="4371975" y="4672013"/>
          <a:ext cx="1219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41" name="Equation" r:id="rId17" imgW="507780" imgH="444307" progId="Equation.3">
                  <p:embed/>
                </p:oleObj>
              </mc:Choice>
              <mc:Fallback>
                <p:oleObj name="Equation" r:id="rId17" imgW="507780" imgH="444307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4672013"/>
                        <a:ext cx="12192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/>
          <p:cNvCxnSpPr/>
          <p:nvPr/>
        </p:nvCxnSpPr>
        <p:spPr>
          <a:xfrm flipV="1">
            <a:off x="5917222" y="967154"/>
            <a:ext cx="1820008" cy="182000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5929313" y="1881188"/>
            <a:ext cx="187960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5400000" flipH="1">
            <a:off x="6591179" y="973260"/>
            <a:ext cx="474662" cy="1816101"/>
            <a:chOff x="6609144" y="955630"/>
            <a:chExt cx="474562" cy="1816157"/>
          </a:xfrm>
        </p:grpSpPr>
        <p:cxnSp>
          <p:nvCxnSpPr>
            <p:cNvPr id="5" name="Straight Connector 4"/>
            <p:cNvCxnSpPr>
              <a:stCxn id="23" idx="0"/>
              <a:endCxn id="23" idx="1"/>
            </p:cNvCxnSpPr>
            <p:nvPr/>
          </p:nvCxnSpPr>
          <p:spPr>
            <a:xfrm flipH="1">
              <a:off x="6817062" y="955630"/>
              <a:ext cx="7936" cy="1816157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609144" y="1893872"/>
              <a:ext cx="474562" cy="877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314325" y="323850"/>
            <a:ext cx="3467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Hadamard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Gate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1988" name="Line 52"/>
          <p:cNvSpPr>
            <a:spLocks noChangeShapeType="1"/>
          </p:cNvSpPr>
          <p:nvPr/>
        </p:nvSpPr>
        <p:spPr bwMode="auto">
          <a:xfrm>
            <a:off x="1120775" y="3395663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093913" y="2754313"/>
            <a:ext cx="1225550" cy="1363662"/>
            <a:chOff x="2454" y="1571"/>
            <a:chExt cx="456" cy="507"/>
          </a:xfrm>
        </p:grpSpPr>
        <p:sp>
          <p:nvSpPr>
            <p:cNvPr id="47133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0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2011" name="Rectangle 38"/>
            <p:cNvSpPr>
              <a:spLocks noChangeArrowheads="1"/>
            </p:cNvSpPr>
            <p:nvPr/>
          </p:nvSpPr>
          <p:spPr bwMode="auto">
            <a:xfrm>
              <a:off x="2548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1990" name="Object 1"/>
          <p:cNvGraphicFramePr>
            <a:graphicFrameLocks noChangeAspect="1"/>
          </p:cNvGraphicFramePr>
          <p:nvPr/>
        </p:nvGraphicFramePr>
        <p:xfrm>
          <a:off x="4351703" y="3056304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58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703" y="3056304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2"/>
          <p:cNvGraphicFramePr>
            <a:graphicFrameLocks noChangeAspect="1"/>
          </p:cNvGraphicFramePr>
          <p:nvPr/>
        </p:nvGraphicFramePr>
        <p:xfrm>
          <a:off x="0" y="2866780"/>
          <a:ext cx="1015842" cy="103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59" name="Equation" r:id="rId5" imgW="507780" imgH="444307" progId="Equation.3">
                  <p:embed/>
                </p:oleObj>
              </mc:Choice>
              <mc:Fallback>
                <p:oleObj name="Equation" r:id="rId5" imgW="507780" imgH="444307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66780"/>
                        <a:ext cx="1015842" cy="10370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5"/>
          <p:cNvGraphicFramePr>
            <a:graphicFrameLocks noChangeAspect="1"/>
          </p:cNvGraphicFramePr>
          <p:nvPr/>
        </p:nvGraphicFramePr>
        <p:xfrm>
          <a:off x="6700838" y="517525"/>
          <a:ext cx="3889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60" name="Equation" r:id="rId7" imgW="266469" imgH="253780" progId="Equation.3">
                  <p:embed/>
                </p:oleObj>
              </mc:Choice>
              <mc:Fallback>
                <p:oleObj name="Equation" r:id="rId7" imgW="266469" imgH="253780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17525"/>
                        <a:ext cx="3889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6"/>
          <p:cNvGraphicFramePr>
            <a:graphicFrameLocks noChangeAspect="1"/>
          </p:cNvGraphicFramePr>
          <p:nvPr/>
        </p:nvGraphicFramePr>
        <p:xfrm>
          <a:off x="6711950" y="2833688"/>
          <a:ext cx="3317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61" name="Equation" r:id="rId9" imgW="241195" imgH="253890" progId="Equation.3">
                  <p:embed/>
                </p:oleObj>
              </mc:Choice>
              <mc:Fallback>
                <p:oleObj name="Equation" r:id="rId9" imgW="241195" imgH="253890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2833688"/>
                        <a:ext cx="3317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6818313" y="955675"/>
            <a:ext cx="6350" cy="181610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1995" name="Object 25"/>
          <p:cNvGraphicFramePr>
            <a:graphicFrameLocks noChangeAspect="1"/>
          </p:cNvGraphicFramePr>
          <p:nvPr/>
        </p:nvGraphicFramePr>
        <p:xfrm>
          <a:off x="7878763" y="1639888"/>
          <a:ext cx="601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62" name="Equation" r:id="rId11" imgW="558558" imgH="444307" progId="Equation.3">
                  <p:embed/>
                </p:oleObj>
              </mc:Choice>
              <mc:Fallback>
                <p:oleObj name="Equation" r:id="rId11" imgW="558558" imgH="444307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3" y="1639888"/>
                        <a:ext cx="6016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26"/>
          <p:cNvGraphicFramePr>
            <a:graphicFrameLocks noChangeAspect="1"/>
          </p:cNvGraphicFramePr>
          <p:nvPr/>
        </p:nvGraphicFramePr>
        <p:xfrm>
          <a:off x="5154613" y="1622425"/>
          <a:ext cx="6016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63" name="Equation" r:id="rId13" imgW="558558" imgH="444307" progId="Equation.3">
                  <p:embed/>
                </p:oleObj>
              </mc:Choice>
              <mc:Fallback>
                <p:oleObj name="Equation" r:id="rId13" imgW="558558" imgH="444307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1622425"/>
                        <a:ext cx="60166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915025" y="954088"/>
            <a:ext cx="1881188" cy="181768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9" name="Line 52"/>
          <p:cNvSpPr>
            <a:spLocks noChangeShapeType="1"/>
          </p:cNvSpPr>
          <p:nvPr/>
        </p:nvSpPr>
        <p:spPr bwMode="auto">
          <a:xfrm>
            <a:off x="1123950" y="5273675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2097088" y="4632325"/>
            <a:ext cx="1225550" cy="1363663"/>
            <a:chOff x="2454" y="1571"/>
            <a:chExt cx="456" cy="507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0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2007" name="Rectangle 38"/>
            <p:cNvSpPr>
              <a:spLocks noChangeArrowheads="1"/>
            </p:cNvSpPr>
            <p:nvPr/>
          </p:nvSpPr>
          <p:spPr bwMode="auto">
            <a:xfrm>
              <a:off x="2549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2001" name="Object 1"/>
          <p:cNvGraphicFramePr>
            <a:graphicFrameLocks noChangeAspect="1"/>
          </p:cNvGraphicFramePr>
          <p:nvPr/>
        </p:nvGraphicFramePr>
        <p:xfrm>
          <a:off x="4404213" y="4879975"/>
          <a:ext cx="4556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64" name="Equation" r:id="rId15" imgW="190417" imgH="253890" progId="Equation.3">
                  <p:embed/>
                </p:oleObj>
              </mc:Choice>
              <mc:Fallback>
                <p:oleObj name="Equation" r:id="rId15" imgW="190417" imgH="253890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213" y="4879975"/>
                        <a:ext cx="45561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2"/>
          <p:cNvGraphicFramePr>
            <a:graphicFrameLocks noChangeAspect="1"/>
          </p:cNvGraphicFramePr>
          <p:nvPr/>
        </p:nvGraphicFramePr>
        <p:xfrm>
          <a:off x="105508" y="4839067"/>
          <a:ext cx="926959" cy="946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65" name="Equation" r:id="rId17" imgW="507780" imgH="444307" progId="Equation.3">
                  <p:embed/>
                </p:oleObj>
              </mc:Choice>
              <mc:Fallback>
                <p:oleObj name="Equation" r:id="rId17" imgW="507780" imgH="444307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08" y="4839067"/>
                        <a:ext cx="926959" cy="946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/>
          <p:cNvCxnSpPr/>
          <p:nvPr/>
        </p:nvCxnSpPr>
        <p:spPr>
          <a:xfrm flipV="1">
            <a:off x="5917222" y="967154"/>
            <a:ext cx="1820008" cy="182000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25326" y="4157383"/>
            <a:ext cx="2900987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 is its own inverse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 flipH="1">
            <a:off x="6591179" y="973260"/>
            <a:ext cx="474662" cy="1816101"/>
            <a:chOff x="6609144" y="955630"/>
            <a:chExt cx="474562" cy="1816157"/>
          </a:xfrm>
        </p:grpSpPr>
        <p:cxnSp>
          <p:nvCxnSpPr>
            <p:cNvPr id="5" name="Straight Connector 4"/>
            <p:cNvCxnSpPr>
              <a:stCxn id="23" idx="0"/>
              <a:endCxn id="23" idx="1"/>
            </p:cNvCxnSpPr>
            <p:nvPr/>
          </p:nvCxnSpPr>
          <p:spPr>
            <a:xfrm flipH="1">
              <a:off x="6817062" y="955630"/>
              <a:ext cx="7936" cy="1816157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609144" y="1893872"/>
              <a:ext cx="474562" cy="877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314325" y="323850"/>
            <a:ext cx="3467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Hadamard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Gate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41992" name="Object 5"/>
          <p:cNvGraphicFramePr>
            <a:graphicFrameLocks noChangeAspect="1"/>
          </p:cNvGraphicFramePr>
          <p:nvPr/>
        </p:nvGraphicFramePr>
        <p:xfrm>
          <a:off x="6700838" y="517525"/>
          <a:ext cx="3889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30" name="Equation" r:id="rId3" imgW="266469" imgH="253780" progId="Equation.3">
                  <p:embed/>
                </p:oleObj>
              </mc:Choice>
              <mc:Fallback>
                <p:oleObj name="Equation" r:id="rId3" imgW="266469" imgH="25378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17525"/>
                        <a:ext cx="3889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6"/>
          <p:cNvGraphicFramePr>
            <a:graphicFrameLocks noChangeAspect="1"/>
          </p:cNvGraphicFramePr>
          <p:nvPr/>
        </p:nvGraphicFramePr>
        <p:xfrm>
          <a:off x="6711950" y="2833688"/>
          <a:ext cx="3317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31" name="Equation" r:id="rId5" imgW="241195" imgH="253890" progId="Equation.3">
                  <p:embed/>
                </p:oleObj>
              </mc:Choice>
              <mc:Fallback>
                <p:oleObj name="Equation" r:id="rId5" imgW="241195" imgH="25389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2833688"/>
                        <a:ext cx="3317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6818313" y="955675"/>
            <a:ext cx="6350" cy="181610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1995" name="Object 25"/>
          <p:cNvGraphicFramePr>
            <a:graphicFrameLocks noChangeAspect="1"/>
          </p:cNvGraphicFramePr>
          <p:nvPr/>
        </p:nvGraphicFramePr>
        <p:xfrm>
          <a:off x="7878763" y="1639888"/>
          <a:ext cx="601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32" name="Equation" r:id="rId7" imgW="558558" imgH="444307" progId="Equation.3">
                  <p:embed/>
                </p:oleObj>
              </mc:Choice>
              <mc:Fallback>
                <p:oleObj name="Equation" r:id="rId7" imgW="558558" imgH="444307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3" y="1639888"/>
                        <a:ext cx="6016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26"/>
          <p:cNvGraphicFramePr>
            <a:graphicFrameLocks noChangeAspect="1"/>
          </p:cNvGraphicFramePr>
          <p:nvPr/>
        </p:nvGraphicFramePr>
        <p:xfrm>
          <a:off x="5154613" y="1622425"/>
          <a:ext cx="6016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33" name="Equation" r:id="rId9" imgW="558558" imgH="444307" progId="Equation.3">
                  <p:embed/>
                </p:oleObj>
              </mc:Choice>
              <mc:Fallback>
                <p:oleObj name="Equation" r:id="rId9" imgW="558558" imgH="444307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1622425"/>
                        <a:ext cx="60166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5929313" y="1881188"/>
            <a:ext cx="187960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915025" y="954088"/>
            <a:ext cx="1881188" cy="181768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17222" y="967154"/>
            <a:ext cx="1820008" cy="182000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25326" y="4157383"/>
            <a:ext cx="2900987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 is its own inverse</a:t>
            </a:r>
          </a:p>
        </p:txBody>
      </p:sp>
      <p:sp>
        <p:nvSpPr>
          <p:cNvPr id="31" name="Line 52"/>
          <p:cNvSpPr>
            <a:spLocks noChangeShapeType="1"/>
          </p:cNvSpPr>
          <p:nvPr/>
        </p:nvSpPr>
        <p:spPr bwMode="auto">
          <a:xfrm>
            <a:off x="1120775" y="3395663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53"/>
          <p:cNvGrpSpPr>
            <a:grpSpLocks/>
          </p:cNvGrpSpPr>
          <p:nvPr/>
        </p:nvGrpSpPr>
        <p:grpSpPr bwMode="auto">
          <a:xfrm>
            <a:off x="2093913" y="2754313"/>
            <a:ext cx="1225550" cy="1363662"/>
            <a:chOff x="2454" y="1571"/>
            <a:chExt cx="456" cy="507"/>
          </a:xfrm>
        </p:grpSpPr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2548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39" name="Object 1"/>
          <p:cNvGraphicFramePr>
            <a:graphicFrameLocks noChangeAspect="1"/>
          </p:cNvGraphicFramePr>
          <p:nvPr/>
        </p:nvGraphicFramePr>
        <p:xfrm>
          <a:off x="412750" y="3003550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34" name="Equation" r:id="rId11" imgW="215713" imgH="253780" progId="Equation.3">
                  <p:embed/>
                </p:oleObj>
              </mc:Choice>
              <mc:Fallback>
                <p:oleObj name="Equation" r:id="rId11" imgW="215713" imgH="25378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3003550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"/>
          <p:cNvGraphicFramePr>
            <a:graphicFrameLocks noChangeAspect="1"/>
          </p:cNvGraphicFramePr>
          <p:nvPr/>
        </p:nvGraphicFramePr>
        <p:xfrm>
          <a:off x="4357688" y="2787650"/>
          <a:ext cx="1219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35" name="Equation" r:id="rId13" imgW="507780" imgH="444307" progId="Equation.3">
                  <p:embed/>
                </p:oleObj>
              </mc:Choice>
              <mc:Fallback>
                <p:oleObj name="Equation" r:id="rId13" imgW="507780" imgH="444307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787650"/>
                        <a:ext cx="12192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52"/>
          <p:cNvSpPr>
            <a:spLocks noChangeShapeType="1"/>
          </p:cNvSpPr>
          <p:nvPr/>
        </p:nvSpPr>
        <p:spPr bwMode="auto">
          <a:xfrm>
            <a:off x="1123950" y="5273675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" name="Group 53"/>
          <p:cNvGrpSpPr>
            <a:grpSpLocks/>
          </p:cNvGrpSpPr>
          <p:nvPr/>
        </p:nvGrpSpPr>
        <p:grpSpPr bwMode="auto">
          <a:xfrm>
            <a:off x="2097088" y="4632325"/>
            <a:ext cx="1225550" cy="1363663"/>
            <a:chOff x="2454" y="1571"/>
            <a:chExt cx="456" cy="507"/>
          </a:xfrm>
        </p:grpSpPr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" name="Rectangle 38"/>
            <p:cNvSpPr>
              <a:spLocks noChangeArrowheads="1"/>
            </p:cNvSpPr>
            <p:nvPr/>
          </p:nvSpPr>
          <p:spPr bwMode="auto">
            <a:xfrm>
              <a:off x="2549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7" name="Object 1"/>
          <p:cNvGraphicFramePr>
            <a:graphicFrameLocks noChangeAspect="1"/>
          </p:cNvGraphicFramePr>
          <p:nvPr/>
        </p:nvGraphicFramePr>
        <p:xfrm>
          <a:off x="447675" y="4879975"/>
          <a:ext cx="4556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36" name="Equation" r:id="rId15" imgW="190417" imgH="253890" progId="Equation.3">
                  <p:embed/>
                </p:oleObj>
              </mc:Choice>
              <mc:Fallback>
                <p:oleObj name="Equation" r:id="rId15" imgW="190417" imgH="25389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4879975"/>
                        <a:ext cx="45561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"/>
          <p:cNvGraphicFramePr>
            <a:graphicFrameLocks noChangeAspect="1"/>
          </p:cNvGraphicFramePr>
          <p:nvPr/>
        </p:nvGraphicFramePr>
        <p:xfrm>
          <a:off x="4371975" y="4672013"/>
          <a:ext cx="1219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37" name="Equation" r:id="rId17" imgW="507780" imgH="444307" progId="Equation.3">
                  <p:embed/>
                </p:oleObj>
              </mc:Choice>
              <mc:Fallback>
                <p:oleObj name="Equation" r:id="rId17" imgW="507780" imgH="444307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4672013"/>
                        <a:ext cx="12192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460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 rot="16200000">
            <a:off x="6591179" y="973260"/>
            <a:ext cx="474662" cy="1816101"/>
            <a:chOff x="6609144" y="955630"/>
            <a:chExt cx="474562" cy="1816157"/>
          </a:xfrm>
        </p:grpSpPr>
        <p:cxnSp>
          <p:nvCxnSpPr>
            <p:cNvPr id="5" name="Straight Connector 4"/>
            <p:cNvCxnSpPr>
              <a:stCxn id="23" idx="0"/>
              <a:endCxn id="23" idx="1"/>
            </p:cNvCxnSpPr>
            <p:nvPr/>
          </p:nvCxnSpPr>
          <p:spPr>
            <a:xfrm flipH="1">
              <a:off x="6817062" y="955630"/>
              <a:ext cx="7936" cy="1816157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609144" y="1893872"/>
              <a:ext cx="474562" cy="877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5929313" y="1881188"/>
            <a:ext cx="187960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314325" y="323850"/>
            <a:ext cx="3467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Hadamard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Gate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1988" name="Line 52"/>
          <p:cNvSpPr>
            <a:spLocks noChangeShapeType="1"/>
          </p:cNvSpPr>
          <p:nvPr/>
        </p:nvSpPr>
        <p:spPr bwMode="auto">
          <a:xfrm>
            <a:off x="1120775" y="3395663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093913" y="2754313"/>
            <a:ext cx="1225550" cy="1363662"/>
            <a:chOff x="2454" y="1571"/>
            <a:chExt cx="456" cy="507"/>
          </a:xfrm>
        </p:grpSpPr>
        <p:sp>
          <p:nvSpPr>
            <p:cNvPr id="47133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0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2011" name="Rectangle 38"/>
            <p:cNvSpPr>
              <a:spLocks noChangeArrowheads="1"/>
            </p:cNvSpPr>
            <p:nvPr/>
          </p:nvSpPr>
          <p:spPr bwMode="auto">
            <a:xfrm>
              <a:off x="2548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1990" name="Object 1"/>
          <p:cNvGraphicFramePr>
            <a:graphicFrameLocks noChangeAspect="1"/>
          </p:cNvGraphicFramePr>
          <p:nvPr/>
        </p:nvGraphicFramePr>
        <p:xfrm>
          <a:off x="4351703" y="3056304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22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703" y="3056304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2"/>
          <p:cNvGraphicFramePr>
            <a:graphicFrameLocks noChangeAspect="1"/>
          </p:cNvGraphicFramePr>
          <p:nvPr/>
        </p:nvGraphicFramePr>
        <p:xfrm>
          <a:off x="0" y="2866780"/>
          <a:ext cx="1015842" cy="103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23" name="Equation" r:id="rId5" imgW="507780" imgH="444307" progId="Equation.3">
                  <p:embed/>
                </p:oleObj>
              </mc:Choice>
              <mc:Fallback>
                <p:oleObj name="Equation" r:id="rId5" imgW="507780" imgH="444307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66780"/>
                        <a:ext cx="1015842" cy="10370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5"/>
          <p:cNvGraphicFramePr>
            <a:graphicFrameLocks noChangeAspect="1"/>
          </p:cNvGraphicFramePr>
          <p:nvPr/>
        </p:nvGraphicFramePr>
        <p:xfrm>
          <a:off x="6700838" y="517525"/>
          <a:ext cx="3889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24" name="Equation" r:id="rId7" imgW="266469" imgH="253780" progId="Equation.3">
                  <p:embed/>
                </p:oleObj>
              </mc:Choice>
              <mc:Fallback>
                <p:oleObj name="Equation" r:id="rId7" imgW="266469" imgH="25378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17525"/>
                        <a:ext cx="3889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6"/>
          <p:cNvGraphicFramePr>
            <a:graphicFrameLocks noChangeAspect="1"/>
          </p:cNvGraphicFramePr>
          <p:nvPr/>
        </p:nvGraphicFramePr>
        <p:xfrm>
          <a:off x="6711950" y="2833688"/>
          <a:ext cx="3317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25" name="Equation" r:id="rId9" imgW="241195" imgH="253890" progId="Equation.3">
                  <p:embed/>
                </p:oleObj>
              </mc:Choice>
              <mc:Fallback>
                <p:oleObj name="Equation" r:id="rId9" imgW="241195" imgH="25389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2833688"/>
                        <a:ext cx="3317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6818313" y="955675"/>
            <a:ext cx="6350" cy="181610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1995" name="Object 25"/>
          <p:cNvGraphicFramePr>
            <a:graphicFrameLocks noChangeAspect="1"/>
          </p:cNvGraphicFramePr>
          <p:nvPr/>
        </p:nvGraphicFramePr>
        <p:xfrm>
          <a:off x="7878763" y="1639888"/>
          <a:ext cx="601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26" name="Equation" r:id="rId11" imgW="558558" imgH="444307" progId="Equation.3">
                  <p:embed/>
                </p:oleObj>
              </mc:Choice>
              <mc:Fallback>
                <p:oleObj name="Equation" r:id="rId11" imgW="558558" imgH="444307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3" y="1639888"/>
                        <a:ext cx="6016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26"/>
          <p:cNvGraphicFramePr>
            <a:graphicFrameLocks noChangeAspect="1"/>
          </p:cNvGraphicFramePr>
          <p:nvPr/>
        </p:nvGraphicFramePr>
        <p:xfrm>
          <a:off x="5154613" y="1622425"/>
          <a:ext cx="6016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27" name="Equation" r:id="rId13" imgW="558558" imgH="444307" progId="Equation.3">
                  <p:embed/>
                </p:oleObj>
              </mc:Choice>
              <mc:Fallback>
                <p:oleObj name="Equation" r:id="rId13" imgW="558558" imgH="444307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1622425"/>
                        <a:ext cx="60166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915025" y="954088"/>
            <a:ext cx="1881188" cy="181768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9" name="Line 52"/>
          <p:cNvSpPr>
            <a:spLocks noChangeShapeType="1"/>
          </p:cNvSpPr>
          <p:nvPr/>
        </p:nvSpPr>
        <p:spPr bwMode="auto">
          <a:xfrm>
            <a:off x="1123950" y="5273675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2097088" y="4632325"/>
            <a:ext cx="1225550" cy="1363663"/>
            <a:chOff x="2454" y="1571"/>
            <a:chExt cx="456" cy="507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0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2007" name="Rectangle 38"/>
            <p:cNvSpPr>
              <a:spLocks noChangeArrowheads="1"/>
            </p:cNvSpPr>
            <p:nvPr/>
          </p:nvSpPr>
          <p:spPr bwMode="auto">
            <a:xfrm>
              <a:off x="2549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2001" name="Object 1"/>
          <p:cNvGraphicFramePr>
            <a:graphicFrameLocks noChangeAspect="1"/>
          </p:cNvGraphicFramePr>
          <p:nvPr/>
        </p:nvGraphicFramePr>
        <p:xfrm>
          <a:off x="4404213" y="4879975"/>
          <a:ext cx="4556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28" name="Equation" r:id="rId15" imgW="190417" imgH="253890" progId="Equation.3">
                  <p:embed/>
                </p:oleObj>
              </mc:Choice>
              <mc:Fallback>
                <p:oleObj name="Equation" r:id="rId15" imgW="190417" imgH="25389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213" y="4879975"/>
                        <a:ext cx="45561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2"/>
          <p:cNvGraphicFramePr>
            <a:graphicFrameLocks noChangeAspect="1"/>
          </p:cNvGraphicFramePr>
          <p:nvPr/>
        </p:nvGraphicFramePr>
        <p:xfrm>
          <a:off x="105508" y="4839067"/>
          <a:ext cx="926959" cy="946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29" name="Equation" r:id="rId17" imgW="507780" imgH="444307" progId="Equation.3">
                  <p:embed/>
                </p:oleObj>
              </mc:Choice>
              <mc:Fallback>
                <p:oleObj name="Equation" r:id="rId17" imgW="507780" imgH="444307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08" y="4839067"/>
                        <a:ext cx="926959" cy="946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/>
          <p:cNvCxnSpPr/>
          <p:nvPr/>
        </p:nvCxnSpPr>
        <p:spPr>
          <a:xfrm flipV="1">
            <a:off x="5917222" y="967154"/>
            <a:ext cx="1820008" cy="182000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25326" y="4157383"/>
            <a:ext cx="2900987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 is its own inverse</a:t>
            </a:r>
          </a:p>
        </p:txBody>
      </p:sp>
    </p:spTree>
    <p:extLst>
      <p:ext uri="{BB962C8B-B14F-4D97-AF65-F5344CB8AC3E}">
        <p14:creationId xmlns:p14="http://schemas.microsoft.com/office/powerpoint/2010/main" val="4200030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 flipH="1" flipV="1">
            <a:off x="6591179" y="973260"/>
            <a:ext cx="474662" cy="1816101"/>
            <a:chOff x="6609144" y="955630"/>
            <a:chExt cx="474562" cy="1816157"/>
          </a:xfrm>
        </p:grpSpPr>
        <p:cxnSp>
          <p:nvCxnSpPr>
            <p:cNvPr id="5" name="Straight Connector 4"/>
            <p:cNvCxnSpPr>
              <a:stCxn id="23" idx="0"/>
              <a:endCxn id="23" idx="1"/>
            </p:cNvCxnSpPr>
            <p:nvPr/>
          </p:nvCxnSpPr>
          <p:spPr>
            <a:xfrm flipH="1">
              <a:off x="6817062" y="955630"/>
              <a:ext cx="7936" cy="1816157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609144" y="1893872"/>
              <a:ext cx="474562" cy="877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314325" y="323850"/>
            <a:ext cx="3467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Hadamard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Gate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41992" name="Object 5"/>
          <p:cNvGraphicFramePr>
            <a:graphicFrameLocks noChangeAspect="1"/>
          </p:cNvGraphicFramePr>
          <p:nvPr/>
        </p:nvGraphicFramePr>
        <p:xfrm>
          <a:off x="6700838" y="517525"/>
          <a:ext cx="3889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46" name="Equation" r:id="rId3" imgW="266469" imgH="253780" progId="Equation.3">
                  <p:embed/>
                </p:oleObj>
              </mc:Choice>
              <mc:Fallback>
                <p:oleObj name="Equation" r:id="rId3" imgW="266469" imgH="25378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17525"/>
                        <a:ext cx="3889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6"/>
          <p:cNvGraphicFramePr>
            <a:graphicFrameLocks noChangeAspect="1"/>
          </p:cNvGraphicFramePr>
          <p:nvPr/>
        </p:nvGraphicFramePr>
        <p:xfrm>
          <a:off x="6711950" y="2833688"/>
          <a:ext cx="3317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47" name="Equation" r:id="rId5" imgW="241195" imgH="253890" progId="Equation.3">
                  <p:embed/>
                </p:oleObj>
              </mc:Choice>
              <mc:Fallback>
                <p:oleObj name="Equation" r:id="rId5" imgW="241195" imgH="25389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2833688"/>
                        <a:ext cx="3317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6818313" y="955675"/>
            <a:ext cx="6350" cy="181610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1995" name="Object 25"/>
          <p:cNvGraphicFramePr>
            <a:graphicFrameLocks noChangeAspect="1"/>
          </p:cNvGraphicFramePr>
          <p:nvPr/>
        </p:nvGraphicFramePr>
        <p:xfrm>
          <a:off x="7878763" y="1639888"/>
          <a:ext cx="601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48" name="Equation" r:id="rId7" imgW="558558" imgH="444307" progId="Equation.3">
                  <p:embed/>
                </p:oleObj>
              </mc:Choice>
              <mc:Fallback>
                <p:oleObj name="Equation" r:id="rId7" imgW="558558" imgH="444307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3" y="1639888"/>
                        <a:ext cx="6016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26"/>
          <p:cNvGraphicFramePr>
            <a:graphicFrameLocks noChangeAspect="1"/>
          </p:cNvGraphicFramePr>
          <p:nvPr/>
        </p:nvGraphicFramePr>
        <p:xfrm>
          <a:off x="5154613" y="1622425"/>
          <a:ext cx="6016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49" name="Equation" r:id="rId9" imgW="558558" imgH="444307" progId="Equation.3">
                  <p:embed/>
                </p:oleObj>
              </mc:Choice>
              <mc:Fallback>
                <p:oleObj name="Equation" r:id="rId9" imgW="558558" imgH="444307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1622425"/>
                        <a:ext cx="60166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5929313" y="1881188"/>
            <a:ext cx="187960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915025" y="954088"/>
            <a:ext cx="1881188" cy="1817687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17222" y="967154"/>
            <a:ext cx="1820008" cy="182000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25326" y="4157383"/>
            <a:ext cx="2900987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 is its own inverse</a:t>
            </a:r>
          </a:p>
        </p:txBody>
      </p:sp>
      <p:sp>
        <p:nvSpPr>
          <p:cNvPr id="31" name="Line 52"/>
          <p:cNvSpPr>
            <a:spLocks noChangeShapeType="1"/>
          </p:cNvSpPr>
          <p:nvPr/>
        </p:nvSpPr>
        <p:spPr bwMode="auto">
          <a:xfrm>
            <a:off x="1120775" y="3395663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53"/>
          <p:cNvGrpSpPr>
            <a:grpSpLocks/>
          </p:cNvGrpSpPr>
          <p:nvPr/>
        </p:nvGrpSpPr>
        <p:grpSpPr bwMode="auto">
          <a:xfrm>
            <a:off x="2093913" y="2754313"/>
            <a:ext cx="1225550" cy="1363662"/>
            <a:chOff x="2454" y="1571"/>
            <a:chExt cx="456" cy="507"/>
          </a:xfrm>
        </p:grpSpPr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2548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39" name="Object 1"/>
          <p:cNvGraphicFramePr>
            <a:graphicFrameLocks noChangeAspect="1"/>
          </p:cNvGraphicFramePr>
          <p:nvPr/>
        </p:nvGraphicFramePr>
        <p:xfrm>
          <a:off x="412750" y="3003550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50" name="Equation" r:id="rId11" imgW="215713" imgH="253780" progId="Equation.3">
                  <p:embed/>
                </p:oleObj>
              </mc:Choice>
              <mc:Fallback>
                <p:oleObj name="Equation" r:id="rId11" imgW="215713" imgH="25378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3003550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"/>
          <p:cNvGraphicFramePr>
            <a:graphicFrameLocks noChangeAspect="1"/>
          </p:cNvGraphicFramePr>
          <p:nvPr/>
        </p:nvGraphicFramePr>
        <p:xfrm>
          <a:off x="4357688" y="2787650"/>
          <a:ext cx="1219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51" name="Equation" r:id="rId13" imgW="507780" imgH="444307" progId="Equation.3">
                  <p:embed/>
                </p:oleObj>
              </mc:Choice>
              <mc:Fallback>
                <p:oleObj name="Equation" r:id="rId13" imgW="507780" imgH="444307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787650"/>
                        <a:ext cx="12192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52"/>
          <p:cNvSpPr>
            <a:spLocks noChangeShapeType="1"/>
          </p:cNvSpPr>
          <p:nvPr/>
        </p:nvSpPr>
        <p:spPr bwMode="auto">
          <a:xfrm>
            <a:off x="1123950" y="5273675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" name="Group 53"/>
          <p:cNvGrpSpPr>
            <a:grpSpLocks/>
          </p:cNvGrpSpPr>
          <p:nvPr/>
        </p:nvGrpSpPr>
        <p:grpSpPr bwMode="auto">
          <a:xfrm>
            <a:off x="2097088" y="4632325"/>
            <a:ext cx="1225550" cy="1363663"/>
            <a:chOff x="2454" y="1571"/>
            <a:chExt cx="456" cy="507"/>
          </a:xfrm>
        </p:grpSpPr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41" cy="3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" name="Rectangle 38"/>
            <p:cNvSpPr>
              <a:spLocks noChangeArrowheads="1"/>
            </p:cNvSpPr>
            <p:nvPr/>
          </p:nvSpPr>
          <p:spPr bwMode="auto">
            <a:xfrm>
              <a:off x="2549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smtClean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7" name="Object 1"/>
          <p:cNvGraphicFramePr>
            <a:graphicFrameLocks noChangeAspect="1"/>
          </p:cNvGraphicFramePr>
          <p:nvPr/>
        </p:nvGraphicFramePr>
        <p:xfrm>
          <a:off x="447675" y="4879975"/>
          <a:ext cx="4556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52" name="Equation" r:id="rId15" imgW="190417" imgH="253890" progId="Equation.3">
                  <p:embed/>
                </p:oleObj>
              </mc:Choice>
              <mc:Fallback>
                <p:oleObj name="Equation" r:id="rId15" imgW="190417" imgH="25389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4879975"/>
                        <a:ext cx="45561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"/>
          <p:cNvGraphicFramePr>
            <a:graphicFrameLocks noChangeAspect="1"/>
          </p:cNvGraphicFramePr>
          <p:nvPr/>
        </p:nvGraphicFramePr>
        <p:xfrm>
          <a:off x="4371975" y="4672013"/>
          <a:ext cx="1219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53" name="Equation" r:id="rId17" imgW="507780" imgH="444307" progId="Equation.3">
                  <p:embed/>
                </p:oleObj>
              </mc:Choice>
              <mc:Fallback>
                <p:oleObj name="Equation" r:id="rId17" imgW="507780" imgH="444307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4672013"/>
                        <a:ext cx="12192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978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A Classical Bit:  Two Possible States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844800" y="1665288"/>
          <a:ext cx="4524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4" imgW="177569" imgH="202936" progId="Equation.3">
                  <p:embed/>
                </p:oleObj>
              </mc:Choice>
              <mc:Fallback>
                <p:oleObj name="Equation" r:id="rId4" imgW="177569" imgH="202936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1665288"/>
                        <a:ext cx="4524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876550" y="5334000"/>
          <a:ext cx="2635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6" imgW="88707" imgH="164742" progId="Equation.3">
                  <p:embed/>
                </p:oleObj>
              </mc:Choice>
              <mc:Fallback>
                <p:oleObj name="Equation" r:id="rId6" imgW="88707" imgH="164742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5334000"/>
                        <a:ext cx="263525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3011488" y="2276475"/>
            <a:ext cx="11112" cy="29019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3013075" y="2266950"/>
            <a:ext cx="14288" cy="1476375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502400" y="5081588"/>
            <a:ext cx="742950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009900"/>
                </a:solidFill>
                <a:latin typeface="Times New Roman" pitchFamily="18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400" y="11113"/>
            <a:ext cx="205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Fair Coin</a:t>
            </a:r>
          </a:p>
        </p:txBody>
      </p:sp>
      <p:pic>
        <p:nvPicPr>
          <p:cNvPr id="48131" name="Picture 6" descr="http://www.bernstein-plus-sons.com/.dowling/Probability_Module/www.busyteacherscafe.com/Coin%2520Clipart_files/quarter_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0" y="855663"/>
            <a:ext cx="18986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8" descr="http://www.bernstein-plus-sons.com/.dowling/Probability_Module/www.busyteacherscafe.com/Coin%2520Clipart_files/quarter_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0" y="855663"/>
            <a:ext cx="188753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71438" y="3219450"/>
            <a:ext cx="2244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Trick Coin</a:t>
            </a:r>
          </a:p>
        </p:txBody>
      </p:sp>
      <p:pic>
        <p:nvPicPr>
          <p:cNvPr id="48134" name="Picture 6" descr="http://www.bernstein-plus-sons.com/.dowling/Probability_Module/www.busyteacherscafe.com/Coin%2520Clipart_files/quarter_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4306888"/>
            <a:ext cx="18986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8" descr="http://www.bernstein-plus-sons.com/.dowling/Probability_Module/www.busyteacherscafe.com/Coin%2520Clipart_files/quarter_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350" y="4260850"/>
            <a:ext cx="188753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6" descr="http://www.bernstein-plus-sons.com/.dowling/Probability_Module/www.busyteacherscafe.com/Coin%2520Clipart_files/quarter_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588" y="4341813"/>
            <a:ext cx="190023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8" descr="http://www.bernstein-plus-sons.com/.dowling/Probability_Module/www.busyteacherscafe.com/Coin%2520Clipart_files/quarter_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8325" y="4260850"/>
            <a:ext cx="188753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Connector 56"/>
          <p:cNvCxnSpPr/>
          <p:nvPr/>
        </p:nvCxnSpPr>
        <p:spPr>
          <a:xfrm>
            <a:off x="63500" y="3000375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94188" y="3000375"/>
            <a:ext cx="0" cy="3770313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25400" y="11113"/>
            <a:ext cx="4005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Balanced Function</a:t>
            </a:r>
          </a:p>
        </p:txBody>
      </p:sp>
      <p:graphicFrame>
        <p:nvGraphicFramePr>
          <p:cNvPr id="49155" name="Object 1"/>
          <p:cNvGraphicFramePr>
            <a:graphicFrameLocks noChangeAspect="1"/>
          </p:cNvGraphicFramePr>
          <p:nvPr/>
        </p:nvGraphicFramePr>
        <p:xfrm>
          <a:off x="1294100" y="1292225"/>
          <a:ext cx="1655763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8" name="Equation" r:id="rId3" imgW="647700" imgH="431800" progId="Equation.3">
                  <p:embed/>
                </p:oleObj>
              </mc:Choice>
              <mc:Fallback>
                <p:oleObj name="Equation" r:id="rId3" imgW="647700" imgH="43180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100" y="1292225"/>
                        <a:ext cx="1655763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2"/>
          <p:cNvGraphicFramePr>
            <a:graphicFrameLocks noChangeAspect="1"/>
          </p:cNvGraphicFramePr>
          <p:nvPr/>
        </p:nvGraphicFramePr>
        <p:xfrm>
          <a:off x="5480065" y="1282700"/>
          <a:ext cx="1624013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9" name="Equation" r:id="rId5" imgW="634725" imgH="431613" progId="Equation.3">
                  <p:embed/>
                </p:oleObj>
              </mc:Choice>
              <mc:Fallback>
                <p:oleObj name="Equation" r:id="rId5" imgW="634725" imgH="431613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65" y="1282700"/>
                        <a:ext cx="1624013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25400" y="3149600"/>
            <a:ext cx="4545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Unbalanced Function</a:t>
            </a:r>
          </a:p>
        </p:txBody>
      </p:sp>
      <p:graphicFrame>
        <p:nvGraphicFramePr>
          <p:cNvPr id="49158" name="Object 3"/>
          <p:cNvGraphicFramePr>
            <a:graphicFrameLocks noChangeAspect="1"/>
          </p:cNvGraphicFramePr>
          <p:nvPr/>
        </p:nvGraphicFramePr>
        <p:xfrm>
          <a:off x="1325660" y="4441825"/>
          <a:ext cx="1655763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0" name="Equation" r:id="rId7" imgW="647700" imgH="431800" progId="Equation.3">
                  <p:embed/>
                </p:oleObj>
              </mc:Choice>
              <mc:Fallback>
                <p:oleObj name="Equation" r:id="rId7" imgW="647700" imgH="43180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660" y="4441825"/>
                        <a:ext cx="1655763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4"/>
          <p:cNvGraphicFramePr>
            <a:graphicFrameLocks noChangeAspect="1"/>
          </p:cNvGraphicFramePr>
          <p:nvPr/>
        </p:nvGraphicFramePr>
        <p:xfrm>
          <a:off x="5294410" y="4432300"/>
          <a:ext cx="159067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1" name="Equation" r:id="rId9" imgW="622030" imgH="431613" progId="Equation.3">
                  <p:embed/>
                </p:oleObj>
              </mc:Choice>
              <mc:Fallback>
                <p:oleObj name="Equation" r:id="rId9" imgW="622030" imgH="431613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410" y="4432300"/>
                        <a:ext cx="1590675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3500" y="3000375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27936" y="1497106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7932" y="4670621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78000" y="1955800"/>
            <a:ext cx="4854765" cy="2200743"/>
            <a:chOff x="1778000" y="1955800"/>
            <a:chExt cx="4854765" cy="2200743"/>
          </a:xfrm>
        </p:grpSpPr>
        <p:sp>
          <p:nvSpPr>
            <p:cNvPr id="50178" name="Line 52"/>
            <p:cNvSpPr>
              <a:spLocks noChangeShapeType="1"/>
            </p:cNvSpPr>
            <p:nvPr/>
          </p:nvSpPr>
          <p:spPr bwMode="auto">
            <a:xfrm>
              <a:off x="2466975" y="3757613"/>
              <a:ext cx="3001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0" name="Line 52"/>
            <p:cNvSpPr>
              <a:spLocks noChangeShapeType="1"/>
            </p:cNvSpPr>
            <p:nvPr/>
          </p:nvSpPr>
          <p:spPr bwMode="auto">
            <a:xfrm>
              <a:off x="2486025" y="2597150"/>
              <a:ext cx="3001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181" name="Group 53"/>
            <p:cNvGrpSpPr>
              <a:grpSpLocks/>
            </p:cNvGrpSpPr>
            <p:nvPr/>
          </p:nvGrpSpPr>
          <p:grpSpPr bwMode="auto">
            <a:xfrm>
              <a:off x="3459163" y="1955800"/>
              <a:ext cx="1225550" cy="2079625"/>
              <a:chOff x="2454" y="1571"/>
              <a:chExt cx="456" cy="773"/>
            </a:xfrm>
          </p:grpSpPr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2454" y="1642"/>
                <a:ext cx="341" cy="70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87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24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89" name="Rectangle 38"/>
              <p:cNvSpPr>
                <a:spLocks noChangeArrowheads="1"/>
              </p:cNvSpPr>
              <p:nvPr/>
            </p:nvSpPr>
            <p:spPr bwMode="auto">
              <a:xfrm>
                <a:off x="2501" y="1779"/>
                <a:ext cx="242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0">
                    <a:solidFill>
                      <a:srgbClr val="333399"/>
                    </a:solidFill>
                    <a:latin typeface="Calibri" pitchFamily="34" charset="0"/>
                  </a:rPr>
                  <a:t>U</a:t>
                </a:r>
                <a:r>
                  <a:rPr lang="en-US" sz="6000" baseline="-25000">
                    <a:solidFill>
                      <a:srgbClr val="333399"/>
                    </a:solidFill>
                    <a:latin typeface="Calibri" pitchFamily="34" charset="0"/>
                  </a:rPr>
                  <a:t>f</a:t>
                </a:r>
                <a:endParaRPr lang="en-US" sz="6000">
                  <a:solidFill>
                    <a:srgbClr val="333399"/>
                  </a:solidFill>
                  <a:latin typeface="Calibri" pitchFamily="34" charset="0"/>
                </a:endParaRPr>
              </a:p>
            </p:txBody>
          </p:sp>
        </p:grpSp>
        <p:graphicFrame>
          <p:nvGraphicFramePr>
            <p:cNvPr id="50182" name="Object 1"/>
            <p:cNvGraphicFramePr>
              <a:graphicFrameLocks noChangeAspect="1"/>
            </p:cNvGraphicFramePr>
            <p:nvPr/>
          </p:nvGraphicFramePr>
          <p:xfrm>
            <a:off x="1778000" y="2205038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9982" name="Equation" r:id="rId3" imgW="215713" imgH="253780" progId="Equation.3">
                    <p:embed/>
                  </p:oleObj>
                </mc:Choice>
                <mc:Fallback>
                  <p:oleObj name="Equation" r:id="rId3" imgW="215713" imgH="253780" progId="Equation.3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8000" y="2205038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3" name="Object 2"/>
            <p:cNvGraphicFramePr>
              <a:graphicFrameLocks noChangeAspect="1"/>
            </p:cNvGraphicFramePr>
            <p:nvPr/>
          </p:nvGraphicFramePr>
          <p:xfrm>
            <a:off x="5588000" y="2249488"/>
            <a:ext cx="519113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9983" name="Equation" r:id="rId5" imgW="215713" imgH="253780" progId="Equation.3">
                    <p:embed/>
                  </p:oleObj>
                </mc:Choice>
                <mc:Fallback>
                  <p:oleObj name="Equation" r:id="rId5" imgW="215713" imgH="253780" progId="Equation.3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0" y="2249488"/>
                          <a:ext cx="519113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4" name="Object 1"/>
            <p:cNvGraphicFramePr>
              <a:graphicFrameLocks noChangeAspect="1"/>
            </p:cNvGraphicFramePr>
            <p:nvPr/>
          </p:nvGraphicFramePr>
          <p:xfrm>
            <a:off x="1793875" y="3438525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9984" name="Equation" r:id="rId7" imgW="215713" imgH="253780" progId="Equation.3">
                    <p:embed/>
                  </p:oleObj>
                </mc:Choice>
                <mc:Fallback>
                  <p:oleObj name="Equation" r:id="rId7" imgW="215713" imgH="253780" progId="Equation.3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875" y="3438525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5" name="Object 2"/>
            <p:cNvGraphicFramePr>
              <a:graphicFrameLocks noChangeAspect="1"/>
            </p:cNvGraphicFramePr>
            <p:nvPr/>
          </p:nvGraphicFramePr>
          <p:xfrm>
            <a:off x="5594540" y="3445343"/>
            <a:ext cx="1038225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9985" name="Equation" r:id="rId9" imgW="431613" imgH="253890" progId="Equation.3">
                    <p:embed/>
                  </p:oleObj>
                </mc:Choice>
                <mc:Fallback>
                  <p:oleObj name="Equation" r:id="rId9" imgW="431613" imgH="253890" progId="Equation.3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4540" y="3445343"/>
                          <a:ext cx="1038225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5400" y="11113"/>
            <a:ext cx="8255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Two </a:t>
            </a:r>
            <a:r>
              <a:rPr lang="en-US" sz="3600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Qubit</a:t>
            </a:r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Subroutine to Evaluate f(x)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68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78000" y="1955800"/>
            <a:ext cx="4854765" cy="2200743"/>
            <a:chOff x="1778000" y="1955800"/>
            <a:chExt cx="4854765" cy="2200743"/>
          </a:xfrm>
        </p:grpSpPr>
        <p:sp>
          <p:nvSpPr>
            <p:cNvPr id="50178" name="Line 52"/>
            <p:cNvSpPr>
              <a:spLocks noChangeShapeType="1"/>
            </p:cNvSpPr>
            <p:nvPr/>
          </p:nvSpPr>
          <p:spPr bwMode="auto">
            <a:xfrm>
              <a:off x="2466975" y="3757613"/>
              <a:ext cx="3001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0" name="Line 52"/>
            <p:cNvSpPr>
              <a:spLocks noChangeShapeType="1"/>
            </p:cNvSpPr>
            <p:nvPr/>
          </p:nvSpPr>
          <p:spPr bwMode="auto">
            <a:xfrm>
              <a:off x="2486025" y="2597150"/>
              <a:ext cx="3001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181" name="Group 53"/>
            <p:cNvGrpSpPr>
              <a:grpSpLocks/>
            </p:cNvGrpSpPr>
            <p:nvPr/>
          </p:nvGrpSpPr>
          <p:grpSpPr bwMode="auto">
            <a:xfrm>
              <a:off x="3459163" y="1955800"/>
              <a:ext cx="1225550" cy="2079625"/>
              <a:chOff x="2454" y="1571"/>
              <a:chExt cx="456" cy="773"/>
            </a:xfrm>
          </p:grpSpPr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2454" y="1642"/>
                <a:ext cx="341" cy="70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87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24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89" name="Rectangle 38"/>
              <p:cNvSpPr>
                <a:spLocks noChangeArrowheads="1"/>
              </p:cNvSpPr>
              <p:nvPr/>
            </p:nvSpPr>
            <p:spPr bwMode="auto">
              <a:xfrm>
                <a:off x="2501" y="1779"/>
                <a:ext cx="242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0">
                    <a:solidFill>
                      <a:srgbClr val="333399"/>
                    </a:solidFill>
                    <a:latin typeface="Calibri" pitchFamily="34" charset="0"/>
                  </a:rPr>
                  <a:t>U</a:t>
                </a:r>
                <a:r>
                  <a:rPr lang="en-US" sz="6000" baseline="-25000">
                    <a:solidFill>
                      <a:srgbClr val="333399"/>
                    </a:solidFill>
                    <a:latin typeface="Calibri" pitchFamily="34" charset="0"/>
                  </a:rPr>
                  <a:t>f</a:t>
                </a:r>
                <a:endParaRPr lang="en-US" sz="6000">
                  <a:solidFill>
                    <a:srgbClr val="333399"/>
                  </a:solidFill>
                  <a:latin typeface="Calibri" pitchFamily="34" charset="0"/>
                </a:endParaRPr>
              </a:p>
            </p:txBody>
          </p:sp>
        </p:grpSp>
        <p:graphicFrame>
          <p:nvGraphicFramePr>
            <p:cNvPr id="50182" name="Object 1"/>
            <p:cNvGraphicFramePr>
              <a:graphicFrameLocks noChangeAspect="1"/>
            </p:cNvGraphicFramePr>
            <p:nvPr/>
          </p:nvGraphicFramePr>
          <p:xfrm>
            <a:off x="1778000" y="2205038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1006" name="Equation" r:id="rId3" imgW="215713" imgH="253780" progId="Equation.3">
                    <p:embed/>
                  </p:oleObj>
                </mc:Choice>
                <mc:Fallback>
                  <p:oleObj name="Equation" r:id="rId3" imgW="215713" imgH="253780" progId="Equation.3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8000" y="2205038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3" name="Object 2"/>
            <p:cNvGraphicFramePr>
              <a:graphicFrameLocks noChangeAspect="1"/>
            </p:cNvGraphicFramePr>
            <p:nvPr/>
          </p:nvGraphicFramePr>
          <p:xfrm>
            <a:off x="5588000" y="2249488"/>
            <a:ext cx="519113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1007" name="Equation" r:id="rId5" imgW="215713" imgH="253780" progId="Equation.3">
                    <p:embed/>
                  </p:oleObj>
                </mc:Choice>
                <mc:Fallback>
                  <p:oleObj name="Equation" r:id="rId5" imgW="215713" imgH="253780" progId="Equation.3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0" y="2249488"/>
                          <a:ext cx="519113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4" name="Object 1"/>
            <p:cNvGraphicFramePr>
              <a:graphicFrameLocks noChangeAspect="1"/>
            </p:cNvGraphicFramePr>
            <p:nvPr/>
          </p:nvGraphicFramePr>
          <p:xfrm>
            <a:off x="1793875" y="3438525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1008" name="Equation" r:id="rId7" imgW="215713" imgH="253780" progId="Equation.3">
                    <p:embed/>
                  </p:oleObj>
                </mc:Choice>
                <mc:Fallback>
                  <p:oleObj name="Equation" r:id="rId7" imgW="215713" imgH="253780" progId="Equation.3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875" y="3438525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5" name="Object 2"/>
            <p:cNvGraphicFramePr>
              <a:graphicFrameLocks noChangeAspect="1"/>
            </p:cNvGraphicFramePr>
            <p:nvPr/>
          </p:nvGraphicFramePr>
          <p:xfrm>
            <a:off x="5594540" y="3445343"/>
            <a:ext cx="1038225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1009" name="Equation" r:id="rId9" imgW="431613" imgH="253890" progId="Equation.3">
                    <p:embed/>
                  </p:oleObj>
                </mc:Choice>
                <mc:Fallback>
                  <p:oleObj name="Equation" r:id="rId9" imgW="431613" imgH="253890" progId="Equation.3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4540" y="3445343"/>
                          <a:ext cx="1038225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5400" y="11113"/>
            <a:ext cx="8255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Two </a:t>
            </a:r>
            <a:r>
              <a:rPr lang="en-US" sz="3600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Qubit</a:t>
            </a:r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Subroutine to Evaluate f(x)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081" y="1317522"/>
            <a:ext cx="3845925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x can be either 0 or 1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1209368" y="1887794"/>
            <a:ext cx="521109" cy="619432"/>
          </a:xfrm>
          <a:custGeom>
            <a:avLst/>
            <a:gdLst>
              <a:gd name="connsiteX0" fmla="*/ 0 w 521109"/>
              <a:gd name="connsiteY0" fmla="*/ 0 h 619432"/>
              <a:gd name="connsiteX1" fmla="*/ 88490 w 521109"/>
              <a:gd name="connsiteY1" fmla="*/ 481780 h 619432"/>
              <a:gd name="connsiteX2" fmla="*/ 521109 w 521109"/>
              <a:gd name="connsiteY2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109" h="619432">
                <a:moveTo>
                  <a:pt x="0" y="0"/>
                </a:moveTo>
                <a:cubicBezTo>
                  <a:pt x="819" y="189270"/>
                  <a:pt x="1639" y="378541"/>
                  <a:pt x="88490" y="481780"/>
                </a:cubicBezTo>
                <a:cubicBezTo>
                  <a:pt x="175342" y="585019"/>
                  <a:pt x="348225" y="602225"/>
                  <a:pt x="521109" y="619432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68140" y="4419599"/>
            <a:ext cx="1944763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Output is f(x)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6774427" y="3775586"/>
            <a:ext cx="707922" cy="511278"/>
          </a:xfrm>
          <a:custGeom>
            <a:avLst/>
            <a:gdLst>
              <a:gd name="connsiteX0" fmla="*/ 629264 w 629264"/>
              <a:gd name="connsiteY0" fmla="*/ 521110 h 521110"/>
              <a:gd name="connsiteX1" fmla="*/ 501445 w 629264"/>
              <a:gd name="connsiteY1" fmla="*/ 108155 h 521110"/>
              <a:gd name="connsiteX2" fmla="*/ 0 w 629264"/>
              <a:gd name="connsiteY2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264" h="521110">
                <a:moveTo>
                  <a:pt x="629264" y="521110"/>
                </a:moveTo>
                <a:cubicBezTo>
                  <a:pt x="617793" y="358058"/>
                  <a:pt x="606322" y="195007"/>
                  <a:pt x="501445" y="108155"/>
                </a:cubicBezTo>
                <a:cubicBezTo>
                  <a:pt x="396568" y="21303"/>
                  <a:pt x="198284" y="10651"/>
                  <a:pt x="0" y="0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438" y="4640599"/>
            <a:ext cx="2860078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Initialize to state “0”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1100582" y="3785419"/>
            <a:ext cx="659392" cy="747252"/>
          </a:xfrm>
          <a:custGeom>
            <a:avLst/>
            <a:gdLst>
              <a:gd name="connsiteX0" fmla="*/ 20295 w 659392"/>
              <a:gd name="connsiteY0" fmla="*/ 747252 h 747252"/>
              <a:gd name="connsiteX1" fmla="*/ 79289 w 659392"/>
              <a:gd name="connsiteY1" fmla="*/ 157316 h 747252"/>
              <a:gd name="connsiteX2" fmla="*/ 659392 w 659392"/>
              <a:gd name="connsiteY2" fmla="*/ 0 h 7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392" h="747252">
                <a:moveTo>
                  <a:pt x="20295" y="747252"/>
                </a:moveTo>
                <a:cubicBezTo>
                  <a:pt x="-3466" y="514555"/>
                  <a:pt x="-27227" y="281858"/>
                  <a:pt x="79289" y="157316"/>
                </a:cubicBezTo>
                <a:cubicBezTo>
                  <a:pt x="185805" y="32774"/>
                  <a:pt x="422598" y="16387"/>
                  <a:pt x="659392" y="0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68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4" name="Object 2"/>
          <p:cNvGraphicFramePr>
            <a:graphicFrameLocks noChangeAspect="1"/>
          </p:cNvGraphicFramePr>
          <p:nvPr/>
        </p:nvGraphicFramePr>
        <p:xfrm>
          <a:off x="5594350" y="3444875"/>
          <a:ext cx="10382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6" name="Equation" r:id="rId3" imgW="431613" imgH="253890" progId="Equation.3">
                  <p:embed/>
                </p:oleObj>
              </mc:Choice>
              <mc:Fallback>
                <p:oleObj name="Equation" r:id="rId3" imgW="431613" imgH="253890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3444875"/>
                        <a:ext cx="103822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Line 52"/>
          <p:cNvSpPr>
            <a:spLocks noChangeShapeType="1"/>
          </p:cNvSpPr>
          <p:nvPr/>
        </p:nvSpPr>
        <p:spPr bwMode="auto">
          <a:xfrm>
            <a:off x="2466975" y="3757613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25400" y="11113"/>
            <a:ext cx="8255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Two </a:t>
            </a:r>
            <a:r>
              <a:rPr lang="en-US" sz="3600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Qubit</a:t>
            </a:r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Subroutine to Evaluate f(x)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1204" name="Line 52"/>
          <p:cNvSpPr>
            <a:spLocks noChangeShapeType="1"/>
          </p:cNvSpPr>
          <p:nvPr/>
        </p:nvSpPr>
        <p:spPr bwMode="auto">
          <a:xfrm>
            <a:off x="2486025" y="2597150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459163" y="1955800"/>
            <a:ext cx="1225550" cy="2079625"/>
            <a:chOff x="2454" y="1571"/>
            <a:chExt cx="456" cy="773"/>
          </a:xfrm>
        </p:grpSpPr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1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1213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1206" name="Object 1"/>
          <p:cNvGraphicFramePr>
            <a:graphicFrameLocks noChangeAspect="1"/>
          </p:cNvGraphicFramePr>
          <p:nvPr/>
        </p:nvGraphicFramePr>
        <p:xfrm>
          <a:off x="1778000" y="2205038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7" name="Equation" r:id="rId5" imgW="215713" imgH="253780" progId="Equation.3">
                  <p:embed/>
                </p:oleObj>
              </mc:Choice>
              <mc:Fallback>
                <p:oleObj name="Equation" r:id="rId5" imgW="215713" imgH="253780" progId="Equation.3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205038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2"/>
          <p:cNvGraphicFramePr>
            <a:graphicFrameLocks noChangeAspect="1"/>
          </p:cNvGraphicFramePr>
          <p:nvPr/>
        </p:nvGraphicFramePr>
        <p:xfrm>
          <a:off x="5588000" y="2249488"/>
          <a:ext cx="5191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8" name="Equation" r:id="rId7" imgW="215713" imgH="253780" progId="Equation.3">
                  <p:embed/>
                </p:oleObj>
              </mc:Choice>
              <mc:Fallback>
                <p:oleObj name="Equation" r:id="rId7" imgW="215713" imgH="253780" progId="Equation.3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2249488"/>
                        <a:ext cx="51911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1"/>
          <p:cNvGraphicFramePr>
            <a:graphicFrameLocks noChangeAspect="1"/>
          </p:cNvGraphicFramePr>
          <p:nvPr/>
        </p:nvGraphicFramePr>
        <p:xfrm>
          <a:off x="1824038" y="3438525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9" name="Equation" r:id="rId9" imgW="190417" imgH="253890" progId="Equation.3">
                  <p:embed/>
                </p:oleObj>
              </mc:Choice>
              <mc:Fallback>
                <p:oleObj name="Equation" r:id="rId9" imgW="190417" imgH="253890" progId="Equation.3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3438525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5791189" y="3515098"/>
            <a:ext cx="6496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1081" y="1317522"/>
            <a:ext cx="3845925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x can be either 0 or 1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1209368" y="1887794"/>
            <a:ext cx="521109" cy="619432"/>
          </a:xfrm>
          <a:custGeom>
            <a:avLst/>
            <a:gdLst>
              <a:gd name="connsiteX0" fmla="*/ 0 w 521109"/>
              <a:gd name="connsiteY0" fmla="*/ 0 h 619432"/>
              <a:gd name="connsiteX1" fmla="*/ 88490 w 521109"/>
              <a:gd name="connsiteY1" fmla="*/ 481780 h 619432"/>
              <a:gd name="connsiteX2" fmla="*/ 521109 w 521109"/>
              <a:gd name="connsiteY2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109" h="619432">
                <a:moveTo>
                  <a:pt x="0" y="0"/>
                </a:moveTo>
                <a:cubicBezTo>
                  <a:pt x="819" y="189270"/>
                  <a:pt x="1639" y="378541"/>
                  <a:pt x="88490" y="481780"/>
                </a:cubicBezTo>
                <a:cubicBezTo>
                  <a:pt x="175342" y="585019"/>
                  <a:pt x="348225" y="602225"/>
                  <a:pt x="521109" y="619432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0438" y="4640599"/>
            <a:ext cx="471956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</a:t>
            </a:r>
            <a:r>
              <a:rPr lang="en-US" sz="2400" dirty="0" err="1" smtClean="0"/>
              <a:t>qubit</a:t>
            </a:r>
            <a:r>
              <a:rPr lang="en-US" sz="2400" dirty="0" smtClean="0"/>
              <a:t> can also be in state “1”</a:t>
            </a:r>
          </a:p>
        </p:txBody>
      </p:sp>
      <p:sp>
        <p:nvSpPr>
          <p:cNvPr id="18" name="Freeform 17"/>
          <p:cNvSpPr/>
          <p:nvPr/>
        </p:nvSpPr>
        <p:spPr bwMode="auto">
          <a:xfrm>
            <a:off x="1100582" y="3785419"/>
            <a:ext cx="659392" cy="747252"/>
          </a:xfrm>
          <a:custGeom>
            <a:avLst/>
            <a:gdLst>
              <a:gd name="connsiteX0" fmla="*/ 20295 w 659392"/>
              <a:gd name="connsiteY0" fmla="*/ 747252 h 747252"/>
              <a:gd name="connsiteX1" fmla="*/ 79289 w 659392"/>
              <a:gd name="connsiteY1" fmla="*/ 157316 h 747252"/>
              <a:gd name="connsiteX2" fmla="*/ 659392 w 659392"/>
              <a:gd name="connsiteY2" fmla="*/ 0 h 7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392" h="747252">
                <a:moveTo>
                  <a:pt x="20295" y="747252"/>
                </a:moveTo>
                <a:cubicBezTo>
                  <a:pt x="-3466" y="514555"/>
                  <a:pt x="-27227" y="281858"/>
                  <a:pt x="79289" y="157316"/>
                </a:cubicBezTo>
                <a:cubicBezTo>
                  <a:pt x="185805" y="32774"/>
                  <a:pt x="422598" y="16387"/>
                  <a:pt x="659392" y="0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4" name="Object 2"/>
          <p:cNvGraphicFramePr>
            <a:graphicFrameLocks noChangeAspect="1"/>
          </p:cNvGraphicFramePr>
          <p:nvPr/>
        </p:nvGraphicFramePr>
        <p:xfrm>
          <a:off x="5594350" y="3444875"/>
          <a:ext cx="10382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5" name="Equation" r:id="rId3" imgW="431613" imgH="253890" progId="Equation.3">
                  <p:embed/>
                </p:oleObj>
              </mc:Choice>
              <mc:Fallback>
                <p:oleObj name="Equation" r:id="rId3" imgW="431613" imgH="253890" progId="Equation.3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3444875"/>
                        <a:ext cx="103822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Line 52"/>
          <p:cNvSpPr>
            <a:spLocks noChangeShapeType="1"/>
          </p:cNvSpPr>
          <p:nvPr/>
        </p:nvSpPr>
        <p:spPr bwMode="auto">
          <a:xfrm>
            <a:off x="2466975" y="3757613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Line 52"/>
          <p:cNvSpPr>
            <a:spLocks noChangeShapeType="1"/>
          </p:cNvSpPr>
          <p:nvPr/>
        </p:nvSpPr>
        <p:spPr bwMode="auto">
          <a:xfrm>
            <a:off x="2486025" y="2597150"/>
            <a:ext cx="300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05" name="Group 53"/>
          <p:cNvGrpSpPr>
            <a:grpSpLocks/>
          </p:cNvGrpSpPr>
          <p:nvPr/>
        </p:nvGrpSpPr>
        <p:grpSpPr bwMode="auto">
          <a:xfrm>
            <a:off x="3459163" y="1955800"/>
            <a:ext cx="1225550" cy="2079625"/>
            <a:chOff x="2454" y="1571"/>
            <a:chExt cx="456" cy="773"/>
          </a:xfrm>
        </p:grpSpPr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1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1213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1206" name="Object 1"/>
          <p:cNvGraphicFramePr>
            <a:graphicFrameLocks noChangeAspect="1"/>
          </p:cNvGraphicFramePr>
          <p:nvPr/>
        </p:nvGraphicFramePr>
        <p:xfrm>
          <a:off x="1778000" y="2205038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6" name="Equation" r:id="rId5" imgW="215713" imgH="253780" progId="Equation.3">
                  <p:embed/>
                </p:oleObj>
              </mc:Choice>
              <mc:Fallback>
                <p:oleObj name="Equation" r:id="rId5" imgW="215713" imgH="253780" progId="Equation.3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205038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2"/>
          <p:cNvGraphicFramePr>
            <a:graphicFrameLocks noChangeAspect="1"/>
          </p:cNvGraphicFramePr>
          <p:nvPr/>
        </p:nvGraphicFramePr>
        <p:xfrm>
          <a:off x="5588000" y="2249488"/>
          <a:ext cx="5191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7" name="Equation" r:id="rId7" imgW="215713" imgH="253780" progId="Equation.3">
                  <p:embed/>
                </p:oleObj>
              </mc:Choice>
              <mc:Fallback>
                <p:oleObj name="Equation" r:id="rId7" imgW="215713" imgH="253780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2249488"/>
                        <a:ext cx="51911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1"/>
          <p:cNvGraphicFramePr>
            <a:graphicFrameLocks noChangeAspect="1"/>
          </p:cNvGraphicFramePr>
          <p:nvPr/>
        </p:nvGraphicFramePr>
        <p:xfrm>
          <a:off x="1824038" y="3438525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8" name="Equation" r:id="rId9" imgW="190417" imgH="253890" progId="Equation.3">
                  <p:embed/>
                </p:oleObj>
              </mc:Choice>
              <mc:Fallback>
                <p:oleObj name="Equation" r:id="rId9" imgW="190417" imgH="253890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3438525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5791189" y="3515098"/>
            <a:ext cx="6496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32494" y="2339789"/>
            <a:ext cx="1656223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Bar stands</a:t>
            </a:r>
          </a:p>
          <a:p>
            <a:r>
              <a:rPr lang="en-US" sz="2400" dirty="0" smtClean="0"/>
              <a:t>for “NOT”</a:t>
            </a:r>
          </a:p>
        </p:txBody>
      </p:sp>
      <p:sp>
        <p:nvSpPr>
          <p:cNvPr id="18" name="Freeform 17"/>
          <p:cNvSpPr/>
          <p:nvPr/>
        </p:nvSpPr>
        <p:spPr>
          <a:xfrm>
            <a:off x="6185647" y="2886635"/>
            <a:ext cx="475129" cy="502024"/>
          </a:xfrm>
          <a:custGeom>
            <a:avLst/>
            <a:gdLst>
              <a:gd name="connsiteX0" fmla="*/ 475129 w 475129"/>
              <a:gd name="connsiteY0" fmla="*/ 0 h 502024"/>
              <a:gd name="connsiteX1" fmla="*/ 98612 w 475129"/>
              <a:gd name="connsiteY1" fmla="*/ 251012 h 502024"/>
              <a:gd name="connsiteX2" fmla="*/ 0 w 475129"/>
              <a:gd name="connsiteY2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5129" h="502024">
                <a:moveTo>
                  <a:pt x="475129" y="0"/>
                </a:moveTo>
                <a:cubicBezTo>
                  <a:pt x="326464" y="83670"/>
                  <a:pt x="177800" y="167341"/>
                  <a:pt x="98612" y="251012"/>
                </a:cubicBezTo>
                <a:cubicBezTo>
                  <a:pt x="19424" y="334683"/>
                  <a:pt x="9712" y="418353"/>
                  <a:pt x="0" y="502024"/>
                </a:cubicBezTo>
              </a:path>
            </a:pathLst>
          </a:custGeom>
          <a:ln w="952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53854" y="4880820"/>
            <a:ext cx="303159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0 = 1,     1 = 0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972988" y="4974871"/>
            <a:ext cx="1613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03491" y="4983837"/>
            <a:ext cx="1613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5400" y="11113"/>
            <a:ext cx="8255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Two </a:t>
            </a:r>
            <a:r>
              <a:rPr lang="en-US" sz="3600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Qubit</a:t>
            </a:r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Subroutine to Evaluate f(x)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081" y="1317522"/>
            <a:ext cx="3845925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x can be either 0 or 1</a:t>
            </a:r>
          </a:p>
        </p:txBody>
      </p:sp>
      <p:sp>
        <p:nvSpPr>
          <p:cNvPr id="24" name="Freeform 23"/>
          <p:cNvSpPr/>
          <p:nvPr/>
        </p:nvSpPr>
        <p:spPr bwMode="auto">
          <a:xfrm>
            <a:off x="1209368" y="1887794"/>
            <a:ext cx="521109" cy="619432"/>
          </a:xfrm>
          <a:custGeom>
            <a:avLst/>
            <a:gdLst>
              <a:gd name="connsiteX0" fmla="*/ 0 w 521109"/>
              <a:gd name="connsiteY0" fmla="*/ 0 h 619432"/>
              <a:gd name="connsiteX1" fmla="*/ 88490 w 521109"/>
              <a:gd name="connsiteY1" fmla="*/ 481780 h 619432"/>
              <a:gd name="connsiteX2" fmla="*/ 521109 w 521109"/>
              <a:gd name="connsiteY2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109" h="619432">
                <a:moveTo>
                  <a:pt x="0" y="0"/>
                </a:moveTo>
                <a:cubicBezTo>
                  <a:pt x="819" y="189270"/>
                  <a:pt x="1639" y="378541"/>
                  <a:pt x="88490" y="481780"/>
                </a:cubicBezTo>
                <a:cubicBezTo>
                  <a:pt x="175342" y="585019"/>
                  <a:pt x="348225" y="602225"/>
                  <a:pt x="521109" y="619432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0438" y="4640599"/>
            <a:ext cx="471956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</a:t>
            </a:r>
            <a:r>
              <a:rPr lang="en-US" sz="2400" dirty="0" err="1" smtClean="0"/>
              <a:t>qubit</a:t>
            </a:r>
            <a:r>
              <a:rPr lang="en-US" sz="2400" dirty="0" smtClean="0"/>
              <a:t> can also be in state “1”</a:t>
            </a:r>
          </a:p>
        </p:txBody>
      </p:sp>
      <p:sp>
        <p:nvSpPr>
          <p:cNvPr id="26" name="Freeform 25"/>
          <p:cNvSpPr/>
          <p:nvPr/>
        </p:nvSpPr>
        <p:spPr bwMode="auto">
          <a:xfrm>
            <a:off x="1100582" y="3785419"/>
            <a:ext cx="659392" cy="747252"/>
          </a:xfrm>
          <a:custGeom>
            <a:avLst/>
            <a:gdLst>
              <a:gd name="connsiteX0" fmla="*/ 20295 w 659392"/>
              <a:gd name="connsiteY0" fmla="*/ 747252 h 747252"/>
              <a:gd name="connsiteX1" fmla="*/ 79289 w 659392"/>
              <a:gd name="connsiteY1" fmla="*/ 157316 h 747252"/>
              <a:gd name="connsiteX2" fmla="*/ 659392 w 659392"/>
              <a:gd name="connsiteY2" fmla="*/ 0 h 7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392" h="747252">
                <a:moveTo>
                  <a:pt x="20295" y="747252"/>
                </a:moveTo>
                <a:cubicBezTo>
                  <a:pt x="-3466" y="514555"/>
                  <a:pt x="-27227" y="281858"/>
                  <a:pt x="79289" y="157316"/>
                </a:cubicBezTo>
                <a:cubicBezTo>
                  <a:pt x="185805" y="32774"/>
                  <a:pt x="422598" y="16387"/>
                  <a:pt x="659392" y="0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5207" y="1484292"/>
            <a:ext cx="3967462" cy="1798514"/>
            <a:chOff x="1778000" y="1955800"/>
            <a:chExt cx="4854765" cy="2200743"/>
          </a:xfrm>
        </p:grpSpPr>
        <p:sp>
          <p:nvSpPr>
            <p:cNvPr id="5" name="Line 52"/>
            <p:cNvSpPr>
              <a:spLocks noChangeShapeType="1"/>
            </p:cNvSpPr>
            <p:nvPr/>
          </p:nvSpPr>
          <p:spPr bwMode="auto">
            <a:xfrm>
              <a:off x="2466975" y="3757613"/>
              <a:ext cx="3001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5400"/>
            </a:p>
          </p:txBody>
        </p:sp>
        <p:sp>
          <p:nvSpPr>
            <p:cNvPr id="6" name="Line 52"/>
            <p:cNvSpPr>
              <a:spLocks noChangeShapeType="1"/>
            </p:cNvSpPr>
            <p:nvPr/>
          </p:nvSpPr>
          <p:spPr bwMode="auto">
            <a:xfrm>
              <a:off x="2486025" y="2597150"/>
              <a:ext cx="3001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5400"/>
            </a:p>
          </p:txBody>
        </p:sp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3459163" y="1955800"/>
              <a:ext cx="1225550" cy="2079625"/>
              <a:chOff x="2454" y="1571"/>
              <a:chExt cx="456" cy="773"/>
            </a:xfrm>
          </p:grpSpPr>
          <p:sp>
            <p:nvSpPr>
              <p:cNvPr id="12" name="Rectangle 20"/>
              <p:cNvSpPr>
                <a:spLocks noChangeArrowheads="1"/>
              </p:cNvSpPr>
              <p:nvPr/>
            </p:nvSpPr>
            <p:spPr bwMode="auto">
              <a:xfrm>
                <a:off x="2454" y="1642"/>
                <a:ext cx="341" cy="70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 sz="5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5400"/>
              </a:p>
            </p:txBody>
          </p:sp>
          <p:sp>
            <p:nvSpPr>
              <p:cNvPr id="14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54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38"/>
              <p:cNvSpPr>
                <a:spLocks noChangeArrowheads="1"/>
              </p:cNvSpPr>
              <p:nvPr/>
            </p:nvSpPr>
            <p:spPr bwMode="auto">
              <a:xfrm>
                <a:off x="2501" y="1779"/>
                <a:ext cx="272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400">
                    <a:solidFill>
                      <a:srgbClr val="333399"/>
                    </a:solidFill>
                    <a:latin typeface="Calibri" pitchFamily="34" charset="0"/>
                  </a:rPr>
                  <a:t>U</a:t>
                </a:r>
                <a:r>
                  <a:rPr lang="en-US" sz="5400" baseline="-25000">
                    <a:solidFill>
                      <a:srgbClr val="333399"/>
                    </a:solidFill>
                    <a:latin typeface="Calibri" pitchFamily="34" charset="0"/>
                  </a:rPr>
                  <a:t>f</a:t>
                </a:r>
                <a:endParaRPr lang="en-US" sz="5400">
                  <a:solidFill>
                    <a:srgbClr val="333399"/>
                  </a:solidFill>
                  <a:latin typeface="Calibri" pitchFamily="34" charset="0"/>
                </a:endParaRPr>
              </a:p>
            </p:txBody>
          </p:sp>
        </p:grp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1778000" y="2205038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61" name="Equation" r:id="rId3" imgW="215713" imgH="253780" progId="Equation.3">
                    <p:embed/>
                  </p:oleObj>
                </mc:Choice>
                <mc:Fallback>
                  <p:oleObj name="Equation" r:id="rId3" imgW="215713" imgH="253780" progId="Equation.3">
                    <p:embed/>
                    <p:pic>
                      <p:nvPicPr>
                        <p:cNvPr id="0" name="Picture 3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8000" y="2205038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5588000" y="2249488"/>
            <a:ext cx="519113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62" name="Equation" r:id="rId5" imgW="215713" imgH="253780" progId="Equation.3">
                    <p:embed/>
                  </p:oleObj>
                </mc:Choice>
                <mc:Fallback>
                  <p:oleObj name="Equation" r:id="rId5" imgW="215713" imgH="253780" progId="Equation.3">
                    <p:embed/>
                    <p:pic>
                      <p:nvPicPr>
                        <p:cNvPr id="0" name="Picture 3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0" y="2249488"/>
                          <a:ext cx="519113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"/>
            <p:cNvGraphicFramePr>
              <a:graphicFrameLocks noChangeAspect="1"/>
            </p:cNvGraphicFramePr>
            <p:nvPr/>
          </p:nvGraphicFramePr>
          <p:xfrm>
            <a:off x="1793875" y="3438525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63" name="Equation" r:id="rId7" imgW="215713" imgH="253780" progId="Equation.3">
                    <p:embed/>
                  </p:oleObj>
                </mc:Choice>
                <mc:Fallback>
                  <p:oleObj name="Equation" r:id="rId7" imgW="215713" imgH="253780" progId="Equation.3">
                    <p:embed/>
                    <p:pic>
                      <p:nvPicPr>
                        <p:cNvPr id="0" name="Picture 3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875" y="3438525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5594540" y="3445343"/>
            <a:ext cx="1038225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64" name="Equation" r:id="rId9" imgW="431613" imgH="253890" progId="Equation.3">
                    <p:embed/>
                  </p:oleObj>
                </mc:Choice>
                <mc:Fallback>
                  <p:oleObj name="Equation" r:id="rId9" imgW="431613" imgH="253890" progId="Equation.3">
                    <p:embed/>
                    <p:pic>
                      <p:nvPicPr>
                        <p:cNvPr id="0" name="Picture 4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4540" y="3445343"/>
                          <a:ext cx="1038225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4787383" y="1469647"/>
            <a:ext cx="3967462" cy="1798514"/>
            <a:chOff x="1778000" y="1955800"/>
            <a:chExt cx="4854765" cy="2200743"/>
          </a:xfrm>
        </p:grpSpPr>
        <p:sp>
          <p:nvSpPr>
            <p:cNvPr id="17" name="Line 52"/>
            <p:cNvSpPr>
              <a:spLocks noChangeShapeType="1"/>
            </p:cNvSpPr>
            <p:nvPr/>
          </p:nvSpPr>
          <p:spPr bwMode="auto">
            <a:xfrm>
              <a:off x="2466975" y="3757613"/>
              <a:ext cx="3001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5400"/>
            </a:p>
          </p:txBody>
        </p:sp>
        <p:sp>
          <p:nvSpPr>
            <p:cNvPr id="18" name="Line 52"/>
            <p:cNvSpPr>
              <a:spLocks noChangeShapeType="1"/>
            </p:cNvSpPr>
            <p:nvPr/>
          </p:nvSpPr>
          <p:spPr bwMode="auto">
            <a:xfrm>
              <a:off x="2486025" y="2597150"/>
              <a:ext cx="3001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5400"/>
            </a:p>
          </p:txBody>
        </p:sp>
        <p:grpSp>
          <p:nvGrpSpPr>
            <p:cNvPr id="19" name="Group 53"/>
            <p:cNvGrpSpPr>
              <a:grpSpLocks/>
            </p:cNvGrpSpPr>
            <p:nvPr/>
          </p:nvGrpSpPr>
          <p:grpSpPr bwMode="auto">
            <a:xfrm>
              <a:off x="3459163" y="1955800"/>
              <a:ext cx="1225550" cy="2079625"/>
              <a:chOff x="2454" y="1571"/>
              <a:chExt cx="456" cy="773"/>
            </a:xfrm>
          </p:grpSpPr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2454" y="1642"/>
                <a:ext cx="341" cy="70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 sz="5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5400"/>
              </a:p>
            </p:txBody>
          </p:sp>
          <p:sp>
            <p:nvSpPr>
              <p:cNvPr id="26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54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/>
            </p:nvSpPr>
            <p:spPr bwMode="auto">
              <a:xfrm>
                <a:off x="2501" y="1779"/>
                <a:ext cx="272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400">
                    <a:solidFill>
                      <a:srgbClr val="333399"/>
                    </a:solidFill>
                    <a:latin typeface="Calibri" pitchFamily="34" charset="0"/>
                  </a:rPr>
                  <a:t>U</a:t>
                </a:r>
                <a:r>
                  <a:rPr lang="en-US" sz="5400" baseline="-25000">
                    <a:solidFill>
                      <a:srgbClr val="333399"/>
                    </a:solidFill>
                    <a:latin typeface="Calibri" pitchFamily="34" charset="0"/>
                  </a:rPr>
                  <a:t>f</a:t>
                </a:r>
                <a:endParaRPr lang="en-US" sz="5400">
                  <a:solidFill>
                    <a:srgbClr val="333399"/>
                  </a:solidFill>
                  <a:latin typeface="Calibri" pitchFamily="34" charset="0"/>
                </a:endParaRPr>
              </a:p>
            </p:txBody>
          </p:sp>
        </p:grp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1778000" y="2205038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65" name="Equation" r:id="rId11" imgW="215713" imgH="253780" progId="Equation.3">
                    <p:embed/>
                  </p:oleObj>
                </mc:Choice>
                <mc:Fallback>
                  <p:oleObj name="Equation" r:id="rId11" imgW="215713" imgH="253780" progId="Equation.3">
                    <p:embed/>
                    <p:pic>
                      <p:nvPicPr>
                        <p:cNvPr id="0" name="Picture 4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8000" y="2205038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5588000" y="2249488"/>
            <a:ext cx="519113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66" name="Equation" r:id="rId12" imgW="215713" imgH="253780" progId="Equation.3">
                    <p:embed/>
                  </p:oleObj>
                </mc:Choice>
                <mc:Fallback>
                  <p:oleObj name="Equation" r:id="rId12" imgW="215713" imgH="253780" progId="Equation.3">
                    <p:embed/>
                    <p:pic>
                      <p:nvPicPr>
                        <p:cNvPr id="0" name="Picture 4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0" y="2249488"/>
                          <a:ext cx="519113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"/>
            <p:cNvGraphicFramePr>
              <a:graphicFrameLocks noChangeAspect="1"/>
            </p:cNvGraphicFramePr>
            <p:nvPr/>
          </p:nvGraphicFramePr>
          <p:xfrm>
            <a:off x="1823425" y="3438989"/>
            <a:ext cx="454554" cy="710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67" name="Equation" r:id="rId13" imgW="190417" imgH="253890" progId="Equation.3">
                    <p:embed/>
                  </p:oleObj>
                </mc:Choice>
                <mc:Fallback>
                  <p:oleObj name="Equation" r:id="rId13" imgW="190417" imgH="253890" progId="Equation.3">
                    <p:embed/>
                    <p:pic>
                      <p:nvPicPr>
                        <p:cNvPr id="0" name="Picture 4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3425" y="3438989"/>
                          <a:ext cx="454554" cy="710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"/>
            <p:cNvGraphicFramePr>
              <a:graphicFrameLocks noChangeAspect="1"/>
            </p:cNvGraphicFramePr>
            <p:nvPr/>
          </p:nvGraphicFramePr>
          <p:xfrm>
            <a:off x="5594540" y="3445343"/>
            <a:ext cx="1038225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68" name="Equation" r:id="rId15" imgW="431613" imgH="253890" progId="Equation.3">
                    <p:embed/>
                  </p:oleObj>
                </mc:Choice>
                <mc:Fallback>
                  <p:oleObj name="Equation" r:id="rId15" imgW="431613" imgH="253890" progId="Equation.3">
                    <p:embed/>
                    <p:pic>
                      <p:nvPicPr>
                        <p:cNvPr id="0" name="Picture 4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4540" y="3445343"/>
                          <a:ext cx="1038225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8" name="Straight Connector 27"/>
          <p:cNvCxnSpPr/>
          <p:nvPr/>
        </p:nvCxnSpPr>
        <p:spPr>
          <a:xfrm>
            <a:off x="8041503" y="2718273"/>
            <a:ext cx="5216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805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7295"/>
              </p:ext>
            </p:extLst>
          </p:nvPr>
        </p:nvGraphicFramePr>
        <p:xfrm>
          <a:off x="433476" y="4817106"/>
          <a:ext cx="1357683" cy="90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69" name="Equation" r:id="rId16" imgW="647700" imgH="431800" progId="Equation.3">
                  <p:embed/>
                </p:oleObj>
              </mc:Choice>
              <mc:Fallback>
                <p:oleObj name="Equation" r:id="rId16" imgW="647700" imgH="431800" progId="Equation.3">
                  <p:embed/>
                  <p:pic>
                    <p:nvPicPr>
                      <p:cNvPr id="0" name="Picture 4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76" y="4817106"/>
                        <a:ext cx="1357683" cy="90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122282"/>
              </p:ext>
            </p:extLst>
          </p:nvPr>
        </p:nvGraphicFramePr>
        <p:xfrm>
          <a:off x="2463800" y="4813300"/>
          <a:ext cx="131921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70" name="Equation" r:id="rId18" imgW="634680" imgH="431640" progId="Equation.3">
                  <p:embed/>
                </p:oleObj>
              </mc:Choice>
              <mc:Fallback>
                <p:oleObj name="Equation" r:id="rId18" imgW="634680" imgH="431640" progId="Equation.3">
                  <p:embed/>
                  <p:pic>
                    <p:nvPicPr>
                      <p:cNvPr id="0" name="Picture 4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813300"/>
                        <a:ext cx="1319213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0" y="4040281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07459" y="4215661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Balanced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65694" y="4183632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Unbalanced</a:t>
            </a:r>
          </a:p>
        </p:txBody>
      </p:sp>
      <p:graphicFrame>
        <p:nvGraphicFramePr>
          <p:cNvPr id="258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693641"/>
              </p:ext>
            </p:extLst>
          </p:nvPr>
        </p:nvGraphicFramePr>
        <p:xfrm>
          <a:off x="4870913" y="4776031"/>
          <a:ext cx="1357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71" name="Equation" r:id="rId20" imgW="647700" imgH="431800" progId="Equation.3">
                  <p:embed/>
                </p:oleObj>
              </mc:Choice>
              <mc:Fallback>
                <p:oleObj name="Equation" r:id="rId20" imgW="647700" imgH="431800" progId="Equation.3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913" y="4776031"/>
                        <a:ext cx="1357312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262013"/>
              </p:ext>
            </p:extLst>
          </p:nvPr>
        </p:nvGraphicFramePr>
        <p:xfrm>
          <a:off x="7057095" y="4766413"/>
          <a:ext cx="13065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72" name="Equation" r:id="rId22" imgW="622030" imgH="431613" progId="Equation.3">
                  <p:embed/>
                </p:oleObj>
              </mc:Choice>
              <mc:Fallback>
                <p:oleObj name="Equation" r:id="rId22" imgW="622030" imgH="431613" progId="Equation.3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7095" y="4766413"/>
                        <a:ext cx="1306513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4294188" y="4040281"/>
            <a:ext cx="0" cy="273040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73623" y="502197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09764" y="494505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005375"/>
              </p:ext>
            </p:extLst>
          </p:nvPr>
        </p:nvGraphicFramePr>
        <p:xfrm>
          <a:off x="113941" y="6130925"/>
          <a:ext cx="18891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73" name="Equation" r:id="rId24" imgW="901440" imgH="203040" progId="Equation.3">
                  <p:embed/>
                </p:oleObj>
              </mc:Choice>
              <mc:Fallback>
                <p:oleObj name="Equation" r:id="rId24" imgW="901440" imgH="203040" progId="Equation.3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41" y="6130925"/>
                        <a:ext cx="18891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121708"/>
              </p:ext>
            </p:extLst>
          </p:nvPr>
        </p:nvGraphicFramePr>
        <p:xfrm>
          <a:off x="4693519" y="6149975"/>
          <a:ext cx="18367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74" name="Equation" r:id="rId26" imgW="876240" imgH="203040" progId="Equation.3">
                  <p:embed/>
                </p:oleObj>
              </mc:Choice>
              <mc:Fallback>
                <p:oleObj name="Equation" r:id="rId26" imgW="876240" imgH="203040" progId="Equation.3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3519" y="6149975"/>
                        <a:ext cx="1836737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25400" y="11113"/>
            <a:ext cx="8255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Two </a:t>
            </a:r>
            <a:r>
              <a:rPr lang="en-US" sz="3600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Qubit</a:t>
            </a:r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Subroutine to Evaluate f(x)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355163" y="6147184"/>
            <a:ext cx="4427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46929"/>
              </p:ext>
            </p:extLst>
          </p:nvPr>
        </p:nvGraphicFramePr>
        <p:xfrm>
          <a:off x="2210064" y="6133615"/>
          <a:ext cx="17557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75" name="Equation" r:id="rId28" imgW="838080" imgH="203040" progId="Equation.3">
                  <p:embed/>
                </p:oleObj>
              </mc:Choice>
              <mc:Fallback>
                <p:oleObj name="Equation" r:id="rId28" imgW="838080" imgH="203040" progId="Equation.3">
                  <p:embed/>
                  <p:pic>
                    <p:nvPicPr>
                      <p:cNvPr id="0" name="Picture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064" y="6133615"/>
                        <a:ext cx="17557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Connector 45"/>
          <p:cNvCxnSpPr/>
          <p:nvPr/>
        </p:nvCxnSpPr>
        <p:spPr>
          <a:xfrm>
            <a:off x="3423950" y="6130658"/>
            <a:ext cx="4427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8048" name="Object 258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643710"/>
              </p:ext>
            </p:extLst>
          </p:nvPr>
        </p:nvGraphicFramePr>
        <p:xfrm>
          <a:off x="6989714" y="6157016"/>
          <a:ext cx="17557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76" name="Equation" r:id="rId30" imgW="837836" imgH="203112" progId="Equation.3">
                  <p:embed/>
                </p:oleObj>
              </mc:Choice>
              <mc:Fallback>
                <p:oleObj name="Equation" r:id="rId30" imgW="837836" imgH="203112" progId="Equation.3">
                  <p:embed/>
                  <p:pic>
                    <p:nvPicPr>
                      <p:cNvPr id="0" name="Picture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714" y="6157016"/>
                        <a:ext cx="17557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Connector 47"/>
          <p:cNvCxnSpPr/>
          <p:nvPr/>
        </p:nvCxnSpPr>
        <p:spPr>
          <a:xfrm>
            <a:off x="7153006" y="6137596"/>
            <a:ext cx="4427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203330" y="6130658"/>
            <a:ext cx="4427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049" name="Rectangle 258048"/>
          <p:cNvSpPr/>
          <p:nvPr/>
        </p:nvSpPr>
        <p:spPr bwMode="auto">
          <a:xfrm>
            <a:off x="127819" y="6017342"/>
            <a:ext cx="4025506" cy="639097"/>
          </a:xfrm>
          <a:prstGeom prst="rect">
            <a:avLst/>
          </a:prstGeom>
          <a:noFill/>
          <a:ln w="28575" algn="ctr">
            <a:solidFill>
              <a:srgbClr val="92D050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699823" y="6012426"/>
            <a:ext cx="4025506" cy="639097"/>
          </a:xfrm>
          <a:prstGeom prst="rect">
            <a:avLst/>
          </a:prstGeom>
          <a:noFill/>
          <a:ln w="28575" algn="ctr">
            <a:solidFill>
              <a:srgbClr val="92D050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9563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93775" y="1220788"/>
            <a:ext cx="6694488" cy="2112962"/>
            <a:chOff x="993775" y="1220788"/>
            <a:chExt cx="6694488" cy="2112962"/>
          </a:xfrm>
        </p:grpSpPr>
        <p:sp>
          <p:nvSpPr>
            <p:cNvPr id="52227" name="Line 52"/>
            <p:cNvSpPr>
              <a:spLocks noChangeShapeType="1"/>
            </p:cNvSpPr>
            <p:nvPr/>
          </p:nvSpPr>
          <p:spPr bwMode="auto">
            <a:xfrm>
              <a:off x="1682750" y="2940050"/>
              <a:ext cx="38846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28" name="Line 52"/>
            <p:cNvSpPr>
              <a:spLocks noChangeShapeType="1"/>
            </p:cNvSpPr>
            <p:nvPr/>
          </p:nvSpPr>
          <p:spPr bwMode="auto">
            <a:xfrm>
              <a:off x="1701800" y="1781175"/>
              <a:ext cx="50688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29" name="Group 53"/>
            <p:cNvGrpSpPr>
              <a:grpSpLocks/>
            </p:cNvGrpSpPr>
            <p:nvPr/>
          </p:nvGrpSpPr>
          <p:grpSpPr bwMode="auto">
            <a:xfrm>
              <a:off x="3717925" y="1220788"/>
              <a:ext cx="1225550" cy="2079625"/>
              <a:chOff x="2454" y="1571"/>
              <a:chExt cx="456" cy="773"/>
            </a:xfrm>
          </p:grpSpPr>
          <p:sp>
            <p:nvSpPr>
              <p:cNvPr id="37" name="Rectangle 20"/>
              <p:cNvSpPr>
                <a:spLocks noChangeArrowheads="1"/>
              </p:cNvSpPr>
              <p:nvPr/>
            </p:nvSpPr>
            <p:spPr bwMode="auto">
              <a:xfrm>
                <a:off x="2454" y="1642"/>
                <a:ext cx="341" cy="70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40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1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24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42" name="Rectangle 38"/>
              <p:cNvSpPr>
                <a:spLocks noChangeArrowheads="1"/>
              </p:cNvSpPr>
              <p:nvPr/>
            </p:nvSpPr>
            <p:spPr bwMode="auto">
              <a:xfrm>
                <a:off x="2501" y="1779"/>
                <a:ext cx="242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0">
                    <a:solidFill>
                      <a:srgbClr val="333399"/>
                    </a:solidFill>
                    <a:latin typeface="Calibri" pitchFamily="34" charset="0"/>
                  </a:rPr>
                  <a:t>U</a:t>
                </a:r>
                <a:r>
                  <a:rPr lang="en-US" sz="6000" baseline="-25000">
                    <a:solidFill>
                      <a:srgbClr val="333399"/>
                    </a:solidFill>
                    <a:latin typeface="Calibri" pitchFamily="34" charset="0"/>
                  </a:rPr>
                  <a:t>f</a:t>
                </a:r>
                <a:endParaRPr lang="en-US" sz="6000">
                  <a:solidFill>
                    <a:srgbClr val="333399"/>
                  </a:solidFill>
                  <a:latin typeface="Calibri" pitchFamily="34" charset="0"/>
                </a:endParaRPr>
              </a:p>
            </p:txBody>
          </p:sp>
        </p:grpSp>
        <p:graphicFrame>
          <p:nvGraphicFramePr>
            <p:cNvPr id="52230" name="Object 1"/>
            <p:cNvGraphicFramePr>
              <a:graphicFrameLocks noChangeAspect="1"/>
            </p:cNvGraphicFramePr>
            <p:nvPr/>
          </p:nvGraphicFramePr>
          <p:xfrm>
            <a:off x="993775" y="1389063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76" name="Equation" r:id="rId3" imgW="215713" imgH="253780" progId="Equation.3">
                    <p:embed/>
                  </p:oleObj>
                </mc:Choice>
                <mc:Fallback>
                  <p:oleObj name="Equation" r:id="rId3" imgW="215713" imgH="253780" progId="Equation.3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3775" y="1389063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31" name="Object 1"/>
            <p:cNvGraphicFramePr>
              <a:graphicFrameLocks noChangeAspect="1"/>
            </p:cNvGraphicFramePr>
            <p:nvPr/>
          </p:nvGraphicFramePr>
          <p:xfrm>
            <a:off x="1039813" y="2622550"/>
            <a:ext cx="455612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77" name="Equation" r:id="rId5" imgW="190417" imgH="253890" progId="Equation.3">
                    <p:embed/>
                  </p:oleObj>
                </mc:Choice>
                <mc:Fallback>
                  <p:oleObj name="Equation" r:id="rId5" imgW="190417" imgH="253890" progId="Equation.3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9813" y="2622550"/>
                          <a:ext cx="455612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Rectangle 20"/>
            <p:cNvSpPr>
              <a:spLocks noChangeArrowheads="1"/>
            </p:cNvSpPr>
            <p:nvPr/>
          </p:nvSpPr>
          <p:spPr bwMode="auto">
            <a:xfrm>
              <a:off x="2297113" y="1427163"/>
              <a:ext cx="612775" cy="7080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5435600" y="1397000"/>
              <a:ext cx="612775" cy="7080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47" name="Rectangle 20"/>
            <p:cNvSpPr>
              <a:spLocks noChangeArrowheads="1"/>
            </p:cNvSpPr>
            <p:nvPr/>
          </p:nvSpPr>
          <p:spPr bwMode="auto">
            <a:xfrm>
              <a:off x="2320925" y="2590800"/>
              <a:ext cx="612775" cy="7096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grpSp>
          <p:nvGrpSpPr>
            <p:cNvPr id="52235" name="Group 6"/>
            <p:cNvGrpSpPr>
              <a:grpSpLocks/>
            </p:cNvGrpSpPr>
            <p:nvPr/>
          </p:nvGrpSpPr>
          <p:grpSpPr bwMode="auto">
            <a:xfrm>
              <a:off x="6750050" y="1420813"/>
              <a:ext cx="938213" cy="908050"/>
              <a:chOff x="7107039" y="3826497"/>
              <a:chExt cx="638117" cy="578529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7107039" y="3826497"/>
                <a:ext cx="638117" cy="41973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 bwMode="auto">
              <a:xfrm>
                <a:off x="7146989" y="3901342"/>
                <a:ext cx="530144" cy="503684"/>
              </a:xfrm>
              <a:prstGeom prst="arc">
                <a:avLst>
                  <a:gd name="adj1" fmla="val 10656843"/>
                  <a:gd name="adj2" fmla="val 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1" name="Straight Arrow Connector 50"/>
              <p:cNvCxnSpPr/>
              <p:nvPr/>
            </p:nvCxnSpPr>
            <p:spPr bwMode="auto">
              <a:xfrm rot="16200000" flipV="1">
                <a:off x="7162095" y="3914158"/>
                <a:ext cx="223522" cy="2343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" name="Straight Connector 18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900518" y="1192305"/>
            <a:ext cx="179294" cy="2312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" name="Line 52"/>
          <p:cNvSpPr>
            <a:spLocks noChangeShapeType="1"/>
          </p:cNvSpPr>
          <p:nvPr/>
        </p:nvSpPr>
        <p:spPr bwMode="auto">
          <a:xfrm>
            <a:off x="1682750" y="2940050"/>
            <a:ext cx="388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Line 52"/>
          <p:cNvSpPr>
            <a:spLocks noChangeShapeType="1"/>
          </p:cNvSpPr>
          <p:nvPr/>
        </p:nvSpPr>
        <p:spPr bwMode="auto">
          <a:xfrm>
            <a:off x="1701800" y="1781175"/>
            <a:ext cx="506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717925" y="1220788"/>
            <a:ext cx="1225550" cy="2079625"/>
            <a:chOff x="2454" y="1571"/>
            <a:chExt cx="456" cy="773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26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3267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3254" name="Object 1"/>
          <p:cNvGraphicFramePr>
            <a:graphicFrameLocks noChangeAspect="1"/>
          </p:cNvGraphicFramePr>
          <p:nvPr/>
        </p:nvGraphicFramePr>
        <p:xfrm>
          <a:off x="993775" y="1389063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44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389063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1"/>
          <p:cNvGraphicFramePr>
            <a:graphicFrameLocks noChangeAspect="1"/>
          </p:cNvGraphicFramePr>
          <p:nvPr/>
        </p:nvGraphicFramePr>
        <p:xfrm>
          <a:off x="1039813" y="262255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45" name="Equation" r:id="rId5" imgW="190417" imgH="253890" progId="Equation.3">
                  <p:embed/>
                </p:oleObj>
              </mc:Choice>
              <mc:Fallback>
                <p:oleObj name="Equation" r:id="rId5" imgW="190417" imgH="25389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62255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297113" y="1427163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5435600" y="1397000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2320925" y="2590800"/>
            <a:ext cx="612775" cy="709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50050" y="1420813"/>
            <a:ext cx="938213" cy="908050"/>
            <a:chOff x="7107039" y="3826497"/>
            <a:chExt cx="638117" cy="57852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107039" y="3826497"/>
              <a:ext cx="638117" cy="419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7146989" y="3901342"/>
              <a:ext cx="530144" cy="503684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7162095" y="3914158"/>
              <a:ext cx="223522" cy="23430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3494088" y="4379913"/>
          <a:ext cx="13144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46" name="Equation" r:id="rId7" imgW="482391" imgH="253890" progId="Equation.3">
                  <p:embed/>
                </p:oleObj>
              </mc:Choice>
              <mc:Fallback>
                <p:oleObj name="Equation" r:id="rId7" imgW="482391" imgH="25389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4379913"/>
                        <a:ext cx="1314450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200400" y="1192305"/>
            <a:ext cx="179294" cy="2312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5" name="Line 52"/>
          <p:cNvSpPr>
            <a:spLocks noChangeShapeType="1"/>
          </p:cNvSpPr>
          <p:nvPr/>
        </p:nvSpPr>
        <p:spPr bwMode="auto">
          <a:xfrm>
            <a:off x="1682750" y="2940050"/>
            <a:ext cx="388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6" name="Line 52"/>
          <p:cNvSpPr>
            <a:spLocks noChangeShapeType="1"/>
          </p:cNvSpPr>
          <p:nvPr/>
        </p:nvSpPr>
        <p:spPr bwMode="auto">
          <a:xfrm>
            <a:off x="1701800" y="1781175"/>
            <a:ext cx="506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717925" y="1220788"/>
            <a:ext cx="1225550" cy="2079625"/>
            <a:chOff x="2454" y="1571"/>
            <a:chExt cx="456" cy="773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8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0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4291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4278" name="Object 1"/>
          <p:cNvGraphicFramePr>
            <a:graphicFrameLocks noChangeAspect="1"/>
          </p:cNvGraphicFramePr>
          <p:nvPr/>
        </p:nvGraphicFramePr>
        <p:xfrm>
          <a:off x="993775" y="1389063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67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389063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1"/>
          <p:cNvGraphicFramePr>
            <a:graphicFrameLocks noChangeAspect="1"/>
          </p:cNvGraphicFramePr>
          <p:nvPr/>
        </p:nvGraphicFramePr>
        <p:xfrm>
          <a:off x="1039813" y="262255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68" name="Equation" r:id="rId5" imgW="190417" imgH="253890" progId="Equation.3">
                  <p:embed/>
                </p:oleObj>
              </mc:Choice>
              <mc:Fallback>
                <p:oleObj name="Equation" r:id="rId5" imgW="190417" imgH="25389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62255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297113" y="1427163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5435600" y="1397000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2320925" y="2590800"/>
            <a:ext cx="612775" cy="709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50050" y="1420813"/>
            <a:ext cx="938213" cy="908050"/>
            <a:chOff x="7107039" y="3826497"/>
            <a:chExt cx="638117" cy="57852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107039" y="3826497"/>
              <a:ext cx="638117" cy="419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7146989" y="3901342"/>
              <a:ext cx="530144" cy="503684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7162095" y="3914158"/>
              <a:ext cx="223522" cy="23430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54292" name="Object 20"/>
          <p:cNvGraphicFramePr>
            <a:graphicFrameLocks noChangeAspect="1"/>
          </p:cNvGraphicFramePr>
          <p:nvPr/>
        </p:nvGraphicFramePr>
        <p:xfrm>
          <a:off x="2368550" y="4405313"/>
          <a:ext cx="3316288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69" name="Equation" r:id="rId7" imgW="1218671" imgH="253890" progId="Equation.3">
                  <p:embed/>
                </p:oleObj>
              </mc:Choice>
              <mc:Fallback>
                <p:oleObj name="Equation" r:id="rId7" imgW="1218671" imgH="25389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5313"/>
                        <a:ext cx="3316288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A Classical Bit:  Two Possible States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844800" y="1665288"/>
          <a:ext cx="4524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Equation" r:id="rId4" imgW="177569" imgH="202936" progId="Equation.3">
                  <p:embed/>
                </p:oleObj>
              </mc:Choice>
              <mc:Fallback>
                <p:oleObj name="Equation" r:id="rId4" imgW="177569" imgH="202936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1665288"/>
                        <a:ext cx="4524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876550" y="5334000"/>
          <a:ext cx="2635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Equation" r:id="rId6" imgW="88707" imgH="164742" progId="Equation.3">
                  <p:embed/>
                </p:oleObj>
              </mc:Choice>
              <mc:Fallback>
                <p:oleObj name="Equation" r:id="rId6" imgW="88707" imgH="164742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5334000"/>
                        <a:ext cx="263525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3011488" y="2276475"/>
            <a:ext cx="11112" cy="29019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3013075" y="3576638"/>
            <a:ext cx="0" cy="1627187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502400" y="5081588"/>
            <a:ext cx="742950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009900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200400" y="1192305"/>
            <a:ext cx="179294" cy="2312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5" name="Line 52"/>
          <p:cNvSpPr>
            <a:spLocks noChangeShapeType="1"/>
          </p:cNvSpPr>
          <p:nvPr/>
        </p:nvSpPr>
        <p:spPr bwMode="auto">
          <a:xfrm>
            <a:off x="1682750" y="2940050"/>
            <a:ext cx="388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6" name="Line 52"/>
          <p:cNvSpPr>
            <a:spLocks noChangeShapeType="1"/>
          </p:cNvSpPr>
          <p:nvPr/>
        </p:nvSpPr>
        <p:spPr bwMode="auto">
          <a:xfrm>
            <a:off x="1701800" y="1781175"/>
            <a:ext cx="506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277" name="Group 53"/>
          <p:cNvGrpSpPr>
            <a:grpSpLocks/>
          </p:cNvGrpSpPr>
          <p:nvPr/>
        </p:nvGrpSpPr>
        <p:grpSpPr bwMode="auto">
          <a:xfrm>
            <a:off x="3717925" y="1220788"/>
            <a:ext cx="1225550" cy="2079625"/>
            <a:chOff x="2454" y="1571"/>
            <a:chExt cx="456" cy="773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8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0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4291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4278" name="Object 1"/>
          <p:cNvGraphicFramePr>
            <a:graphicFrameLocks noChangeAspect="1"/>
          </p:cNvGraphicFramePr>
          <p:nvPr/>
        </p:nvGraphicFramePr>
        <p:xfrm>
          <a:off x="993775" y="1389063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9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389063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1"/>
          <p:cNvGraphicFramePr>
            <a:graphicFrameLocks noChangeAspect="1"/>
          </p:cNvGraphicFramePr>
          <p:nvPr/>
        </p:nvGraphicFramePr>
        <p:xfrm>
          <a:off x="1039813" y="262255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0" name="Equation" r:id="rId5" imgW="190417" imgH="253890" progId="Equation.3">
                  <p:embed/>
                </p:oleObj>
              </mc:Choice>
              <mc:Fallback>
                <p:oleObj name="Equation" r:id="rId5" imgW="190417" imgH="25389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62255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297113" y="1427163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5435600" y="1397000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2320925" y="2590800"/>
            <a:ext cx="612775" cy="709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54283" name="Group 6"/>
          <p:cNvGrpSpPr>
            <a:grpSpLocks/>
          </p:cNvGrpSpPr>
          <p:nvPr/>
        </p:nvGrpSpPr>
        <p:grpSpPr bwMode="auto">
          <a:xfrm>
            <a:off x="6750050" y="1420813"/>
            <a:ext cx="938213" cy="908050"/>
            <a:chOff x="7107039" y="3826497"/>
            <a:chExt cx="638117" cy="57852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107039" y="3826497"/>
              <a:ext cx="638117" cy="419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7146989" y="3901342"/>
              <a:ext cx="530144" cy="503684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7162095" y="3914158"/>
              <a:ext cx="223522" cy="23430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54292" name="Object 20"/>
          <p:cNvGraphicFramePr>
            <a:graphicFrameLocks noChangeAspect="1"/>
          </p:cNvGraphicFramePr>
          <p:nvPr/>
        </p:nvGraphicFramePr>
        <p:xfrm>
          <a:off x="1643063" y="4405313"/>
          <a:ext cx="476726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1" name="Equation" r:id="rId7" imgW="1752600" imgH="254000" progId="Equation.3">
                  <p:embed/>
                </p:oleObj>
              </mc:Choice>
              <mc:Fallback>
                <p:oleObj name="Equation" r:id="rId7" imgW="1752600" imgH="25400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4405313"/>
                        <a:ext cx="4767262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4948517" y="1192305"/>
            <a:ext cx="179294" cy="2312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Line 52"/>
          <p:cNvSpPr>
            <a:spLocks noChangeShapeType="1"/>
          </p:cNvSpPr>
          <p:nvPr/>
        </p:nvSpPr>
        <p:spPr bwMode="auto">
          <a:xfrm>
            <a:off x="1682750" y="2940050"/>
            <a:ext cx="388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52"/>
          <p:cNvSpPr>
            <a:spLocks noChangeShapeType="1"/>
          </p:cNvSpPr>
          <p:nvPr/>
        </p:nvSpPr>
        <p:spPr bwMode="auto">
          <a:xfrm>
            <a:off x="1701800" y="1781175"/>
            <a:ext cx="506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5301" name="Group 53"/>
          <p:cNvGrpSpPr>
            <a:grpSpLocks/>
          </p:cNvGrpSpPr>
          <p:nvPr/>
        </p:nvGrpSpPr>
        <p:grpSpPr bwMode="auto">
          <a:xfrm>
            <a:off x="3717925" y="1220788"/>
            <a:ext cx="1225550" cy="2079625"/>
            <a:chOff x="2454" y="1571"/>
            <a:chExt cx="456" cy="773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5317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5302" name="Object 1"/>
          <p:cNvGraphicFramePr>
            <a:graphicFrameLocks noChangeAspect="1"/>
          </p:cNvGraphicFramePr>
          <p:nvPr/>
        </p:nvGraphicFramePr>
        <p:xfrm>
          <a:off x="993775" y="1389063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5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389063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1"/>
          <p:cNvGraphicFramePr>
            <a:graphicFrameLocks noChangeAspect="1"/>
          </p:cNvGraphicFramePr>
          <p:nvPr/>
        </p:nvGraphicFramePr>
        <p:xfrm>
          <a:off x="1039813" y="262255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6" name="Equation" r:id="rId5" imgW="190417" imgH="253890" progId="Equation.3">
                  <p:embed/>
                </p:oleObj>
              </mc:Choice>
              <mc:Fallback>
                <p:oleObj name="Equation" r:id="rId5" imgW="190417" imgH="25389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62255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297113" y="1427163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5435600" y="1397000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2320925" y="2590800"/>
            <a:ext cx="612775" cy="709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55307" name="Group 6"/>
          <p:cNvGrpSpPr>
            <a:grpSpLocks/>
          </p:cNvGrpSpPr>
          <p:nvPr/>
        </p:nvGrpSpPr>
        <p:grpSpPr bwMode="auto">
          <a:xfrm>
            <a:off x="6750050" y="1420813"/>
            <a:ext cx="938213" cy="908050"/>
            <a:chOff x="7107039" y="3826497"/>
            <a:chExt cx="638117" cy="57852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107039" y="3826497"/>
              <a:ext cx="638117" cy="419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7146989" y="3901342"/>
              <a:ext cx="530144" cy="503684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7162095" y="3914158"/>
              <a:ext cx="223522" cy="23430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308" name="Object 1"/>
          <p:cNvGraphicFramePr>
            <a:graphicFrameLocks noChangeAspect="1"/>
          </p:cNvGraphicFramePr>
          <p:nvPr/>
        </p:nvGraphicFramePr>
        <p:xfrm>
          <a:off x="522663" y="4418753"/>
          <a:ext cx="73945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7" name="Equation" r:id="rId7" imgW="2717800" imgH="254000" progId="Equation.3">
                  <p:embed/>
                </p:oleObj>
              </mc:Choice>
              <mc:Fallback>
                <p:oleObj name="Equation" r:id="rId7" imgW="2717800" imgH="2540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63" y="4418753"/>
                        <a:ext cx="7394575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989638" y="4483840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15513" y="4474315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4948517" y="1192305"/>
            <a:ext cx="179294" cy="2312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Line 52"/>
          <p:cNvSpPr>
            <a:spLocks noChangeShapeType="1"/>
          </p:cNvSpPr>
          <p:nvPr/>
        </p:nvSpPr>
        <p:spPr bwMode="auto">
          <a:xfrm>
            <a:off x="1682750" y="2940050"/>
            <a:ext cx="388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52"/>
          <p:cNvSpPr>
            <a:spLocks noChangeShapeType="1"/>
          </p:cNvSpPr>
          <p:nvPr/>
        </p:nvSpPr>
        <p:spPr bwMode="auto">
          <a:xfrm>
            <a:off x="1701800" y="1781175"/>
            <a:ext cx="506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717925" y="1220788"/>
            <a:ext cx="1225550" cy="2079625"/>
            <a:chOff x="2454" y="1571"/>
            <a:chExt cx="456" cy="773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5317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5302" name="Object 1"/>
          <p:cNvGraphicFramePr>
            <a:graphicFrameLocks noChangeAspect="1"/>
          </p:cNvGraphicFramePr>
          <p:nvPr/>
        </p:nvGraphicFramePr>
        <p:xfrm>
          <a:off x="993775" y="1389063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31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389063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1"/>
          <p:cNvGraphicFramePr>
            <a:graphicFrameLocks noChangeAspect="1"/>
          </p:cNvGraphicFramePr>
          <p:nvPr/>
        </p:nvGraphicFramePr>
        <p:xfrm>
          <a:off x="1039813" y="262255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32" name="Equation" r:id="rId5" imgW="190417" imgH="253890" progId="Equation.3">
                  <p:embed/>
                </p:oleObj>
              </mc:Choice>
              <mc:Fallback>
                <p:oleObj name="Equation" r:id="rId5" imgW="190417" imgH="25389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62255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297113" y="1427163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5435600" y="1397000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2320925" y="2590800"/>
            <a:ext cx="612775" cy="709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50050" y="1420813"/>
            <a:ext cx="938213" cy="908050"/>
            <a:chOff x="7107039" y="3826497"/>
            <a:chExt cx="638117" cy="57852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107039" y="3826497"/>
              <a:ext cx="638117" cy="419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7146989" y="3901342"/>
              <a:ext cx="530144" cy="503684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7162095" y="3914158"/>
              <a:ext cx="223522" cy="23430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308" name="Object 1"/>
          <p:cNvGraphicFramePr>
            <a:graphicFrameLocks noChangeAspect="1"/>
          </p:cNvGraphicFramePr>
          <p:nvPr/>
        </p:nvGraphicFramePr>
        <p:xfrm>
          <a:off x="522663" y="4418753"/>
          <a:ext cx="73945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33" name="Equation" r:id="rId7" imgW="2717800" imgH="254000" progId="Equation.3">
                  <p:embed/>
                </p:oleObj>
              </mc:Choice>
              <mc:Fallback>
                <p:oleObj name="Equation" r:id="rId7" imgW="2717800" imgH="2540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63" y="4418753"/>
                        <a:ext cx="7394575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989638" y="4483840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15513" y="4474315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4072" y="5611917"/>
            <a:ext cx="7575176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Only ran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subroutine once, but f(0) and f(1) both appear in the state of the computer!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4948517" y="1192305"/>
            <a:ext cx="179294" cy="2312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Line 52"/>
          <p:cNvSpPr>
            <a:spLocks noChangeShapeType="1"/>
          </p:cNvSpPr>
          <p:nvPr/>
        </p:nvSpPr>
        <p:spPr bwMode="auto">
          <a:xfrm>
            <a:off x="1682750" y="2940050"/>
            <a:ext cx="388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52"/>
          <p:cNvSpPr>
            <a:spLocks noChangeShapeType="1"/>
          </p:cNvSpPr>
          <p:nvPr/>
        </p:nvSpPr>
        <p:spPr bwMode="auto">
          <a:xfrm>
            <a:off x="1701800" y="1781175"/>
            <a:ext cx="506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717925" y="1220788"/>
            <a:ext cx="1225550" cy="2079625"/>
            <a:chOff x="2454" y="1571"/>
            <a:chExt cx="456" cy="773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5317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5302" name="Object 1"/>
          <p:cNvGraphicFramePr>
            <a:graphicFrameLocks noChangeAspect="1"/>
          </p:cNvGraphicFramePr>
          <p:nvPr/>
        </p:nvGraphicFramePr>
        <p:xfrm>
          <a:off x="993775" y="1389063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91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389063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1"/>
          <p:cNvGraphicFramePr>
            <a:graphicFrameLocks noChangeAspect="1"/>
          </p:cNvGraphicFramePr>
          <p:nvPr/>
        </p:nvGraphicFramePr>
        <p:xfrm>
          <a:off x="1039813" y="262255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92" name="Equation" r:id="rId5" imgW="190417" imgH="253890" progId="Equation.3">
                  <p:embed/>
                </p:oleObj>
              </mc:Choice>
              <mc:Fallback>
                <p:oleObj name="Equation" r:id="rId5" imgW="190417" imgH="25389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62255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297113" y="1427163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5435600" y="1397000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2320925" y="2590800"/>
            <a:ext cx="612775" cy="709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50050" y="1420813"/>
            <a:ext cx="938213" cy="908050"/>
            <a:chOff x="7107039" y="3826497"/>
            <a:chExt cx="638117" cy="57852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107039" y="3826497"/>
              <a:ext cx="638117" cy="419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7146989" y="3901342"/>
              <a:ext cx="530144" cy="503684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7162095" y="3914158"/>
              <a:ext cx="223522" cy="23430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308" name="Object 1"/>
          <p:cNvGraphicFramePr>
            <a:graphicFrameLocks noChangeAspect="1"/>
          </p:cNvGraphicFramePr>
          <p:nvPr/>
        </p:nvGraphicFramePr>
        <p:xfrm>
          <a:off x="522663" y="4418753"/>
          <a:ext cx="73945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93" name="Equation" r:id="rId7" imgW="2717800" imgH="254000" progId="Equation.3">
                  <p:embed/>
                </p:oleObj>
              </mc:Choice>
              <mc:Fallback>
                <p:oleObj name="Equation" r:id="rId7" imgW="2717800" imgH="2540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63" y="4418753"/>
                        <a:ext cx="7394575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989638" y="4483840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15513" y="4474315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5388" y="6042212"/>
            <a:ext cx="573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f is balanced:  f(0) = f(1)  and f(0) = f(1)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766642" y="6087962"/>
            <a:ext cx="356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00360" y="6078997"/>
            <a:ext cx="356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4948517" y="1192305"/>
            <a:ext cx="179294" cy="2312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Line 52"/>
          <p:cNvSpPr>
            <a:spLocks noChangeShapeType="1"/>
          </p:cNvSpPr>
          <p:nvPr/>
        </p:nvSpPr>
        <p:spPr bwMode="auto">
          <a:xfrm>
            <a:off x="1682750" y="2940050"/>
            <a:ext cx="388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52"/>
          <p:cNvSpPr>
            <a:spLocks noChangeShapeType="1"/>
          </p:cNvSpPr>
          <p:nvPr/>
        </p:nvSpPr>
        <p:spPr bwMode="auto">
          <a:xfrm>
            <a:off x="1701800" y="1781175"/>
            <a:ext cx="506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717925" y="1220788"/>
            <a:ext cx="1225550" cy="2079625"/>
            <a:chOff x="2454" y="1571"/>
            <a:chExt cx="456" cy="773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5317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5302" name="Object 1"/>
          <p:cNvGraphicFramePr>
            <a:graphicFrameLocks noChangeAspect="1"/>
          </p:cNvGraphicFramePr>
          <p:nvPr/>
        </p:nvGraphicFramePr>
        <p:xfrm>
          <a:off x="993775" y="1389063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0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389063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1"/>
          <p:cNvGraphicFramePr>
            <a:graphicFrameLocks noChangeAspect="1"/>
          </p:cNvGraphicFramePr>
          <p:nvPr/>
        </p:nvGraphicFramePr>
        <p:xfrm>
          <a:off x="1039813" y="262255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1" name="Equation" r:id="rId5" imgW="190417" imgH="253890" progId="Equation.3">
                  <p:embed/>
                </p:oleObj>
              </mc:Choice>
              <mc:Fallback>
                <p:oleObj name="Equation" r:id="rId5" imgW="190417" imgH="25389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62255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297113" y="1427163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5435600" y="1397000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2320925" y="2590800"/>
            <a:ext cx="612775" cy="709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50050" y="1420813"/>
            <a:ext cx="938213" cy="908050"/>
            <a:chOff x="7107039" y="3826497"/>
            <a:chExt cx="638117" cy="57852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107039" y="3826497"/>
              <a:ext cx="638117" cy="419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7146989" y="3901342"/>
              <a:ext cx="530144" cy="503684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7162095" y="3914158"/>
              <a:ext cx="223522" cy="23430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30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414082"/>
              </p:ext>
            </p:extLst>
          </p:nvPr>
        </p:nvGraphicFramePr>
        <p:xfrm>
          <a:off x="525051" y="4418013"/>
          <a:ext cx="756761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2" name="Equation" r:id="rId7" imgW="2781000" imgH="253800" progId="Equation.3">
                  <p:embed/>
                </p:oleObj>
              </mc:Choice>
              <mc:Fallback>
                <p:oleObj name="Equation" r:id="rId7" imgW="2781000" imgH="25380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051" y="4418013"/>
                        <a:ext cx="7567612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989638" y="4483840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94169" y="4474315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5388" y="6042212"/>
            <a:ext cx="573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f is balanced:  f(0) = f(1)  and f(0) = f(1)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766642" y="6087962"/>
            <a:ext cx="356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00360" y="6078997"/>
            <a:ext cx="356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04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4948517" y="1192305"/>
            <a:ext cx="179294" cy="2312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Line 52"/>
          <p:cNvSpPr>
            <a:spLocks noChangeShapeType="1"/>
          </p:cNvSpPr>
          <p:nvPr/>
        </p:nvSpPr>
        <p:spPr bwMode="auto">
          <a:xfrm>
            <a:off x="1682750" y="2940050"/>
            <a:ext cx="388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52"/>
          <p:cNvSpPr>
            <a:spLocks noChangeShapeType="1"/>
          </p:cNvSpPr>
          <p:nvPr/>
        </p:nvSpPr>
        <p:spPr bwMode="auto">
          <a:xfrm>
            <a:off x="1701800" y="1781175"/>
            <a:ext cx="506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717925" y="1220788"/>
            <a:ext cx="1225550" cy="2079625"/>
            <a:chOff x="2454" y="1571"/>
            <a:chExt cx="456" cy="773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5317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5302" name="Object 1"/>
          <p:cNvGraphicFramePr>
            <a:graphicFrameLocks noChangeAspect="1"/>
          </p:cNvGraphicFramePr>
          <p:nvPr/>
        </p:nvGraphicFramePr>
        <p:xfrm>
          <a:off x="993775" y="1389063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16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389063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1"/>
          <p:cNvGraphicFramePr>
            <a:graphicFrameLocks noChangeAspect="1"/>
          </p:cNvGraphicFramePr>
          <p:nvPr/>
        </p:nvGraphicFramePr>
        <p:xfrm>
          <a:off x="1039813" y="262255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17" name="Equation" r:id="rId5" imgW="190417" imgH="253890" progId="Equation.3">
                  <p:embed/>
                </p:oleObj>
              </mc:Choice>
              <mc:Fallback>
                <p:oleObj name="Equation" r:id="rId5" imgW="190417" imgH="25389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62255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297113" y="1427163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5435600" y="1397000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2320925" y="2590800"/>
            <a:ext cx="612775" cy="709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50050" y="1420813"/>
            <a:ext cx="938213" cy="908050"/>
            <a:chOff x="7107039" y="3826497"/>
            <a:chExt cx="638117" cy="57852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107039" y="3826497"/>
              <a:ext cx="638117" cy="419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7146989" y="3901342"/>
              <a:ext cx="530144" cy="503684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7162095" y="3914158"/>
              <a:ext cx="223522" cy="23430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5551490" y="4510173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62149" name="Object 5"/>
          <p:cNvGraphicFramePr>
            <a:graphicFrameLocks noChangeAspect="1"/>
          </p:cNvGraphicFramePr>
          <p:nvPr/>
        </p:nvGraphicFramePr>
        <p:xfrm>
          <a:off x="1919945" y="4449660"/>
          <a:ext cx="48021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18" name="Equation" r:id="rId7" imgW="1765300" imgH="254000" progId="Equation.3">
                  <p:embed/>
                </p:oleObj>
              </mc:Choice>
              <mc:Fallback>
                <p:oleObj name="Equation" r:id="rId7" imgW="1765300" imgH="2540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945" y="4449660"/>
                        <a:ext cx="4802188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425388" y="6042212"/>
            <a:ext cx="573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f is balanced:  f(0) = f(1)  and f(0) = f(1)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766642" y="6087962"/>
            <a:ext cx="356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00360" y="6078997"/>
            <a:ext cx="356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4948517" y="1192305"/>
            <a:ext cx="179294" cy="2312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Line 52"/>
          <p:cNvSpPr>
            <a:spLocks noChangeShapeType="1"/>
          </p:cNvSpPr>
          <p:nvPr/>
        </p:nvSpPr>
        <p:spPr bwMode="auto">
          <a:xfrm>
            <a:off x="1682750" y="2940050"/>
            <a:ext cx="388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52"/>
          <p:cNvSpPr>
            <a:spLocks noChangeShapeType="1"/>
          </p:cNvSpPr>
          <p:nvPr/>
        </p:nvSpPr>
        <p:spPr bwMode="auto">
          <a:xfrm>
            <a:off x="1701800" y="1781175"/>
            <a:ext cx="506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717925" y="1220788"/>
            <a:ext cx="1225550" cy="2079625"/>
            <a:chOff x="2454" y="1571"/>
            <a:chExt cx="456" cy="773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5317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5302" name="Object 1"/>
          <p:cNvGraphicFramePr>
            <a:graphicFrameLocks noChangeAspect="1"/>
          </p:cNvGraphicFramePr>
          <p:nvPr/>
        </p:nvGraphicFramePr>
        <p:xfrm>
          <a:off x="993775" y="1389063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42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389063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1"/>
          <p:cNvGraphicFramePr>
            <a:graphicFrameLocks noChangeAspect="1"/>
          </p:cNvGraphicFramePr>
          <p:nvPr/>
        </p:nvGraphicFramePr>
        <p:xfrm>
          <a:off x="1039813" y="262255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43" name="Equation" r:id="rId5" imgW="190417" imgH="253890" progId="Equation.3">
                  <p:embed/>
                </p:oleObj>
              </mc:Choice>
              <mc:Fallback>
                <p:oleObj name="Equation" r:id="rId5" imgW="190417" imgH="25389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62255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297113" y="1427163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5435600" y="1397000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2320925" y="2590800"/>
            <a:ext cx="612775" cy="709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50050" y="1420813"/>
            <a:ext cx="938213" cy="908050"/>
            <a:chOff x="7107039" y="3826497"/>
            <a:chExt cx="638117" cy="57852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107039" y="3826497"/>
              <a:ext cx="638117" cy="419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7146989" y="3901342"/>
              <a:ext cx="530144" cy="503684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7162095" y="3914158"/>
              <a:ext cx="223522" cy="23430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308" name="Object 1"/>
          <p:cNvGraphicFramePr>
            <a:graphicFrameLocks noChangeAspect="1"/>
          </p:cNvGraphicFramePr>
          <p:nvPr/>
        </p:nvGraphicFramePr>
        <p:xfrm>
          <a:off x="522663" y="4418753"/>
          <a:ext cx="73945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44" name="Equation" r:id="rId7" imgW="2717800" imgH="254000" progId="Equation.3">
                  <p:embed/>
                </p:oleObj>
              </mc:Choice>
              <mc:Fallback>
                <p:oleObj name="Equation" r:id="rId7" imgW="2717800" imgH="25400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63" y="4418753"/>
                        <a:ext cx="7394575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989638" y="4483840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15513" y="4474315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19193" y="6042212"/>
            <a:ext cx="608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f is unbalanced:  f(0) = f(1)  and f(0) = f(1)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911548" y="6078997"/>
            <a:ext cx="356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81916" y="6078997"/>
            <a:ext cx="356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4948517" y="1192305"/>
            <a:ext cx="179294" cy="2312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Line 52"/>
          <p:cNvSpPr>
            <a:spLocks noChangeShapeType="1"/>
          </p:cNvSpPr>
          <p:nvPr/>
        </p:nvSpPr>
        <p:spPr bwMode="auto">
          <a:xfrm>
            <a:off x="1682750" y="2940050"/>
            <a:ext cx="388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52"/>
          <p:cNvSpPr>
            <a:spLocks noChangeShapeType="1"/>
          </p:cNvSpPr>
          <p:nvPr/>
        </p:nvSpPr>
        <p:spPr bwMode="auto">
          <a:xfrm>
            <a:off x="1701800" y="1781175"/>
            <a:ext cx="506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717925" y="1220788"/>
            <a:ext cx="1225550" cy="2079625"/>
            <a:chOff x="2454" y="1571"/>
            <a:chExt cx="456" cy="773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5317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5302" name="Object 1"/>
          <p:cNvGraphicFramePr>
            <a:graphicFrameLocks noChangeAspect="1"/>
          </p:cNvGraphicFramePr>
          <p:nvPr/>
        </p:nvGraphicFramePr>
        <p:xfrm>
          <a:off x="993775" y="1389063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37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389063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1"/>
          <p:cNvGraphicFramePr>
            <a:graphicFrameLocks noChangeAspect="1"/>
          </p:cNvGraphicFramePr>
          <p:nvPr/>
        </p:nvGraphicFramePr>
        <p:xfrm>
          <a:off x="1039813" y="262255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38" name="Equation" r:id="rId5" imgW="190417" imgH="253890" progId="Equation.3">
                  <p:embed/>
                </p:oleObj>
              </mc:Choice>
              <mc:Fallback>
                <p:oleObj name="Equation" r:id="rId5" imgW="190417" imgH="25389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62255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297113" y="1427163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5435600" y="1397000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2320925" y="2590800"/>
            <a:ext cx="612775" cy="709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50050" y="1420813"/>
            <a:ext cx="938213" cy="908050"/>
            <a:chOff x="7107039" y="3826497"/>
            <a:chExt cx="638117" cy="57852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107039" y="3826497"/>
              <a:ext cx="638117" cy="419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7146989" y="3901342"/>
              <a:ext cx="530144" cy="503684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7162095" y="3914158"/>
              <a:ext cx="223522" cy="23430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30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9292"/>
              </p:ext>
            </p:extLst>
          </p:nvPr>
        </p:nvGraphicFramePr>
        <p:xfrm>
          <a:off x="436563" y="4418013"/>
          <a:ext cx="756761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39" name="Equation" r:id="rId7" imgW="2781000" imgH="253800" progId="Equation.3">
                  <p:embed/>
                </p:oleObj>
              </mc:Choice>
              <mc:Fallback>
                <p:oleObj name="Equation" r:id="rId7" imgW="2781000" imgH="2538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4418013"/>
                        <a:ext cx="7567612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989638" y="4483840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37353" y="4474315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19193" y="6042212"/>
            <a:ext cx="608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f is unbalanced:  f(0) = f(1)  and f(0) = f(1)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911548" y="6078997"/>
            <a:ext cx="356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81916" y="6078997"/>
            <a:ext cx="356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01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4948517" y="1192305"/>
            <a:ext cx="179294" cy="2312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Line 52"/>
          <p:cNvSpPr>
            <a:spLocks noChangeShapeType="1"/>
          </p:cNvSpPr>
          <p:nvPr/>
        </p:nvSpPr>
        <p:spPr bwMode="auto">
          <a:xfrm>
            <a:off x="1682750" y="2940050"/>
            <a:ext cx="388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52"/>
          <p:cNvSpPr>
            <a:spLocks noChangeShapeType="1"/>
          </p:cNvSpPr>
          <p:nvPr/>
        </p:nvSpPr>
        <p:spPr bwMode="auto">
          <a:xfrm>
            <a:off x="1701800" y="1781175"/>
            <a:ext cx="506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717925" y="1220788"/>
            <a:ext cx="1225550" cy="2079625"/>
            <a:chOff x="2454" y="1571"/>
            <a:chExt cx="456" cy="773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5317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5302" name="Object 1"/>
          <p:cNvGraphicFramePr>
            <a:graphicFrameLocks noChangeAspect="1"/>
          </p:cNvGraphicFramePr>
          <p:nvPr/>
        </p:nvGraphicFramePr>
        <p:xfrm>
          <a:off x="993775" y="1389063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3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389063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1"/>
          <p:cNvGraphicFramePr>
            <a:graphicFrameLocks noChangeAspect="1"/>
          </p:cNvGraphicFramePr>
          <p:nvPr/>
        </p:nvGraphicFramePr>
        <p:xfrm>
          <a:off x="1039813" y="262255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4" name="Equation" r:id="rId5" imgW="190417" imgH="253890" progId="Equation.3">
                  <p:embed/>
                </p:oleObj>
              </mc:Choice>
              <mc:Fallback>
                <p:oleObj name="Equation" r:id="rId5" imgW="190417" imgH="25389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62255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297113" y="1427163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5435600" y="1397000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2320925" y="2590800"/>
            <a:ext cx="612775" cy="709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50050" y="1420813"/>
            <a:ext cx="938213" cy="908050"/>
            <a:chOff x="7107039" y="3826497"/>
            <a:chExt cx="638117" cy="57852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107039" y="3826497"/>
              <a:ext cx="638117" cy="419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7146989" y="3901342"/>
              <a:ext cx="530144" cy="503684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7162095" y="3914158"/>
              <a:ext cx="223522" cy="23430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5551490" y="4510173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62149" name="Object 5"/>
          <p:cNvGraphicFramePr>
            <a:graphicFrameLocks noChangeAspect="1"/>
          </p:cNvGraphicFramePr>
          <p:nvPr/>
        </p:nvGraphicFramePr>
        <p:xfrm>
          <a:off x="1919945" y="4449660"/>
          <a:ext cx="48021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5" name="Equation" r:id="rId7" imgW="1765300" imgH="254000" progId="Equation.3">
                  <p:embed/>
                </p:oleObj>
              </mc:Choice>
              <mc:Fallback>
                <p:oleObj name="Equation" r:id="rId7" imgW="1765300" imgH="2540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945" y="4449660"/>
                        <a:ext cx="4802188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219193" y="6042212"/>
            <a:ext cx="608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f is unbalanced:  f(0) = f(1)  and f(0) = f(1)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681916" y="6078997"/>
            <a:ext cx="356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911548" y="6078997"/>
            <a:ext cx="356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4948517" y="1192305"/>
            <a:ext cx="179294" cy="2312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Line 52"/>
          <p:cNvSpPr>
            <a:spLocks noChangeShapeType="1"/>
          </p:cNvSpPr>
          <p:nvPr/>
        </p:nvSpPr>
        <p:spPr bwMode="auto">
          <a:xfrm>
            <a:off x="1682750" y="2940050"/>
            <a:ext cx="388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52"/>
          <p:cNvSpPr>
            <a:spLocks noChangeShapeType="1"/>
          </p:cNvSpPr>
          <p:nvPr/>
        </p:nvSpPr>
        <p:spPr bwMode="auto">
          <a:xfrm>
            <a:off x="1701800" y="1781175"/>
            <a:ext cx="506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717925" y="1220788"/>
            <a:ext cx="1225550" cy="2079625"/>
            <a:chOff x="2454" y="1571"/>
            <a:chExt cx="456" cy="773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5317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5302" name="Object 1"/>
          <p:cNvGraphicFramePr>
            <a:graphicFrameLocks noChangeAspect="1"/>
          </p:cNvGraphicFramePr>
          <p:nvPr/>
        </p:nvGraphicFramePr>
        <p:xfrm>
          <a:off x="993775" y="1389063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10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389063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1"/>
          <p:cNvGraphicFramePr>
            <a:graphicFrameLocks noChangeAspect="1"/>
          </p:cNvGraphicFramePr>
          <p:nvPr/>
        </p:nvGraphicFramePr>
        <p:xfrm>
          <a:off x="1039813" y="262255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11" name="Equation" r:id="rId5" imgW="190417" imgH="253890" progId="Equation.3">
                  <p:embed/>
                </p:oleObj>
              </mc:Choice>
              <mc:Fallback>
                <p:oleObj name="Equation" r:id="rId5" imgW="190417" imgH="25389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62255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297113" y="1427163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5435600" y="1397000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2320925" y="2590800"/>
            <a:ext cx="612775" cy="709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50050" y="1420813"/>
            <a:ext cx="938213" cy="908050"/>
            <a:chOff x="7107039" y="3826497"/>
            <a:chExt cx="638117" cy="57852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107039" y="3826497"/>
              <a:ext cx="638117" cy="419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7146989" y="3901342"/>
              <a:ext cx="530144" cy="503684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7162095" y="3914158"/>
              <a:ext cx="223522" cy="23430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6062499" y="5621796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62149" name="Object 5"/>
          <p:cNvGraphicFramePr>
            <a:graphicFrameLocks noChangeAspect="1"/>
          </p:cNvGraphicFramePr>
          <p:nvPr/>
        </p:nvGraphicFramePr>
        <p:xfrm>
          <a:off x="2502673" y="5570248"/>
          <a:ext cx="48021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12" name="Equation" r:id="rId7" imgW="1765300" imgH="254000" progId="Equation.3">
                  <p:embed/>
                </p:oleObj>
              </mc:Choice>
              <mc:Fallback>
                <p:oleObj name="Equation" r:id="rId7" imgW="1765300" imgH="25400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673" y="5570248"/>
                        <a:ext cx="4802188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12376" y="5656723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Unbalanced: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098343" y="4357772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2493692" y="4306224"/>
          <a:ext cx="48021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13" name="Equation" r:id="rId9" imgW="1765300" imgH="254000" progId="Equation.3">
                  <p:embed/>
                </p:oleObj>
              </mc:Choice>
              <mc:Fallback>
                <p:oleObj name="Equation" r:id="rId9" imgW="1765300" imgH="25400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692" y="4306224"/>
                        <a:ext cx="4802188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48220" y="4392699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alanced:</a:t>
            </a: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844800" y="1665288"/>
          <a:ext cx="4524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Equation" r:id="rId4" imgW="177569" imgH="202936" progId="Equation.3">
                  <p:embed/>
                </p:oleObj>
              </mc:Choice>
              <mc:Fallback>
                <p:oleObj name="Equation" r:id="rId4" imgW="177569" imgH="202936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1665288"/>
                        <a:ext cx="4524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876550" y="5334000"/>
          <a:ext cx="2635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Equation" r:id="rId6" imgW="88707" imgH="164742" progId="Equation.3">
                  <p:embed/>
                </p:oleObj>
              </mc:Choice>
              <mc:Fallback>
                <p:oleObj name="Equation" r:id="rId6" imgW="88707" imgH="164742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5334000"/>
                        <a:ext cx="263525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3011488" y="2276475"/>
            <a:ext cx="11112" cy="29019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3013075" y="2266950"/>
            <a:ext cx="14288" cy="1476375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502400" y="5081588"/>
            <a:ext cx="742950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0099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475288" y="3114675"/>
            <a:ext cx="403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5870575" y="2635250"/>
            <a:ext cx="935038" cy="990600"/>
            <a:chOff x="595" y="1248"/>
            <a:chExt cx="589" cy="624"/>
          </a:xfrm>
        </p:grpSpPr>
        <p:sp>
          <p:nvSpPr>
            <p:cNvPr id="23569" name="AutoShape 9"/>
            <p:cNvSpPr>
              <a:spLocks noChangeArrowheads="1"/>
            </p:cNvSpPr>
            <p:nvPr/>
          </p:nvSpPr>
          <p:spPr bwMode="auto">
            <a:xfrm rot="5400000">
              <a:off x="551" y="1292"/>
              <a:ext cx="624" cy="5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570" name="Oval 10"/>
            <p:cNvSpPr>
              <a:spLocks noChangeArrowheads="1"/>
            </p:cNvSpPr>
            <p:nvPr/>
          </p:nvSpPr>
          <p:spPr bwMode="auto">
            <a:xfrm>
              <a:off x="1120" y="1497"/>
              <a:ext cx="64" cy="9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5154613" y="2863850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7135813" y="2787650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23563" name="Line 13"/>
          <p:cNvSpPr>
            <a:spLocks noChangeShapeType="1"/>
          </p:cNvSpPr>
          <p:nvPr/>
        </p:nvSpPr>
        <p:spPr bwMode="auto">
          <a:xfrm>
            <a:off x="6796088" y="3098800"/>
            <a:ext cx="2317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5735638" y="1882775"/>
            <a:ext cx="8112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NOT</a:t>
            </a: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7745413" y="2178050"/>
            <a:ext cx="71755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x   y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0   1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1   0</a:t>
            </a:r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>
            <a:off x="8105775" y="2297113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>
            <a:off x="7745413" y="2635250"/>
            <a:ext cx="646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8" name="Rectangle 18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Single Bit Operation: NOT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3109166" y="4342747"/>
          <a:ext cx="369728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4" name="Equation" r:id="rId3" imgW="1358310" imgH="253890" progId="Equation.3">
                  <p:embed/>
                </p:oleObj>
              </mc:Choice>
              <mc:Fallback>
                <p:oleObj name="Equation" r:id="rId3" imgW="1358310" imgH="25389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166" y="4342747"/>
                        <a:ext cx="3697287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9" name="Object 5"/>
          <p:cNvGraphicFramePr>
            <a:graphicFrameLocks noChangeAspect="1"/>
          </p:cNvGraphicFramePr>
          <p:nvPr/>
        </p:nvGraphicFramePr>
        <p:xfrm>
          <a:off x="3089275" y="5570538"/>
          <a:ext cx="3627438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5" name="Equation" r:id="rId5" imgW="1333500" imgH="254000" progId="Equation.3">
                  <p:embed/>
                </p:oleObj>
              </mc:Choice>
              <mc:Fallback>
                <p:oleObj name="Equation" r:id="rId5" imgW="1333500" imgH="2540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5570538"/>
                        <a:ext cx="3627438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6364941" y="1192305"/>
            <a:ext cx="179294" cy="2312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Line 52"/>
          <p:cNvSpPr>
            <a:spLocks noChangeShapeType="1"/>
          </p:cNvSpPr>
          <p:nvPr/>
        </p:nvSpPr>
        <p:spPr bwMode="auto">
          <a:xfrm>
            <a:off x="1682750" y="2940050"/>
            <a:ext cx="388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52"/>
          <p:cNvSpPr>
            <a:spLocks noChangeShapeType="1"/>
          </p:cNvSpPr>
          <p:nvPr/>
        </p:nvSpPr>
        <p:spPr bwMode="auto">
          <a:xfrm>
            <a:off x="1701800" y="1781175"/>
            <a:ext cx="506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717925" y="1220788"/>
            <a:ext cx="1225550" cy="2079625"/>
            <a:chOff x="2454" y="1571"/>
            <a:chExt cx="456" cy="773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5317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5302" name="Object 1"/>
          <p:cNvGraphicFramePr>
            <a:graphicFrameLocks noChangeAspect="1"/>
          </p:cNvGraphicFramePr>
          <p:nvPr/>
        </p:nvGraphicFramePr>
        <p:xfrm>
          <a:off x="993775" y="1389063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6" name="Equation" r:id="rId7" imgW="215713" imgH="253780" progId="Equation.3">
                  <p:embed/>
                </p:oleObj>
              </mc:Choice>
              <mc:Fallback>
                <p:oleObj name="Equation" r:id="rId7" imgW="215713" imgH="25378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389063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1"/>
          <p:cNvGraphicFramePr>
            <a:graphicFrameLocks noChangeAspect="1"/>
          </p:cNvGraphicFramePr>
          <p:nvPr/>
        </p:nvGraphicFramePr>
        <p:xfrm>
          <a:off x="1039813" y="262255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7" name="Equation" r:id="rId9" imgW="190417" imgH="253890" progId="Equation.3">
                  <p:embed/>
                </p:oleObj>
              </mc:Choice>
              <mc:Fallback>
                <p:oleObj name="Equation" r:id="rId9" imgW="190417" imgH="25389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62255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297113" y="1427163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5435600" y="1397000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2320925" y="2590800"/>
            <a:ext cx="612775" cy="709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50050" y="1420813"/>
            <a:ext cx="938213" cy="908050"/>
            <a:chOff x="7107039" y="3826497"/>
            <a:chExt cx="638117" cy="57852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107039" y="3826497"/>
              <a:ext cx="638117" cy="419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7146989" y="3901342"/>
              <a:ext cx="530144" cy="503684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7162095" y="3914158"/>
              <a:ext cx="223522" cy="23430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5515634" y="5621796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2376" y="5656723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Unbalanced: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623198" y="4366737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8220" y="4392699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alanced:</a:t>
            </a: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3109166" y="4342747"/>
          <a:ext cx="369728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8" name="Equation" r:id="rId3" imgW="1358310" imgH="253890" progId="Equation.3">
                  <p:embed/>
                </p:oleObj>
              </mc:Choice>
              <mc:Fallback>
                <p:oleObj name="Equation" r:id="rId3" imgW="1358310" imgH="25389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166" y="4342747"/>
                        <a:ext cx="3697287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9" name="Object 5"/>
          <p:cNvGraphicFramePr>
            <a:graphicFrameLocks noChangeAspect="1"/>
          </p:cNvGraphicFramePr>
          <p:nvPr/>
        </p:nvGraphicFramePr>
        <p:xfrm>
          <a:off x="3089275" y="5570538"/>
          <a:ext cx="3627438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9" name="Equation" r:id="rId5" imgW="1333500" imgH="254000" progId="Equation.3">
                  <p:embed/>
                </p:oleObj>
              </mc:Choice>
              <mc:Fallback>
                <p:oleObj name="Equation" r:id="rId5" imgW="1333500" imgH="2540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5570538"/>
                        <a:ext cx="3627438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6364941" y="1192305"/>
            <a:ext cx="179294" cy="2312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Line 52"/>
          <p:cNvSpPr>
            <a:spLocks noChangeShapeType="1"/>
          </p:cNvSpPr>
          <p:nvPr/>
        </p:nvSpPr>
        <p:spPr bwMode="auto">
          <a:xfrm>
            <a:off x="1682750" y="2940050"/>
            <a:ext cx="388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52"/>
          <p:cNvSpPr>
            <a:spLocks noChangeShapeType="1"/>
          </p:cNvSpPr>
          <p:nvPr/>
        </p:nvSpPr>
        <p:spPr bwMode="auto">
          <a:xfrm>
            <a:off x="1701800" y="1781175"/>
            <a:ext cx="506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717925" y="1220788"/>
            <a:ext cx="1225550" cy="2079625"/>
            <a:chOff x="2454" y="1571"/>
            <a:chExt cx="456" cy="773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5317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5302" name="Object 1"/>
          <p:cNvGraphicFramePr>
            <a:graphicFrameLocks noChangeAspect="1"/>
          </p:cNvGraphicFramePr>
          <p:nvPr/>
        </p:nvGraphicFramePr>
        <p:xfrm>
          <a:off x="993775" y="1389063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0" name="Equation" r:id="rId7" imgW="215713" imgH="253780" progId="Equation.3">
                  <p:embed/>
                </p:oleObj>
              </mc:Choice>
              <mc:Fallback>
                <p:oleObj name="Equation" r:id="rId7" imgW="215713" imgH="25378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389063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1"/>
          <p:cNvGraphicFramePr>
            <a:graphicFrameLocks noChangeAspect="1"/>
          </p:cNvGraphicFramePr>
          <p:nvPr/>
        </p:nvGraphicFramePr>
        <p:xfrm>
          <a:off x="1039813" y="262255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1" name="Equation" r:id="rId9" imgW="190417" imgH="253890" progId="Equation.3">
                  <p:embed/>
                </p:oleObj>
              </mc:Choice>
              <mc:Fallback>
                <p:oleObj name="Equation" r:id="rId9" imgW="190417" imgH="25389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62255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297113" y="1427163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5435600" y="1397000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2320925" y="2590800"/>
            <a:ext cx="612775" cy="709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50050" y="1420813"/>
            <a:ext cx="938213" cy="908050"/>
            <a:chOff x="7107039" y="3826497"/>
            <a:chExt cx="638117" cy="57852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107039" y="3826497"/>
              <a:ext cx="638117" cy="419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7146989" y="3901342"/>
              <a:ext cx="530144" cy="503684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7162095" y="3914158"/>
              <a:ext cx="223522" cy="23430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5515634" y="5621796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2376" y="5656723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Unbalanced: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623198" y="4366737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8220" y="4392699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alanced: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46259" y="2528047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 top</a:t>
            </a:r>
          </a:p>
          <a:p>
            <a:r>
              <a:rPr lang="en-US" sz="2400" dirty="0" err="1" smtClean="0"/>
              <a:t>qubit</a:t>
            </a:r>
            <a:endParaRPr lang="en-US" sz="2400" dirty="0" smtClean="0"/>
          </a:p>
        </p:txBody>
      </p:sp>
      <p:sp>
        <p:nvSpPr>
          <p:cNvPr id="33" name="Freeform 32"/>
          <p:cNvSpPr/>
          <p:nvPr/>
        </p:nvSpPr>
        <p:spPr>
          <a:xfrm>
            <a:off x="7422776" y="2142565"/>
            <a:ext cx="215153" cy="439270"/>
          </a:xfrm>
          <a:custGeom>
            <a:avLst/>
            <a:gdLst>
              <a:gd name="connsiteX0" fmla="*/ 215153 w 215153"/>
              <a:gd name="connsiteY0" fmla="*/ 439270 h 439270"/>
              <a:gd name="connsiteX1" fmla="*/ 89648 w 215153"/>
              <a:gd name="connsiteY1" fmla="*/ 134470 h 439270"/>
              <a:gd name="connsiteX2" fmla="*/ 0 w 215153"/>
              <a:gd name="connsiteY2" fmla="*/ 0 h 43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153" h="439270">
                <a:moveTo>
                  <a:pt x="215153" y="439270"/>
                </a:moveTo>
                <a:cubicBezTo>
                  <a:pt x="170330" y="323476"/>
                  <a:pt x="125507" y="207682"/>
                  <a:pt x="89648" y="134470"/>
                </a:cubicBezTo>
                <a:cubicBezTo>
                  <a:pt x="53789" y="61258"/>
                  <a:pt x="26894" y="30629"/>
                  <a:pt x="0" y="0"/>
                </a:cubicBezTo>
              </a:path>
            </a:pathLst>
          </a:cu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3109166" y="4342747"/>
          <a:ext cx="369728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2" name="Equation" r:id="rId3" imgW="1358310" imgH="253890" progId="Equation.3">
                  <p:embed/>
                </p:oleObj>
              </mc:Choice>
              <mc:Fallback>
                <p:oleObj name="Equation" r:id="rId3" imgW="1358310" imgH="25389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166" y="4342747"/>
                        <a:ext cx="3697287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9" name="Object 5"/>
          <p:cNvGraphicFramePr>
            <a:graphicFrameLocks noChangeAspect="1"/>
          </p:cNvGraphicFramePr>
          <p:nvPr/>
        </p:nvGraphicFramePr>
        <p:xfrm>
          <a:off x="3089275" y="5570538"/>
          <a:ext cx="3627438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3" name="Equation" r:id="rId5" imgW="1333500" imgH="254000" progId="Equation.3">
                  <p:embed/>
                </p:oleObj>
              </mc:Choice>
              <mc:Fallback>
                <p:oleObj name="Equation" r:id="rId5" imgW="1333500" imgH="2540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5570538"/>
                        <a:ext cx="3627438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Line 52"/>
          <p:cNvSpPr>
            <a:spLocks noChangeShapeType="1"/>
          </p:cNvSpPr>
          <p:nvPr/>
        </p:nvSpPr>
        <p:spPr bwMode="auto">
          <a:xfrm>
            <a:off x="1682750" y="2940050"/>
            <a:ext cx="388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52"/>
          <p:cNvSpPr>
            <a:spLocks noChangeShapeType="1"/>
          </p:cNvSpPr>
          <p:nvPr/>
        </p:nvSpPr>
        <p:spPr bwMode="auto">
          <a:xfrm>
            <a:off x="1701800" y="1781175"/>
            <a:ext cx="506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717925" y="1220788"/>
            <a:ext cx="1225550" cy="2079625"/>
            <a:chOff x="2454" y="1571"/>
            <a:chExt cx="456" cy="773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5317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5302" name="Object 1"/>
          <p:cNvGraphicFramePr>
            <a:graphicFrameLocks noChangeAspect="1"/>
          </p:cNvGraphicFramePr>
          <p:nvPr/>
        </p:nvGraphicFramePr>
        <p:xfrm>
          <a:off x="993775" y="1389063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4" name="Equation" r:id="rId7" imgW="215713" imgH="253780" progId="Equation.3">
                  <p:embed/>
                </p:oleObj>
              </mc:Choice>
              <mc:Fallback>
                <p:oleObj name="Equation" r:id="rId7" imgW="215713" imgH="25378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389063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1"/>
          <p:cNvGraphicFramePr>
            <a:graphicFrameLocks noChangeAspect="1"/>
          </p:cNvGraphicFramePr>
          <p:nvPr/>
        </p:nvGraphicFramePr>
        <p:xfrm>
          <a:off x="1039813" y="262255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5" name="Equation" r:id="rId9" imgW="190417" imgH="253890" progId="Equation.3">
                  <p:embed/>
                </p:oleObj>
              </mc:Choice>
              <mc:Fallback>
                <p:oleObj name="Equation" r:id="rId9" imgW="190417" imgH="25389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62255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297113" y="1427163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5435600" y="1397000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2320925" y="2590800"/>
            <a:ext cx="612775" cy="709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50050" y="1420813"/>
            <a:ext cx="938213" cy="908050"/>
            <a:chOff x="7107039" y="3826497"/>
            <a:chExt cx="638117" cy="57852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107039" y="3826497"/>
              <a:ext cx="638117" cy="419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7146989" y="3901342"/>
              <a:ext cx="530144" cy="503684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7162095" y="3914158"/>
              <a:ext cx="223522" cy="23430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5515634" y="5621796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2376" y="5656723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Unbalanced: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623198" y="4366737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8220" y="4392699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alanced: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46259" y="2528047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 top</a:t>
            </a:r>
          </a:p>
          <a:p>
            <a:r>
              <a:rPr lang="en-US" sz="2400" dirty="0" err="1" smtClean="0"/>
              <a:t>qubit</a:t>
            </a:r>
            <a:endParaRPr lang="en-US" sz="2400" dirty="0" smtClean="0"/>
          </a:p>
        </p:txBody>
      </p:sp>
      <p:sp>
        <p:nvSpPr>
          <p:cNvPr id="33" name="Freeform 32"/>
          <p:cNvSpPr/>
          <p:nvPr/>
        </p:nvSpPr>
        <p:spPr>
          <a:xfrm>
            <a:off x="7422776" y="2142565"/>
            <a:ext cx="215153" cy="439270"/>
          </a:xfrm>
          <a:custGeom>
            <a:avLst/>
            <a:gdLst>
              <a:gd name="connsiteX0" fmla="*/ 215153 w 215153"/>
              <a:gd name="connsiteY0" fmla="*/ 439270 h 439270"/>
              <a:gd name="connsiteX1" fmla="*/ 89648 w 215153"/>
              <a:gd name="connsiteY1" fmla="*/ 134470 h 439270"/>
              <a:gd name="connsiteX2" fmla="*/ 0 w 215153"/>
              <a:gd name="connsiteY2" fmla="*/ 0 h 43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153" h="439270">
                <a:moveTo>
                  <a:pt x="215153" y="439270"/>
                </a:moveTo>
                <a:cubicBezTo>
                  <a:pt x="170330" y="323476"/>
                  <a:pt x="125507" y="207682"/>
                  <a:pt x="89648" y="134470"/>
                </a:cubicBezTo>
                <a:cubicBezTo>
                  <a:pt x="53789" y="61258"/>
                  <a:pt x="26894" y="30629"/>
                  <a:pt x="0" y="0"/>
                </a:cubicBezTo>
              </a:path>
            </a:pathLst>
          </a:cu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 bwMode="auto">
          <a:xfrm>
            <a:off x="2934447" y="4226859"/>
            <a:ext cx="866588" cy="945776"/>
          </a:xfrm>
          <a:custGeom>
            <a:avLst/>
            <a:gdLst>
              <a:gd name="connsiteX0" fmla="*/ 418353 w 966694"/>
              <a:gd name="connsiteY0" fmla="*/ 4482 h 1099670"/>
              <a:gd name="connsiteX1" fmla="*/ 104588 w 966694"/>
              <a:gd name="connsiteY1" fmla="*/ 174812 h 1099670"/>
              <a:gd name="connsiteX2" fmla="*/ 122518 w 966694"/>
              <a:gd name="connsiteY2" fmla="*/ 981635 h 1099670"/>
              <a:gd name="connsiteX3" fmla="*/ 839694 w 966694"/>
              <a:gd name="connsiteY3" fmla="*/ 883023 h 1099670"/>
              <a:gd name="connsiteX4" fmla="*/ 884518 w 966694"/>
              <a:gd name="connsiteY4" fmla="*/ 147917 h 1099670"/>
              <a:gd name="connsiteX5" fmla="*/ 418353 w 966694"/>
              <a:gd name="connsiteY5" fmla="*/ 4482 h 109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694" h="1099670">
                <a:moveTo>
                  <a:pt x="418353" y="4482"/>
                </a:moveTo>
                <a:cubicBezTo>
                  <a:pt x="288365" y="8964"/>
                  <a:pt x="153894" y="11953"/>
                  <a:pt x="104588" y="174812"/>
                </a:cubicBezTo>
                <a:cubicBezTo>
                  <a:pt x="55282" y="337671"/>
                  <a:pt x="0" y="863600"/>
                  <a:pt x="122518" y="981635"/>
                </a:cubicBezTo>
                <a:cubicBezTo>
                  <a:pt x="245036" y="1099670"/>
                  <a:pt x="712694" y="1021976"/>
                  <a:pt x="839694" y="883023"/>
                </a:cubicBezTo>
                <a:cubicBezTo>
                  <a:pt x="966694" y="744070"/>
                  <a:pt x="951753" y="294340"/>
                  <a:pt x="884518" y="147917"/>
                </a:cubicBezTo>
                <a:cubicBezTo>
                  <a:pt x="817283" y="1494"/>
                  <a:pt x="548341" y="0"/>
                  <a:pt x="418353" y="4482"/>
                </a:cubicBezTo>
                <a:close/>
              </a:path>
            </a:pathLst>
          </a:cu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84094" y="4912659"/>
            <a:ext cx="139849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3109166" y="4342747"/>
          <a:ext cx="369728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6" name="Equation" r:id="rId3" imgW="1358310" imgH="253890" progId="Equation.3">
                  <p:embed/>
                </p:oleObj>
              </mc:Choice>
              <mc:Fallback>
                <p:oleObj name="Equation" r:id="rId3" imgW="1358310" imgH="25389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166" y="4342747"/>
                        <a:ext cx="3697287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9" name="Object 5"/>
          <p:cNvGraphicFramePr>
            <a:graphicFrameLocks noChangeAspect="1"/>
          </p:cNvGraphicFramePr>
          <p:nvPr/>
        </p:nvGraphicFramePr>
        <p:xfrm>
          <a:off x="3089275" y="5570538"/>
          <a:ext cx="3627438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7" name="Equation" r:id="rId5" imgW="1333500" imgH="254000" progId="Equation.3">
                  <p:embed/>
                </p:oleObj>
              </mc:Choice>
              <mc:Fallback>
                <p:oleObj name="Equation" r:id="rId5" imgW="1333500" imgH="2540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5570538"/>
                        <a:ext cx="3627438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Line 52"/>
          <p:cNvSpPr>
            <a:spLocks noChangeShapeType="1"/>
          </p:cNvSpPr>
          <p:nvPr/>
        </p:nvSpPr>
        <p:spPr bwMode="auto">
          <a:xfrm>
            <a:off x="1682750" y="2940050"/>
            <a:ext cx="3884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52"/>
          <p:cNvSpPr>
            <a:spLocks noChangeShapeType="1"/>
          </p:cNvSpPr>
          <p:nvPr/>
        </p:nvSpPr>
        <p:spPr bwMode="auto">
          <a:xfrm>
            <a:off x="1701800" y="1781175"/>
            <a:ext cx="506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717925" y="1220788"/>
            <a:ext cx="1225550" cy="2079625"/>
            <a:chOff x="2454" y="1571"/>
            <a:chExt cx="456" cy="773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55317" name="Rectangle 38"/>
            <p:cNvSpPr>
              <a:spLocks noChangeArrowheads="1"/>
            </p:cNvSpPr>
            <p:nvPr/>
          </p:nvSpPr>
          <p:spPr bwMode="auto">
            <a:xfrm>
              <a:off x="2501" y="1779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5302" name="Object 1"/>
          <p:cNvGraphicFramePr>
            <a:graphicFrameLocks noChangeAspect="1"/>
          </p:cNvGraphicFramePr>
          <p:nvPr/>
        </p:nvGraphicFramePr>
        <p:xfrm>
          <a:off x="993775" y="1389063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8" name="Equation" r:id="rId7" imgW="215713" imgH="253780" progId="Equation.3">
                  <p:embed/>
                </p:oleObj>
              </mc:Choice>
              <mc:Fallback>
                <p:oleObj name="Equation" r:id="rId7" imgW="215713" imgH="25378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389063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1"/>
          <p:cNvGraphicFramePr>
            <a:graphicFrameLocks noChangeAspect="1"/>
          </p:cNvGraphicFramePr>
          <p:nvPr/>
        </p:nvGraphicFramePr>
        <p:xfrm>
          <a:off x="1039813" y="262255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9" name="Equation" r:id="rId9" imgW="190417" imgH="253890" progId="Equation.3">
                  <p:embed/>
                </p:oleObj>
              </mc:Choice>
              <mc:Fallback>
                <p:oleObj name="Equation" r:id="rId9" imgW="190417" imgH="25389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62255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2297113" y="1427163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5435600" y="1397000"/>
            <a:ext cx="61277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2320925" y="2590800"/>
            <a:ext cx="612775" cy="709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50050" y="1420813"/>
            <a:ext cx="938213" cy="908050"/>
            <a:chOff x="7107039" y="3826497"/>
            <a:chExt cx="638117" cy="57852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107039" y="3826497"/>
              <a:ext cx="638117" cy="419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7146989" y="3901342"/>
              <a:ext cx="530144" cy="503684"/>
            </a:xfrm>
            <a:prstGeom prst="arc">
              <a:avLst>
                <a:gd name="adj1" fmla="val 1065684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7162095" y="3914158"/>
              <a:ext cx="223522" cy="23430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5515634" y="5621796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72651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2376" y="5656723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Unbalanced: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623198" y="4366737"/>
            <a:ext cx="692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8220" y="4392699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alanced: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46259" y="2528047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 top</a:t>
            </a:r>
          </a:p>
          <a:p>
            <a:r>
              <a:rPr lang="en-US" sz="2400" dirty="0" err="1" smtClean="0"/>
              <a:t>qubit</a:t>
            </a:r>
            <a:endParaRPr lang="en-US" sz="2400" dirty="0" smtClean="0"/>
          </a:p>
        </p:txBody>
      </p:sp>
      <p:sp>
        <p:nvSpPr>
          <p:cNvPr id="33" name="Freeform 32"/>
          <p:cNvSpPr/>
          <p:nvPr/>
        </p:nvSpPr>
        <p:spPr>
          <a:xfrm>
            <a:off x="7422776" y="2142565"/>
            <a:ext cx="215153" cy="439270"/>
          </a:xfrm>
          <a:custGeom>
            <a:avLst/>
            <a:gdLst>
              <a:gd name="connsiteX0" fmla="*/ 215153 w 215153"/>
              <a:gd name="connsiteY0" fmla="*/ 439270 h 439270"/>
              <a:gd name="connsiteX1" fmla="*/ 89648 w 215153"/>
              <a:gd name="connsiteY1" fmla="*/ 134470 h 439270"/>
              <a:gd name="connsiteX2" fmla="*/ 0 w 215153"/>
              <a:gd name="connsiteY2" fmla="*/ 0 h 43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153" h="439270">
                <a:moveTo>
                  <a:pt x="215153" y="439270"/>
                </a:moveTo>
                <a:cubicBezTo>
                  <a:pt x="170330" y="323476"/>
                  <a:pt x="125507" y="207682"/>
                  <a:pt x="89648" y="134470"/>
                </a:cubicBezTo>
                <a:cubicBezTo>
                  <a:pt x="53789" y="61258"/>
                  <a:pt x="26894" y="30629"/>
                  <a:pt x="0" y="0"/>
                </a:cubicBezTo>
              </a:path>
            </a:pathLst>
          </a:cu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93059" y="6140864"/>
            <a:ext cx="163157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 bwMode="auto">
          <a:xfrm>
            <a:off x="2880657" y="5455064"/>
            <a:ext cx="866588" cy="945776"/>
          </a:xfrm>
          <a:custGeom>
            <a:avLst/>
            <a:gdLst>
              <a:gd name="connsiteX0" fmla="*/ 418353 w 966694"/>
              <a:gd name="connsiteY0" fmla="*/ 4482 h 1099670"/>
              <a:gd name="connsiteX1" fmla="*/ 104588 w 966694"/>
              <a:gd name="connsiteY1" fmla="*/ 174812 h 1099670"/>
              <a:gd name="connsiteX2" fmla="*/ 122518 w 966694"/>
              <a:gd name="connsiteY2" fmla="*/ 981635 h 1099670"/>
              <a:gd name="connsiteX3" fmla="*/ 839694 w 966694"/>
              <a:gd name="connsiteY3" fmla="*/ 883023 h 1099670"/>
              <a:gd name="connsiteX4" fmla="*/ 884518 w 966694"/>
              <a:gd name="connsiteY4" fmla="*/ 147917 h 1099670"/>
              <a:gd name="connsiteX5" fmla="*/ 418353 w 966694"/>
              <a:gd name="connsiteY5" fmla="*/ 4482 h 109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694" h="1099670">
                <a:moveTo>
                  <a:pt x="418353" y="4482"/>
                </a:moveTo>
                <a:cubicBezTo>
                  <a:pt x="288365" y="8964"/>
                  <a:pt x="153894" y="11953"/>
                  <a:pt x="104588" y="174812"/>
                </a:cubicBezTo>
                <a:cubicBezTo>
                  <a:pt x="55282" y="337671"/>
                  <a:pt x="0" y="863600"/>
                  <a:pt x="122518" y="981635"/>
                </a:cubicBezTo>
                <a:cubicBezTo>
                  <a:pt x="245036" y="1099670"/>
                  <a:pt x="712694" y="1021976"/>
                  <a:pt x="839694" y="883023"/>
                </a:cubicBezTo>
                <a:cubicBezTo>
                  <a:pt x="966694" y="744070"/>
                  <a:pt x="951753" y="294340"/>
                  <a:pt x="884518" y="147917"/>
                </a:cubicBezTo>
                <a:cubicBezTo>
                  <a:pt x="817283" y="1494"/>
                  <a:pt x="548341" y="0"/>
                  <a:pt x="418353" y="4482"/>
                </a:cubicBezTo>
                <a:close/>
              </a:path>
            </a:pathLst>
          </a:cu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25400" y="11113"/>
            <a:ext cx="8777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Quantum 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Algorithm (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Deutsch-</a:t>
            </a:r>
            <a:r>
              <a:rPr lang="en-US" sz="3600" dirty="0" err="1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Jozsa</a:t>
            </a:r>
            <a:r>
              <a:rPr lang="en-US" sz="3600" dirty="0" smtClean="0">
                <a:solidFill>
                  <a:srgbClr val="7030A0"/>
                </a:solidFill>
                <a:ea typeface="ＭＳ Ｐゴシック" pitchFamily="34" charset="-128"/>
                <a:cs typeface="Arial" charset="0"/>
              </a:rPr>
              <a:t> ‘92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0" y="0"/>
            <a:ext cx="2185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One </a:t>
            </a:r>
            <a:r>
              <a:rPr lang="en-US" sz="3600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qubit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560388" y="685800"/>
            <a:ext cx="3101794" cy="915564"/>
            <a:chOff x="412750" y="2754818"/>
            <a:chExt cx="5164500" cy="1525043"/>
          </a:xfrm>
        </p:grpSpPr>
        <p:sp>
          <p:nvSpPr>
            <p:cNvPr id="14" name="Line 52"/>
            <p:cNvSpPr>
              <a:spLocks noChangeShapeType="1"/>
            </p:cNvSpPr>
            <p:nvPr/>
          </p:nvSpPr>
          <p:spPr bwMode="auto">
            <a:xfrm>
              <a:off x="1120776" y="3396169"/>
              <a:ext cx="3001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53"/>
            <p:cNvGrpSpPr>
              <a:grpSpLocks/>
            </p:cNvGrpSpPr>
            <p:nvPr/>
          </p:nvGrpSpPr>
          <p:grpSpPr bwMode="auto">
            <a:xfrm>
              <a:off x="2093913" y="2754818"/>
              <a:ext cx="1225550" cy="1525043"/>
              <a:chOff x="2454" y="1571"/>
              <a:chExt cx="456" cy="567"/>
            </a:xfrm>
          </p:grpSpPr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2454" y="1619"/>
                <a:ext cx="341" cy="39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4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0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40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Rectangle 38"/>
              <p:cNvSpPr>
                <a:spLocks noChangeArrowheads="1"/>
              </p:cNvSpPr>
              <p:nvPr/>
            </p:nvSpPr>
            <p:spPr bwMode="auto">
              <a:xfrm>
                <a:off x="2535" y="1643"/>
                <a:ext cx="17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0" dirty="0">
                    <a:solidFill>
                      <a:srgbClr val="333399"/>
                    </a:solidFill>
                    <a:latin typeface="Calibri" pitchFamily="34" charset="0"/>
                  </a:rPr>
                  <a:t>H</a:t>
                </a:r>
              </a:p>
            </p:txBody>
          </p:sp>
        </p:grp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412750" y="3004075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83" name="Equation" r:id="rId3" imgW="215713" imgH="253780" progId="Equation.3">
                    <p:embed/>
                  </p:oleObj>
                </mc:Choice>
                <mc:Fallback>
                  <p:oleObj name="Equation" r:id="rId3" imgW="215713" imgH="253780" progId="Equation.3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50" y="3004075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4358050" y="2787453"/>
            <a:ext cx="1219200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84" name="Equation" r:id="rId5" imgW="507780" imgH="444307" progId="Equation.3">
                    <p:embed/>
                  </p:oleObj>
                </mc:Choice>
                <mc:Fallback>
                  <p:oleObj name="Equation" r:id="rId5" imgW="507780" imgH="444307" progId="Equation.3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050" y="2787453"/>
                          <a:ext cx="1219200" cy="1244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2" name="Straight Connector 21"/>
          <p:cNvCxnSpPr/>
          <p:nvPr/>
        </p:nvCxnSpPr>
        <p:spPr>
          <a:xfrm>
            <a:off x="-9525" y="4342347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219075" y="4554538"/>
          <a:ext cx="7175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85" name="Equation" r:id="rId7" imgW="507780" imgH="444307" progId="Equation.3">
                  <p:embed/>
                </p:oleObj>
              </mc:Choice>
              <mc:Fallback>
                <p:oleObj name="Equation" r:id="rId7" imgW="507780" imgH="444307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554538"/>
                        <a:ext cx="71755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560388" y="685800"/>
            <a:ext cx="3101794" cy="915564"/>
            <a:chOff x="412750" y="2754818"/>
            <a:chExt cx="5164500" cy="1525043"/>
          </a:xfrm>
        </p:grpSpPr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1120776" y="3396169"/>
              <a:ext cx="3001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53"/>
            <p:cNvGrpSpPr>
              <a:grpSpLocks/>
            </p:cNvGrpSpPr>
            <p:nvPr/>
          </p:nvGrpSpPr>
          <p:grpSpPr bwMode="auto">
            <a:xfrm>
              <a:off x="2093913" y="2754818"/>
              <a:ext cx="1225550" cy="1525043"/>
              <a:chOff x="2454" y="1571"/>
              <a:chExt cx="456" cy="567"/>
            </a:xfrm>
          </p:grpSpPr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2454" y="1619"/>
                <a:ext cx="341" cy="39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4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0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40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Rectangle 38"/>
              <p:cNvSpPr>
                <a:spLocks noChangeArrowheads="1"/>
              </p:cNvSpPr>
              <p:nvPr/>
            </p:nvSpPr>
            <p:spPr bwMode="auto">
              <a:xfrm>
                <a:off x="2535" y="1643"/>
                <a:ext cx="17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0" dirty="0">
                    <a:solidFill>
                      <a:srgbClr val="333399"/>
                    </a:solidFill>
                    <a:latin typeface="Calibri" pitchFamily="34" charset="0"/>
                  </a:rPr>
                  <a:t>H</a:t>
                </a:r>
              </a:p>
            </p:txBody>
          </p:sp>
        </p:grpSp>
        <p:graphicFrame>
          <p:nvGraphicFramePr>
            <p:cNvPr id="27" name="Object 1"/>
            <p:cNvGraphicFramePr>
              <a:graphicFrameLocks noChangeAspect="1"/>
            </p:cNvGraphicFramePr>
            <p:nvPr/>
          </p:nvGraphicFramePr>
          <p:xfrm>
            <a:off x="412750" y="3004075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623" name="Equation" r:id="rId3" imgW="215713" imgH="253780" progId="Equation.3">
                    <p:embed/>
                  </p:oleObj>
                </mc:Choice>
                <mc:Fallback>
                  <p:oleObj name="Equation" r:id="rId3" imgW="215713" imgH="253780" progId="Equation.3">
                    <p:embed/>
                    <p:pic>
                      <p:nvPicPr>
                        <p:cNvPr id="0" name="Picture 1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50" y="3004075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4358050" y="2787453"/>
            <a:ext cx="1219200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624" name="Equation" r:id="rId5" imgW="507780" imgH="444307" progId="Equation.3">
                    <p:embed/>
                  </p:oleObj>
                </mc:Choice>
                <mc:Fallback>
                  <p:oleObj name="Equation" r:id="rId5" imgW="507780" imgH="444307" progId="Equation.3">
                    <p:embed/>
                    <p:pic>
                      <p:nvPicPr>
                        <p:cNvPr id="0" name="Picture 1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050" y="2787453"/>
                          <a:ext cx="1219200" cy="1244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561814" y="1421674"/>
            <a:ext cx="3101794" cy="915564"/>
            <a:chOff x="412750" y="2754818"/>
            <a:chExt cx="5164500" cy="1525043"/>
          </a:xfrm>
        </p:grpSpPr>
        <p:sp>
          <p:nvSpPr>
            <p:cNvPr id="34" name="Line 52"/>
            <p:cNvSpPr>
              <a:spLocks noChangeShapeType="1"/>
            </p:cNvSpPr>
            <p:nvPr/>
          </p:nvSpPr>
          <p:spPr bwMode="auto">
            <a:xfrm>
              <a:off x="1120776" y="3396169"/>
              <a:ext cx="3001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53"/>
            <p:cNvGrpSpPr>
              <a:grpSpLocks/>
            </p:cNvGrpSpPr>
            <p:nvPr/>
          </p:nvGrpSpPr>
          <p:grpSpPr bwMode="auto">
            <a:xfrm>
              <a:off x="2093913" y="2754818"/>
              <a:ext cx="1225550" cy="1525043"/>
              <a:chOff x="2454" y="1571"/>
              <a:chExt cx="456" cy="567"/>
            </a:xfrm>
          </p:grpSpPr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2454" y="1619"/>
                <a:ext cx="341" cy="39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4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0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40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Rectangle 38"/>
              <p:cNvSpPr>
                <a:spLocks noChangeArrowheads="1"/>
              </p:cNvSpPr>
              <p:nvPr/>
            </p:nvSpPr>
            <p:spPr bwMode="auto">
              <a:xfrm>
                <a:off x="2535" y="1643"/>
                <a:ext cx="17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0">
                    <a:solidFill>
                      <a:srgbClr val="333399"/>
                    </a:solidFill>
                    <a:latin typeface="Calibri" pitchFamily="34" charset="0"/>
                  </a:rPr>
                  <a:t>H</a:t>
                </a:r>
              </a:p>
            </p:txBody>
          </p:sp>
        </p:grpSp>
        <p:graphicFrame>
          <p:nvGraphicFramePr>
            <p:cNvPr id="36" name="Object 1"/>
            <p:cNvGraphicFramePr>
              <a:graphicFrameLocks noChangeAspect="1"/>
            </p:cNvGraphicFramePr>
            <p:nvPr/>
          </p:nvGraphicFramePr>
          <p:xfrm>
            <a:off x="412750" y="3004075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625" name="Equation" r:id="rId7" imgW="215713" imgH="253780" progId="Equation.3">
                    <p:embed/>
                  </p:oleObj>
                </mc:Choice>
                <mc:Fallback>
                  <p:oleObj name="Equation" r:id="rId7" imgW="215713" imgH="253780" progId="Equation.3">
                    <p:embed/>
                    <p:pic>
                      <p:nvPicPr>
                        <p:cNvPr id="0" name="Picture 1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50" y="3004075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4358050" y="2787453"/>
            <a:ext cx="1219200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626" name="Equation" r:id="rId8" imgW="507780" imgH="444307" progId="Equation.3">
                    <p:embed/>
                  </p:oleObj>
                </mc:Choice>
                <mc:Fallback>
                  <p:oleObj name="Equation" r:id="rId8" imgW="507780" imgH="444307" progId="Equation.3">
                    <p:embed/>
                    <p:pic>
                      <p:nvPicPr>
                        <p:cNvPr id="0" name="Picture 1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050" y="2787453"/>
                          <a:ext cx="1219200" cy="1244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2" name="Straight Connector 41"/>
          <p:cNvCxnSpPr/>
          <p:nvPr/>
        </p:nvCxnSpPr>
        <p:spPr>
          <a:xfrm>
            <a:off x="-9525" y="4342347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4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099783"/>
              </p:ext>
            </p:extLst>
          </p:nvPr>
        </p:nvGraphicFramePr>
        <p:xfrm>
          <a:off x="2225675" y="4606925"/>
          <a:ext cx="27178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27" name="Equation" r:id="rId9" imgW="1917360" imgH="393480" progId="Equation.3">
                  <p:embed/>
                </p:oleObj>
              </mc:Choice>
              <mc:Fallback>
                <p:oleObj name="Equation" r:id="rId9" imgW="1917360" imgH="393480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606925"/>
                        <a:ext cx="27178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219075" y="4554538"/>
          <a:ext cx="7175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28" name="Equation" r:id="rId11" imgW="507780" imgH="444307" progId="Equation.3">
                  <p:embed/>
                </p:oleObj>
              </mc:Choice>
              <mc:Fallback>
                <p:oleObj name="Equation" r:id="rId11" imgW="507780" imgH="444307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554538"/>
                        <a:ext cx="71755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981281"/>
              </p:ext>
            </p:extLst>
          </p:nvPr>
        </p:nvGraphicFramePr>
        <p:xfrm>
          <a:off x="964586" y="4568825"/>
          <a:ext cx="9715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29" name="Equation" r:id="rId12" imgW="685800" imgH="444240" progId="Equation.3">
                  <p:embed/>
                </p:oleObj>
              </mc:Choice>
              <mc:Fallback>
                <p:oleObj name="Equation" r:id="rId12" imgW="685800" imgH="444240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586" y="4568825"/>
                        <a:ext cx="97155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0" y="0"/>
            <a:ext cx="23905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Two </a:t>
            </a:r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qubits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0388" y="685800"/>
            <a:ext cx="3101794" cy="915564"/>
            <a:chOff x="412750" y="2754818"/>
            <a:chExt cx="5164500" cy="1525043"/>
          </a:xfrm>
        </p:grpSpPr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1120776" y="3396169"/>
              <a:ext cx="3001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2093913" y="2754818"/>
              <a:ext cx="1225550" cy="1525043"/>
              <a:chOff x="2454" y="1571"/>
              <a:chExt cx="456" cy="567"/>
            </a:xfrm>
          </p:grpSpPr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2454" y="1619"/>
                <a:ext cx="341" cy="39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4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0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40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Rectangle 38"/>
              <p:cNvSpPr>
                <a:spLocks noChangeArrowheads="1"/>
              </p:cNvSpPr>
              <p:nvPr/>
            </p:nvSpPr>
            <p:spPr bwMode="auto">
              <a:xfrm>
                <a:off x="2535" y="1643"/>
                <a:ext cx="17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0" dirty="0">
                    <a:solidFill>
                      <a:srgbClr val="333399"/>
                    </a:solidFill>
                    <a:latin typeface="Calibri" pitchFamily="34" charset="0"/>
                  </a:rPr>
                  <a:t>H</a:t>
                </a:r>
              </a:p>
            </p:txBody>
          </p:sp>
        </p:grpSp>
        <p:graphicFrame>
          <p:nvGraphicFramePr>
            <p:cNvPr id="27" name="Object 1"/>
            <p:cNvGraphicFramePr>
              <a:graphicFrameLocks noChangeAspect="1"/>
            </p:cNvGraphicFramePr>
            <p:nvPr/>
          </p:nvGraphicFramePr>
          <p:xfrm>
            <a:off x="412750" y="3004075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513" name="Equation" r:id="rId3" imgW="215713" imgH="253780" progId="Equation.3">
                    <p:embed/>
                  </p:oleObj>
                </mc:Choice>
                <mc:Fallback>
                  <p:oleObj name="Equation" r:id="rId3" imgW="215713" imgH="253780" progId="Equation.3">
                    <p:embed/>
                    <p:pic>
                      <p:nvPicPr>
                        <p:cNvPr id="0" name="Picture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50" y="3004075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4358050" y="2787453"/>
            <a:ext cx="1219200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514" name="Equation" r:id="rId5" imgW="507780" imgH="444307" progId="Equation.3">
                    <p:embed/>
                  </p:oleObj>
                </mc:Choice>
                <mc:Fallback>
                  <p:oleObj name="Equation" r:id="rId5" imgW="507780" imgH="444307" progId="Equation.3">
                    <p:embed/>
                    <p:pic>
                      <p:nvPicPr>
                        <p:cNvPr id="0" name="Picture 1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050" y="2787453"/>
                          <a:ext cx="1219200" cy="1244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61814" y="1421674"/>
            <a:ext cx="3101794" cy="915564"/>
            <a:chOff x="412750" y="2754818"/>
            <a:chExt cx="5164500" cy="1525043"/>
          </a:xfrm>
        </p:grpSpPr>
        <p:sp>
          <p:nvSpPr>
            <p:cNvPr id="34" name="Line 52"/>
            <p:cNvSpPr>
              <a:spLocks noChangeShapeType="1"/>
            </p:cNvSpPr>
            <p:nvPr/>
          </p:nvSpPr>
          <p:spPr bwMode="auto">
            <a:xfrm>
              <a:off x="1120776" y="3396169"/>
              <a:ext cx="3001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093913" y="2754818"/>
              <a:ext cx="1225550" cy="1525043"/>
              <a:chOff x="2454" y="1571"/>
              <a:chExt cx="456" cy="567"/>
            </a:xfrm>
          </p:grpSpPr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2454" y="1619"/>
                <a:ext cx="341" cy="39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4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0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40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Rectangle 38"/>
              <p:cNvSpPr>
                <a:spLocks noChangeArrowheads="1"/>
              </p:cNvSpPr>
              <p:nvPr/>
            </p:nvSpPr>
            <p:spPr bwMode="auto">
              <a:xfrm>
                <a:off x="2535" y="1643"/>
                <a:ext cx="17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0">
                    <a:solidFill>
                      <a:srgbClr val="333399"/>
                    </a:solidFill>
                    <a:latin typeface="Calibri" pitchFamily="34" charset="0"/>
                  </a:rPr>
                  <a:t>H</a:t>
                </a:r>
              </a:p>
            </p:txBody>
          </p:sp>
        </p:grpSp>
        <p:graphicFrame>
          <p:nvGraphicFramePr>
            <p:cNvPr id="36" name="Object 1"/>
            <p:cNvGraphicFramePr>
              <a:graphicFrameLocks noChangeAspect="1"/>
            </p:cNvGraphicFramePr>
            <p:nvPr/>
          </p:nvGraphicFramePr>
          <p:xfrm>
            <a:off x="412750" y="3004075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515" name="Equation" r:id="rId7" imgW="215713" imgH="253780" progId="Equation.3">
                    <p:embed/>
                  </p:oleObj>
                </mc:Choice>
                <mc:Fallback>
                  <p:oleObj name="Equation" r:id="rId7" imgW="215713" imgH="253780" progId="Equation.3">
                    <p:embed/>
                    <p:pic>
                      <p:nvPicPr>
                        <p:cNvPr id="0" name="Picture 1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50" y="3004075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4358050" y="2787453"/>
            <a:ext cx="1219200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516" name="Equation" r:id="rId8" imgW="507780" imgH="444307" progId="Equation.3">
                    <p:embed/>
                  </p:oleObj>
                </mc:Choice>
                <mc:Fallback>
                  <p:oleObj name="Equation" r:id="rId8" imgW="507780" imgH="444307" progId="Equation.3">
                    <p:embed/>
                    <p:pic>
                      <p:nvPicPr>
                        <p:cNvPr id="0" name="Picture 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050" y="2787453"/>
                          <a:ext cx="1219200" cy="1244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2" name="Straight Connector 41"/>
          <p:cNvCxnSpPr/>
          <p:nvPr/>
        </p:nvCxnSpPr>
        <p:spPr>
          <a:xfrm>
            <a:off x="-9525" y="4342347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4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558542"/>
              </p:ext>
            </p:extLst>
          </p:nvPr>
        </p:nvGraphicFramePr>
        <p:xfrm>
          <a:off x="2225675" y="4606925"/>
          <a:ext cx="27178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17" name="Equation" r:id="rId9" imgW="1917360" imgH="393480" progId="Equation.3">
                  <p:embed/>
                </p:oleObj>
              </mc:Choice>
              <mc:Fallback>
                <p:oleObj name="Equation" r:id="rId9" imgW="1917360" imgH="393480" progId="Equation.3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606925"/>
                        <a:ext cx="27178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219075" y="4554538"/>
          <a:ext cx="7175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18" name="Equation" r:id="rId11" imgW="507780" imgH="444307" progId="Equation.3">
                  <p:embed/>
                </p:oleObj>
              </mc:Choice>
              <mc:Fallback>
                <p:oleObj name="Equation" r:id="rId11" imgW="507780" imgH="444307" progId="Equation.3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554538"/>
                        <a:ext cx="71755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071149"/>
              </p:ext>
            </p:extLst>
          </p:nvPr>
        </p:nvGraphicFramePr>
        <p:xfrm>
          <a:off x="1049338" y="4568825"/>
          <a:ext cx="8794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19" name="Equation" r:id="rId12" imgW="622080" imgH="444240" progId="Equation.3">
                  <p:embed/>
                </p:oleObj>
              </mc:Choice>
              <mc:Fallback>
                <p:oleObj name="Equation" r:id="rId12" imgW="622080" imgH="444240" progId="Equation.3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4568825"/>
                        <a:ext cx="87947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191794" y="5190309"/>
            <a:ext cx="266932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Counting in binary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30285" y="525125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83281" y="524690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10150" y="5242561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45727" y="525562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120640" y="5434149"/>
            <a:ext cx="975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"/>
          <p:cNvSpPr txBox="1">
            <a:spLocks noChangeArrowheads="1"/>
          </p:cNvSpPr>
          <p:nvPr/>
        </p:nvSpPr>
        <p:spPr bwMode="auto">
          <a:xfrm>
            <a:off x="0" y="0"/>
            <a:ext cx="23905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Two </a:t>
            </a:r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qubits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560388" y="685800"/>
            <a:ext cx="3101794" cy="915564"/>
            <a:chOff x="412750" y="2754818"/>
            <a:chExt cx="5164500" cy="1525043"/>
          </a:xfrm>
        </p:grpSpPr>
        <p:sp>
          <p:nvSpPr>
            <p:cNvPr id="35" name="Line 52"/>
            <p:cNvSpPr>
              <a:spLocks noChangeShapeType="1"/>
            </p:cNvSpPr>
            <p:nvPr/>
          </p:nvSpPr>
          <p:spPr bwMode="auto">
            <a:xfrm>
              <a:off x="1120776" y="3396169"/>
              <a:ext cx="3001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" name="Group 53"/>
            <p:cNvGrpSpPr>
              <a:grpSpLocks/>
            </p:cNvGrpSpPr>
            <p:nvPr/>
          </p:nvGrpSpPr>
          <p:grpSpPr bwMode="auto">
            <a:xfrm>
              <a:off x="2093913" y="2754818"/>
              <a:ext cx="1225550" cy="1525043"/>
              <a:chOff x="2454" y="1571"/>
              <a:chExt cx="456" cy="567"/>
            </a:xfrm>
          </p:grpSpPr>
          <p:sp>
            <p:nvSpPr>
              <p:cNvPr id="39" name="Rectangle 20"/>
              <p:cNvSpPr>
                <a:spLocks noChangeArrowheads="1"/>
              </p:cNvSpPr>
              <p:nvPr/>
            </p:nvSpPr>
            <p:spPr bwMode="auto">
              <a:xfrm>
                <a:off x="2454" y="1619"/>
                <a:ext cx="341" cy="39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4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0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40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2535" y="1643"/>
                <a:ext cx="17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0" dirty="0">
                    <a:solidFill>
                      <a:srgbClr val="333399"/>
                    </a:solidFill>
                    <a:latin typeface="Calibri" pitchFamily="34" charset="0"/>
                  </a:rPr>
                  <a:t>H</a:t>
                </a:r>
              </a:p>
            </p:txBody>
          </p:sp>
        </p:grp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412750" y="3004075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170" name="Equation" r:id="rId3" imgW="215713" imgH="253780" progId="Equation.3">
                    <p:embed/>
                  </p:oleObj>
                </mc:Choice>
                <mc:Fallback>
                  <p:oleObj name="Equation" r:id="rId3" imgW="215713" imgH="253780" progId="Equation.3">
                    <p:embed/>
                    <p:pic>
                      <p:nvPicPr>
                        <p:cNvPr id="0" name="Picture 1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50" y="3004075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2"/>
            <p:cNvGraphicFramePr>
              <a:graphicFrameLocks noChangeAspect="1"/>
            </p:cNvGraphicFramePr>
            <p:nvPr/>
          </p:nvGraphicFramePr>
          <p:xfrm>
            <a:off x="4358050" y="2787453"/>
            <a:ext cx="1219200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171" name="Equation" r:id="rId5" imgW="507780" imgH="444307" progId="Equation.3">
                    <p:embed/>
                  </p:oleObj>
                </mc:Choice>
                <mc:Fallback>
                  <p:oleObj name="Equation" r:id="rId5" imgW="507780" imgH="444307" progId="Equation.3">
                    <p:embed/>
                    <p:pic>
                      <p:nvPicPr>
                        <p:cNvPr id="0" name="Picture 1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050" y="2787453"/>
                          <a:ext cx="1219200" cy="1244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12"/>
          <p:cNvGrpSpPr>
            <a:grpSpLocks/>
          </p:cNvGrpSpPr>
          <p:nvPr/>
        </p:nvGrpSpPr>
        <p:grpSpPr bwMode="auto">
          <a:xfrm>
            <a:off x="561814" y="1421674"/>
            <a:ext cx="3101794" cy="915564"/>
            <a:chOff x="412750" y="2754818"/>
            <a:chExt cx="5164500" cy="1525043"/>
          </a:xfrm>
        </p:grpSpPr>
        <p:sp>
          <p:nvSpPr>
            <p:cNvPr id="44" name="Line 52"/>
            <p:cNvSpPr>
              <a:spLocks noChangeShapeType="1"/>
            </p:cNvSpPr>
            <p:nvPr/>
          </p:nvSpPr>
          <p:spPr bwMode="auto">
            <a:xfrm>
              <a:off x="1120776" y="3396169"/>
              <a:ext cx="3001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" name="Group 53"/>
            <p:cNvGrpSpPr>
              <a:grpSpLocks/>
            </p:cNvGrpSpPr>
            <p:nvPr/>
          </p:nvGrpSpPr>
          <p:grpSpPr bwMode="auto">
            <a:xfrm>
              <a:off x="2093913" y="2754818"/>
              <a:ext cx="1225550" cy="1525043"/>
              <a:chOff x="2454" y="1571"/>
              <a:chExt cx="456" cy="567"/>
            </a:xfrm>
          </p:grpSpPr>
          <p:sp>
            <p:nvSpPr>
              <p:cNvPr id="48" name="Rectangle 20"/>
              <p:cNvSpPr>
                <a:spLocks noChangeArrowheads="1"/>
              </p:cNvSpPr>
              <p:nvPr/>
            </p:nvSpPr>
            <p:spPr bwMode="auto">
              <a:xfrm>
                <a:off x="2454" y="1619"/>
                <a:ext cx="341" cy="39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4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0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40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" name="Rectangle 38"/>
              <p:cNvSpPr>
                <a:spLocks noChangeArrowheads="1"/>
              </p:cNvSpPr>
              <p:nvPr/>
            </p:nvSpPr>
            <p:spPr bwMode="auto">
              <a:xfrm>
                <a:off x="2535" y="1643"/>
                <a:ext cx="17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0">
                    <a:solidFill>
                      <a:srgbClr val="333399"/>
                    </a:solidFill>
                    <a:latin typeface="Calibri" pitchFamily="34" charset="0"/>
                  </a:rPr>
                  <a:t>H</a:t>
                </a:r>
              </a:p>
            </p:txBody>
          </p:sp>
        </p:grpSp>
        <p:graphicFrame>
          <p:nvGraphicFramePr>
            <p:cNvPr id="46" name="Object 1"/>
            <p:cNvGraphicFramePr>
              <a:graphicFrameLocks noChangeAspect="1"/>
            </p:cNvGraphicFramePr>
            <p:nvPr/>
          </p:nvGraphicFramePr>
          <p:xfrm>
            <a:off x="412750" y="3004075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172" name="Equation" r:id="rId7" imgW="215713" imgH="253780" progId="Equation.3">
                    <p:embed/>
                  </p:oleObj>
                </mc:Choice>
                <mc:Fallback>
                  <p:oleObj name="Equation" r:id="rId7" imgW="215713" imgH="253780" progId="Equation.3">
                    <p:embed/>
                    <p:pic>
                      <p:nvPicPr>
                        <p:cNvPr id="0" name="Picture 1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50" y="3004075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4358050" y="2787453"/>
            <a:ext cx="1219200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173" name="Equation" r:id="rId8" imgW="507780" imgH="444307" progId="Equation.3">
                    <p:embed/>
                  </p:oleObj>
                </mc:Choice>
                <mc:Fallback>
                  <p:oleObj name="Equation" r:id="rId8" imgW="507780" imgH="444307" progId="Equation.3">
                    <p:embed/>
                    <p:pic>
                      <p:nvPicPr>
                        <p:cNvPr id="0" name="Picture 1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050" y="2787453"/>
                          <a:ext cx="1219200" cy="1244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23"/>
          <p:cNvGrpSpPr>
            <a:grpSpLocks/>
          </p:cNvGrpSpPr>
          <p:nvPr/>
        </p:nvGrpSpPr>
        <p:grpSpPr bwMode="auto">
          <a:xfrm>
            <a:off x="561814" y="2157548"/>
            <a:ext cx="3101794" cy="915564"/>
            <a:chOff x="412750" y="2754818"/>
            <a:chExt cx="5164500" cy="1525043"/>
          </a:xfrm>
        </p:grpSpPr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1120776" y="3396169"/>
              <a:ext cx="3001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2093913" y="2754818"/>
              <a:ext cx="1225550" cy="1525043"/>
              <a:chOff x="2454" y="1571"/>
              <a:chExt cx="456" cy="567"/>
            </a:xfrm>
          </p:grpSpPr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2454" y="1619"/>
                <a:ext cx="341" cy="39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4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0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40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Rectangle 38"/>
              <p:cNvSpPr>
                <a:spLocks noChangeArrowheads="1"/>
              </p:cNvSpPr>
              <p:nvPr/>
            </p:nvSpPr>
            <p:spPr bwMode="auto">
              <a:xfrm>
                <a:off x="2535" y="1643"/>
                <a:ext cx="17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0">
                    <a:solidFill>
                      <a:srgbClr val="333399"/>
                    </a:solidFill>
                    <a:latin typeface="Calibri" pitchFamily="34" charset="0"/>
                  </a:rPr>
                  <a:t>H</a:t>
                </a:r>
              </a:p>
            </p:txBody>
          </p:sp>
        </p:grp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412750" y="3004075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174" name="Equation" r:id="rId9" imgW="215713" imgH="253780" progId="Equation.3">
                    <p:embed/>
                  </p:oleObj>
                </mc:Choice>
                <mc:Fallback>
                  <p:oleObj name="Equation" r:id="rId9" imgW="215713" imgH="253780" progId="Equation.3">
                    <p:embed/>
                    <p:pic>
                      <p:nvPicPr>
                        <p:cNvPr id="0" name="Picture 1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50" y="3004075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358050" y="2787453"/>
            <a:ext cx="1219200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175" name="Equation" r:id="rId10" imgW="507780" imgH="444307" progId="Equation.3">
                    <p:embed/>
                  </p:oleObj>
                </mc:Choice>
                <mc:Fallback>
                  <p:oleObj name="Equation" r:id="rId10" imgW="507780" imgH="444307" progId="Equation.3">
                    <p:embed/>
                    <p:pic>
                      <p:nvPicPr>
                        <p:cNvPr id="0" name="Picture 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050" y="2787453"/>
                          <a:ext cx="1219200" cy="1244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1" name="Straight Connector 60"/>
          <p:cNvCxnSpPr/>
          <p:nvPr/>
        </p:nvCxnSpPr>
        <p:spPr>
          <a:xfrm>
            <a:off x="-9525" y="4342347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75474" name="Object 18"/>
          <p:cNvGraphicFramePr>
            <a:graphicFrameLocks noChangeAspect="1"/>
          </p:cNvGraphicFramePr>
          <p:nvPr/>
        </p:nvGraphicFramePr>
        <p:xfrm>
          <a:off x="2349056" y="5408613"/>
          <a:ext cx="58832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76" name="Equation" r:id="rId11" imgW="4152900" imgH="393700" progId="Equation.3">
                  <p:embed/>
                </p:oleObj>
              </mc:Choice>
              <mc:Fallback>
                <p:oleObj name="Equation" r:id="rId11" imgW="4152900" imgH="393700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056" y="5408613"/>
                        <a:ext cx="588327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75" name="Object 2"/>
          <p:cNvGraphicFramePr>
            <a:graphicFrameLocks noChangeAspect="1"/>
          </p:cNvGraphicFramePr>
          <p:nvPr/>
        </p:nvGraphicFramePr>
        <p:xfrm>
          <a:off x="219075" y="4554538"/>
          <a:ext cx="7175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77" name="Equation" r:id="rId13" imgW="507780" imgH="444307" progId="Equation.3">
                  <p:embed/>
                </p:oleObj>
              </mc:Choice>
              <mc:Fallback>
                <p:oleObj name="Equation" r:id="rId13" imgW="507780" imgH="444307" progId="Equation.3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554538"/>
                        <a:ext cx="71755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7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402654"/>
              </p:ext>
            </p:extLst>
          </p:nvPr>
        </p:nvGraphicFramePr>
        <p:xfrm>
          <a:off x="1000792" y="4568825"/>
          <a:ext cx="8794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78" name="Equation" r:id="rId14" imgW="622080" imgH="444240" progId="Equation.3">
                  <p:embed/>
                </p:oleObj>
              </mc:Choice>
              <mc:Fallback>
                <p:oleObj name="Equation" r:id="rId14" imgW="622080" imgH="444240" progId="Equation.3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792" y="4568825"/>
                        <a:ext cx="87947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577422"/>
              </p:ext>
            </p:extLst>
          </p:nvPr>
        </p:nvGraphicFramePr>
        <p:xfrm>
          <a:off x="2014643" y="4583113"/>
          <a:ext cx="8810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79" name="Equation" r:id="rId16" imgW="622080" imgH="444240" progId="Equation.3">
                  <p:embed/>
                </p:oleObj>
              </mc:Choice>
              <mc:Fallback>
                <p:oleObj name="Equation" r:id="rId16" imgW="622080" imgH="444240" progId="Equation.3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643" y="4583113"/>
                        <a:ext cx="881062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1"/>
          <p:cNvSpPr txBox="1">
            <a:spLocks noChangeArrowheads="1"/>
          </p:cNvSpPr>
          <p:nvPr/>
        </p:nvSpPr>
        <p:spPr bwMode="auto">
          <a:xfrm>
            <a:off x="0" y="0"/>
            <a:ext cx="27494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Three </a:t>
            </a:r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qubits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3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560388" y="685800"/>
            <a:ext cx="3101794" cy="915564"/>
            <a:chOff x="412750" y="2754818"/>
            <a:chExt cx="5164500" cy="1525043"/>
          </a:xfrm>
        </p:grpSpPr>
        <p:sp>
          <p:nvSpPr>
            <p:cNvPr id="35" name="Line 52"/>
            <p:cNvSpPr>
              <a:spLocks noChangeShapeType="1"/>
            </p:cNvSpPr>
            <p:nvPr/>
          </p:nvSpPr>
          <p:spPr bwMode="auto">
            <a:xfrm>
              <a:off x="1120776" y="3396169"/>
              <a:ext cx="3001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" name="Group 53"/>
            <p:cNvGrpSpPr>
              <a:grpSpLocks/>
            </p:cNvGrpSpPr>
            <p:nvPr/>
          </p:nvGrpSpPr>
          <p:grpSpPr bwMode="auto">
            <a:xfrm>
              <a:off x="2093913" y="2754818"/>
              <a:ext cx="1225550" cy="1525043"/>
              <a:chOff x="2454" y="1571"/>
              <a:chExt cx="456" cy="567"/>
            </a:xfrm>
          </p:grpSpPr>
          <p:sp>
            <p:nvSpPr>
              <p:cNvPr id="39" name="Rectangle 20"/>
              <p:cNvSpPr>
                <a:spLocks noChangeArrowheads="1"/>
              </p:cNvSpPr>
              <p:nvPr/>
            </p:nvSpPr>
            <p:spPr bwMode="auto">
              <a:xfrm>
                <a:off x="2454" y="1619"/>
                <a:ext cx="341" cy="39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4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0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40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2535" y="1643"/>
                <a:ext cx="17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0" dirty="0">
                    <a:solidFill>
                      <a:srgbClr val="333399"/>
                    </a:solidFill>
                    <a:latin typeface="Calibri" pitchFamily="34" charset="0"/>
                  </a:rPr>
                  <a:t>H</a:t>
                </a:r>
              </a:p>
            </p:txBody>
          </p:sp>
        </p:grp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412750" y="3004075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708" name="Equation" r:id="rId3" imgW="215713" imgH="253780" progId="Equation.3">
                    <p:embed/>
                  </p:oleObj>
                </mc:Choice>
                <mc:Fallback>
                  <p:oleObj name="Equation" r:id="rId3" imgW="215713" imgH="253780" progId="Equation.3">
                    <p:embed/>
                    <p:pic>
                      <p:nvPicPr>
                        <p:cNvPr id="0" name="Picture 2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50" y="3004075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2"/>
            <p:cNvGraphicFramePr>
              <a:graphicFrameLocks noChangeAspect="1"/>
            </p:cNvGraphicFramePr>
            <p:nvPr/>
          </p:nvGraphicFramePr>
          <p:xfrm>
            <a:off x="4358050" y="2787453"/>
            <a:ext cx="1219200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709" name="Equation" r:id="rId5" imgW="507780" imgH="444307" progId="Equation.3">
                    <p:embed/>
                  </p:oleObj>
                </mc:Choice>
                <mc:Fallback>
                  <p:oleObj name="Equation" r:id="rId5" imgW="507780" imgH="444307" progId="Equation.3">
                    <p:embed/>
                    <p:pic>
                      <p:nvPicPr>
                        <p:cNvPr id="0" name="Picture 2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050" y="2787453"/>
                          <a:ext cx="1219200" cy="1244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12"/>
          <p:cNvGrpSpPr>
            <a:grpSpLocks/>
          </p:cNvGrpSpPr>
          <p:nvPr/>
        </p:nvGrpSpPr>
        <p:grpSpPr bwMode="auto">
          <a:xfrm>
            <a:off x="561814" y="1421674"/>
            <a:ext cx="3101794" cy="915564"/>
            <a:chOff x="412750" y="2754818"/>
            <a:chExt cx="5164500" cy="1525043"/>
          </a:xfrm>
        </p:grpSpPr>
        <p:sp>
          <p:nvSpPr>
            <p:cNvPr id="44" name="Line 52"/>
            <p:cNvSpPr>
              <a:spLocks noChangeShapeType="1"/>
            </p:cNvSpPr>
            <p:nvPr/>
          </p:nvSpPr>
          <p:spPr bwMode="auto">
            <a:xfrm>
              <a:off x="1120776" y="3396169"/>
              <a:ext cx="3001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" name="Group 53"/>
            <p:cNvGrpSpPr>
              <a:grpSpLocks/>
            </p:cNvGrpSpPr>
            <p:nvPr/>
          </p:nvGrpSpPr>
          <p:grpSpPr bwMode="auto">
            <a:xfrm>
              <a:off x="2093913" y="2754818"/>
              <a:ext cx="1225550" cy="1525043"/>
              <a:chOff x="2454" y="1571"/>
              <a:chExt cx="456" cy="567"/>
            </a:xfrm>
          </p:grpSpPr>
          <p:sp>
            <p:nvSpPr>
              <p:cNvPr id="48" name="Rectangle 20"/>
              <p:cNvSpPr>
                <a:spLocks noChangeArrowheads="1"/>
              </p:cNvSpPr>
              <p:nvPr/>
            </p:nvSpPr>
            <p:spPr bwMode="auto">
              <a:xfrm>
                <a:off x="2454" y="1619"/>
                <a:ext cx="341" cy="39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4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0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40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" name="Rectangle 38"/>
              <p:cNvSpPr>
                <a:spLocks noChangeArrowheads="1"/>
              </p:cNvSpPr>
              <p:nvPr/>
            </p:nvSpPr>
            <p:spPr bwMode="auto">
              <a:xfrm>
                <a:off x="2535" y="1643"/>
                <a:ext cx="17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0">
                    <a:solidFill>
                      <a:srgbClr val="333399"/>
                    </a:solidFill>
                    <a:latin typeface="Calibri" pitchFamily="34" charset="0"/>
                  </a:rPr>
                  <a:t>H</a:t>
                </a:r>
              </a:p>
            </p:txBody>
          </p:sp>
        </p:grpSp>
        <p:graphicFrame>
          <p:nvGraphicFramePr>
            <p:cNvPr id="46" name="Object 1"/>
            <p:cNvGraphicFramePr>
              <a:graphicFrameLocks noChangeAspect="1"/>
            </p:cNvGraphicFramePr>
            <p:nvPr/>
          </p:nvGraphicFramePr>
          <p:xfrm>
            <a:off x="412750" y="3004075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710" name="Equation" r:id="rId7" imgW="215713" imgH="253780" progId="Equation.3">
                    <p:embed/>
                  </p:oleObj>
                </mc:Choice>
                <mc:Fallback>
                  <p:oleObj name="Equation" r:id="rId7" imgW="215713" imgH="253780" progId="Equation.3">
                    <p:embed/>
                    <p:pic>
                      <p:nvPicPr>
                        <p:cNvPr id="0" name="Picture 2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50" y="3004075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4358050" y="2787453"/>
            <a:ext cx="1219200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711" name="Equation" r:id="rId8" imgW="507780" imgH="444307" progId="Equation.3">
                    <p:embed/>
                  </p:oleObj>
                </mc:Choice>
                <mc:Fallback>
                  <p:oleObj name="Equation" r:id="rId8" imgW="507780" imgH="444307" progId="Equation.3">
                    <p:embed/>
                    <p:pic>
                      <p:nvPicPr>
                        <p:cNvPr id="0" name="Picture 2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050" y="2787453"/>
                          <a:ext cx="1219200" cy="1244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23"/>
          <p:cNvGrpSpPr>
            <a:grpSpLocks/>
          </p:cNvGrpSpPr>
          <p:nvPr/>
        </p:nvGrpSpPr>
        <p:grpSpPr bwMode="auto">
          <a:xfrm>
            <a:off x="561814" y="2157548"/>
            <a:ext cx="3101794" cy="915564"/>
            <a:chOff x="412750" y="2754818"/>
            <a:chExt cx="5164500" cy="1525043"/>
          </a:xfrm>
        </p:grpSpPr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1120776" y="3396169"/>
              <a:ext cx="3001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2093913" y="2754818"/>
              <a:ext cx="1225550" cy="1525043"/>
              <a:chOff x="2454" y="1571"/>
              <a:chExt cx="456" cy="567"/>
            </a:xfrm>
          </p:grpSpPr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2454" y="1619"/>
                <a:ext cx="341" cy="39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4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0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40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Rectangle 38"/>
              <p:cNvSpPr>
                <a:spLocks noChangeArrowheads="1"/>
              </p:cNvSpPr>
              <p:nvPr/>
            </p:nvSpPr>
            <p:spPr bwMode="auto">
              <a:xfrm>
                <a:off x="2535" y="1643"/>
                <a:ext cx="17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0">
                    <a:solidFill>
                      <a:srgbClr val="333399"/>
                    </a:solidFill>
                    <a:latin typeface="Calibri" pitchFamily="34" charset="0"/>
                  </a:rPr>
                  <a:t>H</a:t>
                </a:r>
              </a:p>
            </p:txBody>
          </p:sp>
        </p:grp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412750" y="3004075"/>
            <a:ext cx="51593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712" name="Equation" r:id="rId9" imgW="215713" imgH="253780" progId="Equation.3">
                    <p:embed/>
                  </p:oleObj>
                </mc:Choice>
                <mc:Fallback>
                  <p:oleObj name="Equation" r:id="rId9" imgW="215713" imgH="253780" progId="Equation.3">
                    <p:embed/>
                    <p:pic>
                      <p:nvPicPr>
                        <p:cNvPr id="0" name="Picture 2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50" y="3004075"/>
                          <a:ext cx="515938" cy="71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358050" y="2787453"/>
            <a:ext cx="1219200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713" name="Equation" r:id="rId10" imgW="507780" imgH="444307" progId="Equation.3">
                    <p:embed/>
                  </p:oleObj>
                </mc:Choice>
                <mc:Fallback>
                  <p:oleObj name="Equation" r:id="rId10" imgW="507780" imgH="444307" progId="Equation.3">
                    <p:embed/>
                    <p:pic>
                      <p:nvPicPr>
                        <p:cNvPr id="0" name="Picture 2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050" y="2787453"/>
                          <a:ext cx="1219200" cy="1244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1" name="Straight Connector 60"/>
          <p:cNvCxnSpPr/>
          <p:nvPr/>
        </p:nvCxnSpPr>
        <p:spPr>
          <a:xfrm>
            <a:off x="-9525" y="4342347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75474" name="Object 18"/>
          <p:cNvGraphicFramePr>
            <a:graphicFrameLocks noChangeAspect="1"/>
          </p:cNvGraphicFramePr>
          <p:nvPr/>
        </p:nvGraphicFramePr>
        <p:xfrm>
          <a:off x="2349056" y="5408613"/>
          <a:ext cx="58832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14" name="Equation" r:id="rId11" imgW="4152900" imgH="393700" progId="Equation.3">
                  <p:embed/>
                </p:oleObj>
              </mc:Choice>
              <mc:Fallback>
                <p:oleObj name="Equation" r:id="rId11" imgW="4152900" imgH="393700" progId="Equation.3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056" y="5408613"/>
                        <a:ext cx="588327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75" name="Object 2"/>
          <p:cNvGraphicFramePr>
            <a:graphicFrameLocks noChangeAspect="1"/>
          </p:cNvGraphicFramePr>
          <p:nvPr/>
        </p:nvGraphicFramePr>
        <p:xfrm>
          <a:off x="219075" y="4554538"/>
          <a:ext cx="7175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15" name="Equation" r:id="rId13" imgW="507780" imgH="444307" progId="Equation.3">
                  <p:embed/>
                </p:oleObj>
              </mc:Choice>
              <mc:Fallback>
                <p:oleObj name="Equation" r:id="rId13" imgW="507780" imgH="444307" progId="Equation.3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554538"/>
                        <a:ext cx="71755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7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855618"/>
              </p:ext>
            </p:extLst>
          </p:nvPr>
        </p:nvGraphicFramePr>
        <p:xfrm>
          <a:off x="1000792" y="4568825"/>
          <a:ext cx="8794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16" name="Equation" r:id="rId14" imgW="622080" imgH="444240" progId="Equation.3">
                  <p:embed/>
                </p:oleObj>
              </mc:Choice>
              <mc:Fallback>
                <p:oleObj name="Equation" r:id="rId14" imgW="622080" imgH="444240" progId="Equation.3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792" y="4568825"/>
                        <a:ext cx="87947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833915"/>
              </p:ext>
            </p:extLst>
          </p:nvPr>
        </p:nvGraphicFramePr>
        <p:xfrm>
          <a:off x="2014643" y="4583113"/>
          <a:ext cx="8810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17" name="Equation" r:id="rId16" imgW="622080" imgH="444240" progId="Equation.3">
                  <p:embed/>
                </p:oleObj>
              </mc:Choice>
              <mc:Fallback>
                <p:oleObj name="Equation" r:id="rId16" imgW="622080" imgH="444240" progId="Equation.3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643" y="4583113"/>
                        <a:ext cx="881062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3196047" y="586085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792588" y="58565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432674" y="5852162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116304" y="5856516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765092" y="586957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31299" y="5865220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080086" y="586957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728874" y="585650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75" name="TextBox 1"/>
          <p:cNvSpPr txBox="1">
            <a:spLocks noChangeArrowheads="1"/>
          </p:cNvSpPr>
          <p:nvPr/>
        </p:nvSpPr>
        <p:spPr bwMode="auto">
          <a:xfrm>
            <a:off x="0" y="0"/>
            <a:ext cx="27494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Three </a:t>
            </a:r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qubits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7" name="Object 2"/>
          <p:cNvGraphicFramePr>
            <a:graphicFrameLocks noChangeAspect="1"/>
          </p:cNvGraphicFramePr>
          <p:nvPr/>
        </p:nvGraphicFramePr>
        <p:xfrm>
          <a:off x="2314575" y="5408613"/>
          <a:ext cx="54641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5" name="Equation" r:id="rId3" imgW="3860800" imgH="393700" progId="Equation.3">
                  <p:embed/>
                </p:oleObj>
              </mc:Choice>
              <mc:Fallback>
                <p:oleObj name="Equation" r:id="rId3" imgW="3860800" imgH="393700" progId="Equation.3">
                  <p:embed/>
                  <p:pic>
                    <p:nvPicPr>
                      <p:cNvPr id="0" name="Picture 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5408613"/>
                        <a:ext cx="546417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0" name="Line 52"/>
          <p:cNvSpPr>
            <a:spLocks noChangeShapeType="1"/>
          </p:cNvSpPr>
          <p:nvPr/>
        </p:nvSpPr>
        <p:spPr bwMode="auto">
          <a:xfrm>
            <a:off x="985628" y="1070837"/>
            <a:ext cx="180297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570093" y="685800"/>
            <a:ext cx="736064" cy="915564"/>
            <a:chOff x="2454" y="1571"/>
            <a:chExt cx="456" cy="567"/>
          </a:xfrm>
        </p:grpSpPr>
        <p:sp>
          <p:nvSpPr>
            <p:cNvPr id="47133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27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 dirty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22" name="Object 1"/>
          <p:cNvGraphicFramePr>
            <a:graphicFrameLocks noChangeAspect="1"/>
          </p:cNvGraphicFramePr>
          <p:nvPr/>
        </p:nvGraphicFramePr>
        <p:xfrm>
          <a:off x="560388" y="835442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6" name="Equation" r:id="rId5" imgW="215713" imgH="253780" progId="Equation.3">
                  <p:embed/>
                </p:oleObj>
              </mc:Choice>
              <mc:Fallback>
                <p:oleObj name="Equation" r:id="rId5" imgW="215713" imgH="253780" progId="Equation.3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835442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3" name="Object 2"/>
          <p:cNvGraphicFramePr>
            <a:graphicFrameLocks noChangeAspect="1"/>
          </p:cNvGraphicFramePr>
          <p:nvPr/>
        </p:nvGraphicFramePr>
        <p:xfrm>
          <a:off x="2929932" y="705393"/>
          <a:ext cx="732250" cy="74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7" name="Equation" r:id="rId7" imgW="507780" imgH="444307" progId="Equation.3">
                  <p:embed/>
                </p:oleObj>
              </mc:Choice>
              <mc:Fallback>
                <p:oleObj name="Equation" r:id="rId7" imgW="507780" imgH="444307" progId="Equation.3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932" y="705393"/>
                        <a:ext cx="732250" cy="747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2" name="Line 52"/>
          <p:cNvSpPr>
            <a:spLocks noChangeShapeType="1"/>
          </p:cNvSpPr>
          <p:nvPr/>
        </p:nvSpPr>
        <p:spPr bwMode="auto">
          <a:xfrm>
            <a:off x="987054" y="1806711"/>
            <a:ext cx="180297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571519" y="1421674"/>
            <a:ext cx="736064" cy="915564"/>
            <a:chOff x="2454" y="1571"/>
            <a:chExt cx="456" cy="567"/>
          </a:xfrm>
        </p:grpSpPr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7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19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14" name="Object 1"/>
          <p:cNvGraphicFramePr>
            <a:graphicFrameLocks noChangeAspect="1"/>
          </p:cNvGraphicFramePr>
          <p:nvPr/>
        </p:nvGraphicFramePr>
        <p:xfrm>
          <a:off x="561814" y="1571316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8" name="Equation" r:id="rId9" imgW="215713" imgH="253780" progId="Equation.3">
                  <p:embed/>
                </p:oleObj>
              </mc:Choice>
              <mc:Fallback>
                <p:oleObj name="Equation" r:id="rId9" imgW="215713" imgH="253780" progId="Equation.3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4" y="1571316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5" name="Object 2"/>
          <p:cNvGraphicFramePr>
            <a:graphicFrameLocks noChangeAspect="1"/>
          </p:cNvGraphicFramePr>
          <p:nvPr/>
        </p:nvGraphicFramePr>
        <p:xfrm>
          <a:off x="2931358" y="1441267"/>
          <a:ext cx="732250" cy="74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9" name="Equation" r:id="rId10" imgW="507780" imgH="444307" progId="Equation.3">
                  <p:embed/>
                </p:oleObj>
              </mc:Choice>
              <mc:Fallback>
                <p:oleObj name="Equation" r:id="rId10" imgW="507780" imgH="444307" progId="Equation.3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1358" y="1441267"/>
                        <a:ext cx="732250" cy="747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4" name="Line 52"/>
          <p:cNvSpPr>
            <a:spLocks noChangeShapeType="1"/>
          </p:cNvSpPr>
          <p:nvPr/>
        </p:nvSpPr>
        <p:spPr bwMode="auto">
          <a:xfrm>
            <a:off x="987054" y="2542585"/>
            <a:ext cx="180297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571519" y="2157548"/>
            <a:ext cx="736064" cy="915564"/>
            <a:chOff x="2454" y="1571"/>
            <a:chExt cx="456" cy="567"/>
          </a:xfrm>
        </p:grpSpPr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11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06" name="Object 1"/>
          <p:cNvGraphicFramePr>
            <a:graphicFrameLocks noChangeAspect="1"/>
          </p:cNvGraphicFramePr>
          <p:nvPr/>
        </p:nvGraphicFramePr>
        <p:xfrm>
          <a:off x="561814" y="2307190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0" name="Equation" r:id="rId11" imgW="215713" imgH="253780" progId="Equation.3">
                  <p:embed/>
                </p:oleObj>
              </mc:Choice>
              <mc:Fallback>
                <p:oleObj name="Equation" r:id="rId11" imgW="215713" imgH="253780" progId="Equation.3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4" y="2307190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7" name="Object 2"/>
          <p:cNvGraphicFramePr>
            <a:graphicFrameLocks noChangeAspect="1"/>
          </p:cNvGraphicFramePr>
          <p:nvPr/>
        </p:nvGraphicFramePr>
        <p:xfrm>
          <a:off x="2931358" y="2177141"/>
          <a:ext cx="732250" cy="74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1" name="Equation" r:id="rId12" imgW="507780" imgH="444307" progId="Equation.3">
                  <p:embed/>
                </p:oleObj>
              </mc:Choice>
              <mc:Fallback>
                <p:oleObj name="Equation" r:id="rId12" imgW="507780" imgH="444307" progId="Equation.3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1358" y="2177141"/>
                        <a:ext cx="732250" cy="747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5"/>
          <p:cNvGraphicFramePr>
            <a:graphicFrameLocks noChangeAspect="1"/>
          </p:cNvGraphicFramePr>
          <p:nvPr/>
        </p:nvGraphicFramePr>
        <p:xfrm>
          <a:off x="1762600" y="2914814"/>
          <a:ext cx="209639" cy="44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2" name="Equation" r:id="rId13" imgW="76101" imgH="190252" progId="Equation.3">
                  <p:embed/>
                </p:oleObj>
              </mc:Choice>
              <mc:Fallback>
                <p:oleObj name="Equation" r:id="rId13" imgW="76101" imgH="190252" progId="Equation.3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600" y="2914814"/>
                        <a:ext cx="209639" cy="447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6" name="Line 52"/>
          <p:cNvSpPr>
            <a:spLocks noChangeShapeType="1"/>
          </p:cNvSpPr>
          <p:nvPr/>
        </p:nvSpPr>
        <p:spPr bwMode="auto">
          <a:xfrm>
            <a:off x="997232" y="3649248"/>
            <a:ext cx="18038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581966" y="3264211"/>
            <a:ext cx="736403" cy="915564"/>
            <a:chOff x="2454" y="1571"/>
            <a:chExt cx="456" cy="567"/>
          </a:xfrm>
        </p:grpSpPr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2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03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098" name="Object 1"/>
          <p:cNvGraphicFramePr>
            <a:graphicFrameLocks noChangeAspect="1"/>
          </p:cNvGraphicFramePr>
          <p:nvPr/>
        </p:nvGraphicFramePr>
        <p:xfrm>
          <a:off x="571797" y="3413853"/>
          <a:ext cx="310014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3" name="Equation" r:id="rId15" imgW="215713" imgH="253780" progId="Equation.3">
                  <p:embed/>
                </p:oleObj>
              </mc:Choice>
              <mc:Fallback>
                <p:oleObj name="Equation" r:id="rId15" imgW="215713" imgH="253780" progId="Equation.3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97" y="3413853"/>
                        <a:ext cx="310014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9" name="Object 2"/>
          <p:cNvGraphicFramePr>
            <a:graphicFrameLocks noChangeAspect="1"/>
          </p:cNvGraphicFramePr>
          <p:nvPr/>
        </p:nvGraphicFramePr>
        <p:xfrm>
          <a:off x="2942430" y="3283804"/>
          <a:ext cx="732587" cy="74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4" name="Equation" r:id="rId16" imgW="507780" imgH="444307" progId="Equation.3">
                  <p:embed/>
                </p:oleObj>
              </mc:Choice>
              <mc:Fallback>
                <p:oleObj name="Equation" r:id="rId16" imgW="507780" imgH="444307" progId="Equation.3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430" y="3283804"/>
                        <a:ext cx="732587" cy="747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-9525" y="4342347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>
            <a:off x="4873625" y="566738"/>
            <a:ext cx="381000" cy="37004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95" name="TextBox 8"/>
          <p:cNvSpPr txBox="1">
            <a:spLocks noChangeArrowheads="1"/>
          </p:cNvSpPr>
          <p:nvPr/>
        </p:nvSpPr>
        <p:spPr bwMode="auto">
          <a:xfrm>
            <a:off x="5440363" y="1908175"/>
            <a:ext cx="741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/>
              <a:t>N</a:t>
            </a:r>
          </a:p>
        </p:txBody>
      </p:sp>
      <p:graphicFrame>
        <p:nvGraphicFramePr>
          <p:cNvPr id="276497" name="Object 2"/>
          <p:cNvGraphicFramePr>
            <a:graphicFrameLocks noChangeAspect="1"/>
          </p:cNvGraphicFramePr>
          <p:nvPr/>
        </p:nvGraphicFramePr>
        <p:xfrm>
          <a:off x="219075" y="4554211"/>
          <a:ext cx="717639" cy="733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5" name="Equation" r:id="rId17" imgW="507780" imgH="444307" progId="Equation.3">
                  <p:embed/>
                </p:oleObj>
              </mc:Choice>
              <mc:Fallback>
                <p:oleObj name="Equation" r:id="rId17" imgW="507780" imgH="444307" progId="Equation.3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554211"/>
                        <a:ext cx="717639" cy="7330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9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948137"/>
              </p:ext>
            </p:extLst>
          </p:nvPr>
        </p:nvGraphicFramePr>
        <p:xfrm>
          <a:off x="999511" y="4568825"/>
          <a:ext cx="88106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6" name="Equation" r:id="rId18" imgW="622080" imgH="444240" progId="Equation.3">
                  <p:embed/>
                </p:oleObj>
              </mc:Choice>
              <mc:Fallback>
                <p:oleObj name="Equation" r:id="rId18" imgW="622080" imgH="444240" progId="Equation.3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511" y="4568825"/>
                        <a:ext cx="881063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38929"/>
              </p:ext>
            </p:extLst>
          </p:nvPr>
        </p:nvGraphicFramePr>
        <p:xfrm>
          <a:off x="2004811" y="4583113"/>
          <a:ext cx="8810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7" name="Equation" r:id="rId20" imgW="622080" imgH="444240" progId="Equation.3">
                  <p:embed/>
                </p:oleObj>
              </mc:Choice>
              <mc:Fallback>
                <p:oleObj name="Equation" r:id="rId20" imgW="622080" imgH="444240" progId="Equation.3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811" y="4583113"/>
                        <a:ext cx="881062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424716"/>
              </p:ext>
            </p:extLst>
          </p:nvPr>
        </p:nvGraphicFramePr>
        <p:xfrm>
          <a:off x="3053534" y="4586288"/>
          <a:ext cx="109696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8" name="Equation" r:id="rId22" imgW="774360" imgH="444240" progId="Equation.3">
                  <p:embed/>
                </p:oleObj>
              </mc:Choice>
              <mc:Fallback>
                <p:oleObj name="Equation" r:id="rId22" imgW="774360" imgH="444240" progId="Equation.3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3534" y="4586288"/>
                        <a:ext cx="1096963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3196047" y="586085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97403" y="58565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955214" y="5852162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39151" y="5856516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93034" y="5860868"/>
            <a:ext cx="115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N</a:t>
            </a:r>
            <a:r>
              <a:rPr lang="en-US" sz="2400" b="1" dirty="0" smtClean="0">
                <a:solidFill>
                  <a:srgbClr val="7030A0"/>
                </a:solidFill>
              </a:rPr>
              <a:t>-1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05216" y="5795550"/>
            <a:ext cx="115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…</a:t>
            </a:r>
            <a:endParaRPr lang="en-US" sz="2400" b="1" baseline="30000" dirty="0" smtClean="0">
              <a:solidFill>
                <a:srgbClr val="7030A0"/>
              </a:solidFill>
            </a:endParaRPr>
          </a:p>
        </p:txBody>
      </p:sp>
      <p:sp>
        <p:nvSpPr>
          <p:cNvPr id="60" name="TextBox 1"/>
          <p:cNvSpPr txBox="1">
            <a:spLocks noChangeArrowheads="1"/>
          </p:cNvSpPr>
          <p:nvPr/>
        </p:nvSpPr>
        <p:spPr bwMode="auto">
          <a:xfrm>
            <a:off x="0" y="0"/>
            <a:ext cx="1877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 </a:t>
            </a:r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qubits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844800" y="1665288"/>
          <a:ext cx="4524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4" name="Equation" r:id="rId4" imgW="177569" imgH="202936" progId="Equation.3">
                  <p:embed/>
                </p:oleObj>
              </mc:Choice>
              <mc:Fallback>
                <p:oleObj name="Equation" r:id="rId4" imgW="177569" imgH="202936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1665288"/>
                        <a:ext cx="4524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876550" y="5334000"/>
          <a:ext cx="2635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Equation" r:id="rId6" imgW="88707" imgH="164742" progId="Equation.3">
                  <p:embed/>
                </p:oleObj>
              </mc:Choice>
              <mc:Fallback>
                <p:oleObj name="Equation" r:id="rId6" imgW="88707" imgH="164742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5334000"/>
                        <a:ext cx="263525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3011488" y="2276475"/>
            <a:ext cx="11112" cy="29019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3006725" y="3743325"/>
            <a:ext cx="6350" cy="1409700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502400" y="5081588"/>
            <a:ext cx="742950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0099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5475288" y="3114675"/>
            <a:ext cx="403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5870575" y="2635250"/>
            <a:ext cx="935038" cy="990600"/>
            <a:chOff x="595" y="1248"/>
            <a:chExt cx="589" cy="624"/>
          </a:xfrm>
        </p:grpSpPr>
        <p:sp>
          <p:nvSpPr>
            <p:cNvPr id="24593" name="AutoShape 9"/>
            <p:cNvSpPr>
              <a:spLocks noChangeArrowheads="1"/>
            </p:cNvSpPr>
            <p:nvPr/>
          </p:nvSpPr>
          <p:spPr bwMode="auto">
            <a:xfrm rot="5400000">
              <a:off x="551" y="1292"/>
              <a:ext cx="624" cy="5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94" name="Oval 10"/>
            <p:cNvSpPr>
              <a:spLocks noChangeArrowheads="1"/>
            </p:cNvSpPr>
            <p:nvPr/>
          </p:nvSpPr>
          <p:spPr bwMode="auto">
            <a:xfrm>
              <a:off x="1120" y="1497"/>
              <a:ext cx="64" cy="9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5154613" y="2863850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7135813" y="2787650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24587" name="Line 13"/>
          <p:cNvSpPr>
            <a:spLocks noChangeShapeType="1"/>
          </p:cNvSpPr>
          <p:nvPr/>
        </p:nvSpPr>
        <p:spPr bwMode="auto">
          <a:xfrm>
            <a:off x="6796088" y="3098800"/>
            <a:ext cx="2317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5735638" y="1882775"/>
            <a:ext cx="8112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NOT</a:t>
            </a:r>
          </a:p>
        </p:txBody>
      </p:sp>
      <p:sp>
        <p:nvSpPr>
          <p:cNvPr id="24589" name="Text Box 15"/>
          <p:cNvSpPr txBox="1">
            <a:spLocks noChangeArrowheads="1"/>
          </p:cNvSpPr>
          <p:nvPr/>
        </p:nvSpPr>
        <p:spPr bwMode="auto">
          <a:xfrm>
            <a:off x="7745413" y="2178050"/>
            <a:ext cx="71755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x   y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0   1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1   0</a:t>
            </a:r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>
            <a:off x="8105775" y="2297113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91" name="Line 17"/>
          <p:cNvSpPr>
            <a:spLocks noChangeShapeType="1"/>
          </p:cNvSpPr>
          <p:nvPr/>
        </p:nvSpPr>
        <p:spPr bwMode="auto">
          <a:xfrm>
            <a:off x="7745413" y="2635250"/>
            <a:ext cx="646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92" name="Rectangle 18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Single Bit Operation: NOT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7" name="Object 2"/>
          <p:cNvGraphicFramePr>
            <a:graphicFrameLocks noChangeAspect="1"/>
          </p:cNvGraphicFramePr>
          <p:nvPr/>
        </p:nvGraphicFramePr>
        <p:xfrm>
          <a:off x="264025" y="4607243"/>
          <a:ext cx="35401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17" name="Equation" r:id="rId3" imgW="2501900" imgH="393700" progId="Equation.3">
                  <p:embed/>
                </p:oleObj>
              </mc:Choice>
              <mc:Fallback>
                <p:oleObj name="Equation" r:id="rId3" imgW="2501900" imgH="393700" progId="Equation.3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25" y="4607243"/>
                        <a:ext cx="35401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0" name="Line 52"/>
          <p:cNvSpPr>
            <a:spLocks noChangeShapeType="1"/>
          </p:cNvSpPr>
          <p:nvPr/>
        </p:nvSpPr>
        <p:spPr bwMode="auto">
          <a:xfrm>
            <a:off x="985628" y="1070837"/>
            <a:ext cx="180297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570093" y="685800"/>
            <a:ext cx="736064" cy="915564"/>
            <a:chOff x="2454" y="1571"/>
            <a:chExt cx="456" cy="567"/>
          </a:xfrm>
        </p:grpSpPr>
        <p:sp>
          <p:nvSpPr>
            <p:cNvPr id="47133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27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 dirty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22" name="Object 1"/>
          <p:cNvGraphicFramePr>
            <a:graphicFrameLocks noChangeAspect="1"/>
          </p:cNvGraphicFramePr>
          <p:nvPr/>
        </p:nvGraphicFramePr>
        <p:xfrm>
          <a:off x="560388" y="835442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18" name="Equation" r:id="rId5" imgW="215713" imgH="253780" progId="Equation.3">
                  <p:embed/>
                </p:oleObj>
              </mc:Choice>
              <mc:Fallback>
                <p:oleObj name="Equation" r:id="rId5" imgW="215713" imgH="253780" progId="Equation.3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835442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2" name="Line 52"/>
          <p:cNvSpPr>
            <a:spLocks noChangeShapeType="1"/>
          </p:cNvSpPr>
          <p:nvPr/>
        </p:nvSpPr>
        <p:spPr bwMode="auto">
          <a:xfrm>
            <a:off x="987054" y="1806711"/>
            <a:ext cx="180297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571519" y="1421674"/>
            <a:ext cx="736064" cy="915564"/>
            <a:chOff x="2454" y="1571"/>
            <a:chExt cx="456" cy="567"/>
          </a:xfrm>
        </p:grpSpPr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7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19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14" name="Object 1"/>
          <p:cNvGraphicFramePr>
            <a:graphicFrameLocks noChangeAspect="1"/>
          </p:cNvGraphicFramePr>
          <p:nvPr/>
        </p:nvGraphicFramePr>
        <p:xfrm>
          <a:off x="561814" y="1571316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19" name="Equation" r:id="rId7" imgW="215713" imgH="253780" progId="Equation.3">
                  <p:embed/>
                </p:oleObj>
              </mc:Choice>
              <mc:Fallback>
                <p:oleObj name="Equation" r:id="rId7" imgW="215713" imgH="253780" progId="Equation.3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4" y="1571316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4" name="Line 52"/>
          <p:cNvSpPr>
            <a:spLocks noChangeShapeType="1"/>
          </p:cNvSpPr>
          <p:nvPr/>
        </p:nvSpPr>
        <p:spPr bwMode="auto">
          <a:xfrm>
            <a:off x="987054" y="2542585"/>
            <a:ext cx="180297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571519" y="2157548"/>
            <a:ext cx="736064" cy="915564"/>
            <a:chOff x="2454" y="1571"/>
            <a:chExt cx="456" cy="567"/>
          </a:xfrm>
        </p:grpSpPr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11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06" name="Object 1"/>
          <p:cNvGraphicFramePr>
            <a:graphicFrameLocks noChangeAspect="1"/>
          </p:cNvGraphicFramePr>
          <p:nvPr/>
        </p:nvGraphicFramePr>
        <p:xfrm>
          <a:off x="561814" y="2307190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20" name="Equation" r:id="rId8" imgW="215713" imgH="253780" progId="Equation.3">
                  <p:embed/>
                </p:oleObj>
              </mc:Choice>
              <mc:Fallback>
                <p:oleObj name="Equation" r:id="rId8" imgW="215713" imgH="253780" progId="Equation.3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4" y="2307190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5"/>
          <p:cNvGraphicFramePr>
            <a:graphicFrameLocks noChangeAspect="1"/>
          </p:cNvGraphicFramePr>
          <p:nvPr/>
        </p:nvGraphicFramePr>
        <p:xfrm>
          <a:off x="1762600" y="2914814"/>
          <a:ext cx="209639" cy="44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21" name="Equation" r:id="rId9" imgW="76101" imgH="190252" progId="Equation.3">
                  <p:embed/>
                </p:oleObj>
              </mc:Choice>
              <mc:Fallback>
                <p:oleObj name="Equation" r:id="rId9" imgW="76101" imgH="190252" progId="Equation.3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600" y="2914814"/>
                        <a:ext cx="209639" cy="447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6" name="Line 52"/>
          <p:cNvSpPr>
            <a:spLocks noChangeShapeType="1"/>
          </p:cNvSpPr>
          <p:nvPr/>
        </p:nvSpPr>
        <p:spPr bwMode="auto">
          <a:xfrm>
            <a:off x="997232" y="3649248"/>
            <a:ext cx="18038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581966" y="3264211"/>
            <a:ext cx="736403" cy="915564"/>
            <a:chOff x="2454" y="1571"/>
            <a:chExt cx="456" cy="567"/>
          </a:xfrm>
        </p:grpSpPr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2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03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098" name="Object 1"/>
          <p:cNvGraphicFramePr>
            <a:graphicFrameLocks noChangeAspect="1"/>
          </p:cNvGraphicFramePr>
          <p:nvPr/>
        </p:nvGraphicFramePr>
        <p:xfrm>
          <a:off x="571797" y="3413853"/>
          <a:ext cx="310014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22" name="Equation" r:id="rId11" imgW="215713" imgH="253780" progId="Equation.3">
                  <p:embed/>
                </p:oleObj>
              </mc:Choice>
              <mc:Fallback>
                <p:oleObj name="Equation" r:id="rId11" imgW="215713" imgH="253780" progId="Equation.3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97" y="3413853"/>
                        <a:ext cx="310014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-9525" y="4342347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920338" y="4528456"/>
            <a:ext cx="3711272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Quantum superposition of</a:t>
            </a:r>
          </a:p>
          <a:p>
            <a:r>
              <a:rPr lang="en-US" sz="2400" dirty="0" smtClean="0"/>
              <a:t>all possible input states!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4075608" y="4920343"/>
            <a:ext cx="75764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930525" y="704850"/>
          <a:ext cx="7318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23" name="Equation" r:id="rId12" imgW="507780" imgH="444307" progId="Equation.3">
                  <p:embed/>
                </p:oleObj>
              </mc:Choice>
              <mc:Fallback>
                <p:oleObj name="Equation" r:id="rId12" imgW="507780" imgH="444307" progId="Equation.3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704850"/>
                        <a:ext cx="731838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32113" y="1441450"/>
          <a:ext cx="73183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24" name="Equation" r:id="rId14" imgW="507780" imgH="444307" progId="Equation.3">
                  <p:embed/>
                </p:oleObj>
              </mc:Choice>
              <mc:Fallback>
                <p:oleObj name="Equation" r:id="rId14" imgW="507780" imgH="444307" progId="Equation.3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1441450"/>
                        <a:ext cx="731837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932113" y="2176463"/>
          <a:ext cx="731837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25" name="Equation" r:id="rId15" imgW="507780" imgH="444307" progId="Equation.3">
                  <p:embed/>
                </p:oleObj>
              </mc:Choice>
              <mc:Fallback>
                <p:oleObj name="Equation" r:id="rId15" imgW="507780" imgH="444307" progId="Equation.3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2176463"/>
                        <a:ext cx="731837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941638" y="3284538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26" name="Equation" r:id="rId16" imgW="507780" imgH="444307" progId="Equation.3">
                  <p:embed/>
                </p:oleObj>
              </mc:Choice>
              <mc:Fallback>
                <p:oleObj name="Equation" r:id="rId16" imgW="507780" imgH="444307" progId="Equation.3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284538"/>
                        <a:ext cx="733425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0" y="0"/>
            <a:ext cx="1877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 </a:t>
            </a:r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qubits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7" name="Object 2"/>
          <p:cNvGraphicFramePr>
            <a:graphicFrameLocks noChangeAspect="1"/>
          </p:cNvGraphicFramePr>
          <p:nvPr/>
        </p:nvGraphicFramePr>
        <p:xfrm>
          <a:off x="264025" y="4607243"/>
          <a:ext cx="35401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0" name="Equation" r:id="rId3" imgW="2501900" imgH="393700" progId="Equation.3">
                  <p:embed/>
                </p:oleObj>
              </mc:Choice>
              <mc:Fallback>
                <p:oleObj name="Equation" r:id="rId3" imgW="2501900" imgH="393700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25" y="4607243"/>
                        <a:ext cx="35401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0" name="Line 52"/>
          <p:cNvSpPr>
            <a:spLocks noChangeShapeType="1"/>
          </p:cNvSpPr>
          <p:nvPr/>
        </p:nvSpPr>
        <p:spPr bwMode="auto">
          <a:xfrm>
            <a:off x="985628" y="1070837"/>
            <a:ext cx="180297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570093" y="685800"/>
            <a:ext cx="736064" cy="915564"/>
            <a:chOff x="2454" y="1571"/>
            <a:chExt cx="456" cy="567"/>
          </a:xfrm>
        </p:grpSpPr>
        <p:sp>
          <p:nvSpPr>
            <p:cNvPr id="47133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27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 dirty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22" name="Object 1"/>
          <p:cNvGraphicFramePr>
            <a:graphicFrameLocks noChangeAspect="1"/>
          </p:cNvGraphicFramePr>
          <p:nvPr/>
        </p:nvGraphicFramePr>
        <p:xfrm>
          <a:off x="560388" y="835442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1" name="Equation" r:id="rId5" imgW="215713" imgH="253780" progId="Equation.3">
                  <p:embed/>
                </p:oleObj>
              </mc:Choice>
              <mc:Fallback>
                <p:oleObj name="Equation" r:id="rId5" imgW="215713" imgH="253780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835442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2" name="Line 52"/>
          <p:cNvSpPr>
            <a:spLocks noChangeShapeType="1"/>
          </p:cNvSpPr>
          <p:nvPr/>
        </p:nvSpPr>
        <p:spPr bwMode="auto">
          <a:xfrm>
            <a:off x="987054" y="1806711"/>
            <a:ext cx="180297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571519" y="1421674"/>
            <a:ext cx="736064" cy="915564"/>
            <a:chOff x="2454" y="1571"/>
            <a:chExt cx="456" cy="567"/>
          </a:xfrm>
        </p:grpSpPr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7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19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14" name="Object 1"/>
          <p:cNvGraphicFramePr>
            <a:graphicFrameLocks noChangeAspect="1"/>
          </p:cNvGraphicFramePr>
          <p:nvPr/>
        </p:nvGraphicFramePr>
        <p:xfrm>
          <a:off x="561814" y="1571316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2" name="Equation" r:id="rId7" imgW="215713" imgH="253780" progId="Equation.3">
                  <p:embed/>
                </p:oleObj>
              </mc:Choice>
              <mc:Fallback>
                <p:oleObj name="Equation" r:id="rId7" imgW="215713" imgH="253780" progId="Equation.3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4" y="1571316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4" name="Line 52"/>
          <p:cNvSpPr>
            <a:spLocks noChangeShapeType="1"/>
          </p:cNvSpPr>
          <p:nvPr/>
        </p:nvSpPr>
        <p:spPr bwMode="auto">
          <a:xfrm>
            <a:off x="987054" y="2542585"/>
            <a:ext cx="180297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571519" y="2157548"/>
            <a:ext cx="736064" cy="915564"/>
            <a:chOff x="2454" y="1571"/>
            <a:chExt cx="456" cy="567"/>
          </a:xfrm>
        </p:grpSpPr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11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06" name="Object 1"/>
          <p:cNvGraphicFramePr>
            <a:graphicFrameLocks noChangeAspect="1"/>
          </p:cNvGraphicFramePr>
          <p:nvPr/>
        </p:nvGraphicFramePr>
        <p:xfrm>
          <a:off x="561814" y="2307190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3" name="Equation" r:id="rId8" imgW="215713" imgH="253780" progId="Equation.3">
                  <p:embed/>
                </p:oleObj>
              </mc:Choice>
              <mc:Fallback>
                <p:oleObj name="Equation" r:id="rId8" imgW="215713" imgH="253780" progId="Equation.3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4" y="2307190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5"/>
          <p:cNvGraphicFramePr>
            <a:graphicFrameLocks noChangeAspect="1"/>
          </p:cNvGraphicFramePr>
          <p:nvPr/>
        </p:nvGraphicFramePr>
        <p:xfrm>
          <a:off x="1762600" y="2914814"/>
          <a:ext cx="209639" cy="44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4" name="Equation" r:id="rId9" imgW="76101" imgH="190252" progId="Equation.3">
                  <p:embed/>
                </p:oleObj>
              </mc:Choice>
              <mc:Fallback>
                <p:oleObj name="Equation" r:id="rId9" imgW="76101" imgH="190252" progId="Equation.3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600" y="2914814"/>
                        <a:ext cx="209639" cy="447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6" name="Line 52"/>
          <p:cNvSpPr>
            <a:spLocks noChangeShapeType="1"/>
          </p:cNvSpPr>
          <p:nvPr/>
        </p:nvSpPr>
        <p:spPr bwMode="auto">
          <a:xfrm>
            <a:off x="997232" y="3649248"/>
            <a:ext cx="18038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581966" y="3264211"/>
            <a:ext cx="736403" cy="915564"/>
            <a:chOff x="2454" y="1571"/>
            <a:chExt cx="456" cy="567"/>
          </a:xfrm>
        </p:grpSpPr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2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03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098" name="Object 1"/>
          <p:cNvGraphicFramePr>
            <a:graphicFrameLocks noChangeAspect="1"/>
          </p:cNvGraphicFramePr>
          <p:nvPr/>
        </p:nvGraphicFramePr>
        <p:xfrm>
          <a:off x="571797" y="3413853"/>
          <a:ext cx="310014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5" name="Equation" r:id="rId11" imgW="215713" imgH="253780" progId="Equation.3">
                  <p:embed/>
                </p:oleObj>
              </mc:Choice>
              <mc:Fallback>
                <p:oleObj name="Equation" r:id="rId11" imgW="215713" imgH="253780" progId="Equation.3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97" y="3413853"/>
                        <a:ext cx="310014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-9525" y="4342347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20338" y="4528456"/>
            <a:ext cx="3711272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Quantum superposition of</a:t>
            </a:r>
          </a:p>
          <a:p>
            <a:r>
              <a:rPr lang="en-US" sz="2400" dirty="0" smtClean="0"/>
              <a:t>all possible input states!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4075608" y="4920343"/>
            <a:ext cx="75764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23803" y="5490753"/>
            <a:ext cx="4741816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N=250 the number of states is roughly the number of atoms in the universe!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30525" y="704850"/>
          <a:ext cx="7318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6" name="Equation" r:id="rId12" imgW="507780" imgH="444307" progId="Equation.3">
                  <p:embed/>
                </p:oleObj>
              </mc:Choice>
              <mc:Fallback>
                <p:oleObj name="Equation" r:id="rId12" imgW="507780" imgH="444307" progId="Equation.3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704850"/>
                        <a:ext cx="731838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32113" y="1441450"/>
          <a:ext cx="73183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7" name="Equation" r:id="rId14" imgW="507780" imgH="444307" progId="Equation.3">
                  <p:embed/>
                </p:oleObj>
              </mc:Choice>
              <mc:Fallback>
                <p:oleObj name="Equation" r:id="rId14" imgW="507780" imgH="444307" progId="Equation.3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1441450"/>
                        <a:ext cx="731837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32113" y="2176463"/>
          <a:ext cx="731837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8" name="Equation" r:id="rId15" imgW="507780" imgH="444307" progId="Equation.3">
                  <p:embed/>
                </p:oleObj>
              </mc:Choice>
              <mc:Fallback>
                <p:oleObj name="Equation" r:id="rId15" imgW="507780" imgH="444307" progId="Equation.3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2176463"/>
                        <a:ext cx="731837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941638" y="3284538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9" name="Equation" r:id="rId16" imgW="507780" imgH="444307" progId="Equation.3">
                  <p:embed/>
                </p:oleObj>
              </mc:Choice>
              <mc:Fallback>
                <p:oleObj name="Equation" r:id="rId16" imgW="507780" imgH="444307" progId="Equation.3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284538"/>
                        <a:ext cx="733425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0" y="0"/>
            <a:ext cx="1877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 </a:t>
            </a:r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qubits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985629" y="1070837"/>
            <a:ext cx="3534120" cy="2578411"/>
            <a:chOff x="985628" y="1070837"/>
            <a:chExt cx="1815409" cy="2578411"/>
          </a:xfrm>
        </p:grpSpPr>
        <p:sp>
          <p:nvSpPr>
            <p:cNvPr id="46120" name="Line 52"/>
            <p:cNvSpPr>
              <a:spLocks noChangeShapeType="1"/>
            </p:cNvSpPr>
            <p:nvPr/>
          </p:nvSpPr>
          <p:spPr bwMode="auto">
            <a:xfrm>
              <a:off x="985628" y="1070837"/>
              <a:ext cx="18029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Line 52"/>
            <p:cNvSpPr>
              <a:spLocks noChangeShapeType="1"/>
            </p:cNvSpPr>
            <p:nvPr/>
          </p:nvSpPr>
          <p:spPr bwMode="auto">
            <a:xfrm>
              <a:off x="987054" y="1806711"/>
              <a:ext cx="18029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Line 52"/>
            <p:cNvSpPr>
              <a:spLocks noChangeShapeType="1"/>
            </p:cNvSpPr>
            <p:nvPr/>
          </p:nvSpPr>
          <p:spPr bwMode="auto">
            <a:xfrm>
              <a:off x="987054" y="2542585"/>
              <a:ext cx="18029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Line 52"/>
            <p:cNvSpPr>
              <a:spLocks noChangeShapeType="1"/>
            </p:cNvSpPr>
            <p:nvPr/>
          </p:nvSpPr>
          <p:spPr bwMode="auto">
            <a:xfrm>
              <a:off x="997232" y="3649248"/>
              <a:ext cx="18038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6087" name="Object 2"/>
          <p:cNvGraphicFramePr>
            <a:graphicFrameLocks noChangeAspect="1"/>
          </p:cNvGraphicFramePr>
          <p:nvPr/>
        </p:nvGraphicFramePr>
        <p:xfrm>
          <a:off x="264025" y="4607243"/>
          <a:ext cx="35401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26" name="Equation" r:id="rId3" imgW="2501900" imgH="393700" progId="Equation.3">
                  <p:embed/>
                </p:oleObj>
              </mc:Choice>
              <mc:Fallback>
                <p:oleObj name="Equation" r:id="rId3" imgW="2501900" imgH="39370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25" y="4607243"/>
                        <a:ext cx="35401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570093" y="685800"/>
            <a:ext cx="736064" cy="915564"/>
            <a:chOff x="2454" y="1571"/>
            <a:chExt cx="456" cy="567"/>
          </a:xfrm>
        </p:grpSpPr>
        <p:sp>
          <p:nvSpPr>
            <p:cNvPr id="47133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27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 dirty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22" name="Object 1"/>
          <p:cNvGraphicFramePr>
            <a:graphicFrameLocks noChangeAspect="1"/>
          </p:cNvGraphicFramePr>
          <p:nvPr/>
        </p:nvGraphicFramePr>
        <p:xfrm>
          <a:off x="560388" y="835442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27" name="Equation" r:id="rId5" imgW="215713" imgH="253780" progId="Equation.3">
                  <p:embed/>
                </p:oleObj>
              </mc:Choice>
              <mc:Fallback>
                <p:oleObj name="Equation" r:id="rId5" imgW="215713" imgH="25378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835442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571519" y="1421674"/>
            <a:ext cx="736064" cy="915564"/>
            <a:chOff x="2454" y="1571"/>
            <a:chExt cx="456" cy="567"/>
          </a:xfrm>
        </p:grpSpPr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7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19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14" name="Object 1"/>
          <p:cNvGraphicFramePr>
            <a:graphicFrameLocks noChangeAspect="1"/>
          </p:cNvGraphicFramePr>
          <p:nvPr/>
        </p:nvGraphicFramePr>
        <p:xfrm>
          <a:off x="561814" y="1571316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28" name="Equation" r:id="rId7" imgW="215713" imgH="253780" progId="Equation.3">
                  <p:embed/>
                </p:oleObj>
              </mc:Choice>
              <mc:Fallback>
                <p:oleObj name="Equation" r:id="rId7" imgW="215713" imgH="253780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4" y="1571316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571519" y="2157548"/>
            <a:ext cx="736064" cy="915564"/>
            <a:chOff x="2454" y="1571"/>
            <a:chExt cx="456" cy="567"/>
          </a:xfrm>
        </p:grpSpPr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11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06" name="Object 1"/>
          <p:cNvGraphicFramePr>
            <a:graphicFrameLocks noChangeAspect="1"/>
          </p:cNvGraphicFramePr>
          <p:nvPr/>
        </p:nvGraphicFramePr>
        <p:xfrm>
          <a:off x="561814" y="2307190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29" name="Equation" r:id="rId8" imgW="215713" imgH="253780" progId="Equation.3">
                  <p:embed/>
                </p:oleObj>
              </mc:Choice>
              <mc:Fallback>
                <p:oleObj name="Equation" r:id="rId8" imgW="215713" imgH="253780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4" y="2307190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5"/>
          <p:cNvGraphicFramePr>
            <a:graphicFrameLocks noChangeAspect="1"/>
          </p:cNvGraphicFramePr>
          <p:nvPr/>
        </p:nvGraphicFramePr>
        <p:xfrm>
          <a:off x="1762600" y="2914814"/>
          <a:ext cx="209639" cy="44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30" name="Equation" r:id="rId9" imgW="76101" imgH="190252" progId="Equation.3">
                  <p:embed/>
                </p:oleObj>
              </mc:Choice>
              <mc:Fallback>
                <p:oleObj name="Equation" r:id="rId9" imgW="76101" imgH="190252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600" y="2914814"/>
                        <a:ext cx="209639" cy="447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581966" y="3264211"/>
            <a:ext cx="736403" cy="915564"/>
            <a:chOff x="2454" y="1571"/>
            <a:chExt cx="456" cy="567"/>
          </a:xfrm>
        </p:grpSpPr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2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03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098" name="Object 1"/>
          <p:cNvGraphicFramePr>
            <a:graphicFrameLocks noChangeAspect="1"/>
          </p:cNvGraphicFramePr>
          <p:nvPr/>
        </p:nvGraphicFramePr>
        <p:xfrm>
          <a:off x="571797" y="3413853"/>
          <a:ext cx="310014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31" name="Equation" r:id="rId11" imgW="215713" imgH="253780" progId="Equation.3">
                  <p:embed/>
                </p:oleObj>
              </mc:Choice>
              <mc:Fallback>
                <p:oleObj name="Equation" r:id="rId11" imgW="215713" imgH="253780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97" y="3413853"/>
                        <a:ext cx="310014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-9525" y="4342347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20338" y="4528456"/>
            <a:ext cx="3711272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Quantum superposition of</a:t>
            </a:r>
          </a:p>
          <a:p>
            <a:r>
              <a:rPr lang="en-US" sz="2400" dirty="0" smtClean="0"/>
              <a:t>all possible input states!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4075608" y="4920343"/>
            <a:ext cx="75764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23803" y="5490753"/>
            <a:ext cx="4741816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N=250 the number of states is roughly the number of atoms in the universe!</a:t>
            </a:r>
          </a:p>
        </p:txBody>
      </p:sp>
      <p:grpSp>
        <p:nvGrpSpPr>
          <p:cNvPr id="38" name="Group 53"/>
          <p:cNvGrpSpPr>
            <a:grpSpLocks/>
          </p:cNvGrpSpPr>
          <p:nvPr/>
        </p:nvGrpSpPr>
        <p:grpSpPr bwMode="auto">
          <a:xfrm>
            <a:off x="2664166" y="409302"/>
            <a:ext cx="1225550" cy="3614057"/>
            <a:chOff x="2454" y="1571"/>
            <a:chExt cx="456" cy="773"/>
          </a:xfrm>
        </p:grpSpPr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2501" y="1861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err="1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 dirty="0" err="1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30440" name="Object 5"/>
          <p:cNvGraphicFramePr>
            <a:graphicFrameLocks noChangeAspect="1"/>
          </p:cNvGraphicFramePr>
          <p:nvPr/>
        </p:nvGraphicFramePr>
        <p:xfrm>
          <a:off x="3952338" y="2875455"/>
          <a:ext cx="2095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32" name="Equation" r:id="rId12" imgW="76101" imgH="190252" progId="Equation.3">
                  <p:embed/>
                </p:oleObj>
              </mc:Choice>
              <mc:Fallback>
                <p:oleObj name="Equation" r:id="rId12" imgW="76101" imgH="19025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338" y="2875455"/>
                        <a:ext cx="2095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5824765" y="1978297"/>
          <a:ext cx="1871978" cy="486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33" name="Equation" r:id="rId13" imgW="977476" imgH="253890" progId="Equation.3">
                  <p:embed/>
                </p:oleObj>
              </mc:Choice>
              <mc:Fallback>
                <p:oleObj name="Equation" r:id="rId13" imgW="977476" imgH="253890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765" y="1978297"/>
                        <a:ext cx="1871978" cy="4862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495094" y="1097291"/>
            <a:ext cx="247856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One function call</a:t>
            </a:r>
          </a:p>
        </p:txBody>
      </p:sp>
      <p:sp>
        <p:nvSpPr>
          <p:cNvPr id="47" name="Freeform 46"/>
          <p:cNvSpPr/>
          <p:nvPr/>
        </p:nvSpPr>
        <p:spPr>
          <a:xfrm>
            <a:off x="3108960" y="-7257"/>
            <a:ext cx="3213463" cy="1095828"/>
          </a:xfrm>
          <a:custGeom>
            <a:avLst/>
            <a:gdLst>
              <a:gd name="connsiteX0" fmla="*/ 3213463 w 3213463"/>
              <a:gd name="connsiteY0" fmla="*/ 1095828 h 1095828"/>
              <a:gd name="connsiteX1" fmla="*/ 1950720 w 3213463"/>
              <a:gd name="connsiteY1" fmla="*/ 146594 h 1095828"/>
              <a:gd name="connsiteX2" fmla="*/ 330926 w 3213463"/>
              <a:gd name="connsiteY2" fmla="*/ 216263 h 1095828"/>
              <a:gd name="connsiteX3" fmla="*/ 0 w 3213463"/>
              <a:gd name="connsiteY3" fmla="*/ 616857 h 109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3463" h="1095828">
                <a:moveTo>
                  <a:pt x="3213463" y="1095828"/>
                </a:moveTo>
                <a:cubicBezTo>
                  <a:pt x="2822303" y="694508"/>
                  <a:pt x="2431143" y="293188"/>
                  <a:pt x="1950720" y="146594"/>
                </a:cubicBezTo>
                <a:cubicBezTo>
                  <a:pt x="1470297" y="0"/>
                  <a:pt x="656046" y="137886"/>
                  <a:pt x="330926" y="216263"/>
                </a:cubicBezTo>
                <a:cubicBezTo>
                  <a:pt x="5806" y="294640"/>
                  <a:pt x="2903" y="455748"/>
                  <a:pt x="0" y="616857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0" y="0"/>
            <a:ext cx="1877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 </a:t>
            </a:r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qubits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/>
          <p:nvPr/>
        </p:nvGrpSpPr>
        <p:grpSpPr>
          <a:xfrm>
            <a:off x="985629" y="1070837"/>
            <a:ext cx="3534120" cy="2578411"/>
            <a:chOff x="985628" y="1070837"/>
            <a:chExt cx="1815409" cy="2578411"/>
          </a:xfrm>
        </p:grpSpPr>
        <p:sp>
          <p:nvSpPr>
            <p:cNvPr id="46120" name="Line 52"/>
            <p:cNvSpPr>
              <a:spLocks noChangeShapeType="1"/>
            </p:cNvSpPr>
            <p:nvPr/>
          </p:nvSpPr>
          <p:spPr bwMode="auto">
            <a:xfrm>
              <a:off x="985628" y="1070837"/>
              <a:ext cx="18029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Line 52"/>
            <p:cNvSpPr>
              <a:spLocks noChangeShapeType="1"/>
            </p:cNvSpPr>
            <p:nvPr/>
          </p:nvSpPr>
          <p:spPr bwMode="auto">
            <a:xfrm>
              <a:off x="987054" y="1806711"/>
              <a:ext cx="18029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Line 52"/>
            <p:cNvSpPr>
              <a:spLocks noChangeShapeType="1"/>
            </p:cNvSpPr>
            <p:nvPr/>
          </p:nvSpPr>
          <p:spPr bwMode="auto">
            <a:xfrm>
              <a:off x="987054" y="2542585"/>
              <a:ext cx="18029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Line 52"/>
            <p:cNvSpPr>
              <a:spLocks noChangeShapeType="1"/>
            </p:cNvSpPr>
            <p:nvPr/>
          </p:nvSpPr>
          <p:spPr bwMode="auto">
            <a:xfrm>
              <a:off x="997232" y="3649248"/>
              <a:ext cx="18038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6087" name="Object 2"/>
          <p:cNvGraphicFramePr>
            <a:graphicFrameLocks noChangeAspect="1"/>
          </p:cNvGraphicFramePr>
          <p:nvPr/>
        </p:nvGraphicFramePr>
        <p:xfrm>
          <a:off x="264025" y="4607243"/>
          <a:ext cx="35401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58" name="Equation" r:id="rId3" imgW="2501900" imgH="393700" progId="Equation.3">
                  <p:embed/>
                </p:oleObj>
              </mc:Choice>
              <mc:Fallback>
                <p:oleObj name="Equation" r:id="rId3" imgW="2501900" imgH="393700" progId="Equation.3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25" y="4607243"/>
                        <a:ext cx="35401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570093" y="685800"/>
            <a:ext cx="736064" cy="915564"/>
            <a:chOff x="2454" y="1571"/>
            <a:chExt cx="456" cy="567"/>
          </a:xfrm>
        </p:grpSpPr>
        <p:sp>
          <p:nvSpPr>
            <p:cNvPr id="47133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27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 dirty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22" name="Object 1"/>
          <p:cNvGraphicFramePr>
            <a:graphicFrameLocks noChangeAspect="1"/>
          </p:cNvGraphicFramePr>
          <p:nvPr/>
        </p:nvGraphicFramePr>
        <p:xfrm>
          <a:off x="560388" y="835442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59" name="Equation" r:id="rId5" imgW="215713" imgH="253780" progId="Equation.3">
                  <p:embed/>
                </p:oleObj>
              </mc:Choice>
              <mc:Fallback>
                <p:oleObj name="Equation" r:id="rId5" imgW="215713" imgH="253780" progId="Equation.3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835442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571519" y="1421674"/>
            <a:ext cx="736064" cy="915564"/>
            <a:chOff x="2454" y="1571"/>
            <a:chExt cx="456" cy="567"/>
          </a:xfrm>
        </p:grpSpPr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7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19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14" name="Object 1"/>
          <p:cNvGraphicFramePr>
            <a:graphicFrameLocks noChangeAspect="1"/>
          </p:cNvGraphicFramePr>
          <p:nvPr/>
        </p:nvGraphicFramePr>
        <p:xfrm>
          <a:off x="561814" y="1571316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60" name="Equation" r:id="rId7" imgW="215713" imgH="253780" progId="Equation.3">
                  <p:embed/>
                </p:oleObj>
              </mc:Choice>
              <mc:Fallback>
                <p:oleObj name="Equation" r:id="rId7" imgW="215713" imgH="253780" progId="Equation.3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4" y="1571316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571519" y="2157548"/>
            <a:ext cx="736064" cy="915564"/>
            <a:chOff x="2454" y="1571"/>
            <a:chExt cx="456" cy="567"/>
          </a:xfrm>
        </p:grpSpPr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11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06" name="Object 1"/>
          <p:cNvGraphicFramePr>
            <a:graphicFrameLocks noChangeAspect="1"/>
          </p:cNvGraphicFramePr>
          <p:nvPr/>
        </p:nvGraphicFramePr>
        <p:xfrm>
          <a:off x="561814" y="2307190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61" name="Equation" r:id="rId8" imgW="215713" imgH="253780" progId="Equation.3">
                  <p:embed/>
                </p:oleObj>
              </mc:Choice>
              <mc:Fallback>
                <p:oleObj name="Equation" r:id="rId8" imgW="215713" imgH="253780" progId="Equation.3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4" y="2307190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5"/>
          <p:cNvGraphicFramePr>
            <a:graphicFrameLocks noChangeAspect="1"/>
          </p:cNvGraphicFramePr>
          <p:nvPr/>
        </p:nvGraphicFramePr>
        <p:xfrm>
          <a:off x="1762600" y="2914814"/>
          <a:ext cx="209639" cy="44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62" name="Equation" r:id="rId9" imgW="76101" imgH="190252" progId="Equation.3">
                  <p:embed/>
                </p:oleObj>
              </mc:Choice>
              <mc:Fallback>
                <p:oleObj name="Equation" r:id="rId9" imgW="76101" imgH="190252" progId="Equation.3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600" y="2914814"/>
                        <a:ext cx="209639" cy="447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581966" y="3264211"/>
            <a:ext cx="736403" cy="915564"/>
            <a:chOff x="2454" y="1571"/>
            <a:chExt cx="456" cy="567"/>
          </a:xfrm>
        </p:grpSpPr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2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03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098" name="Object 1"/>
          <p:cNvGraphicFramePr>
            <a:graphicFrameLocks noChangeAspect="1"/>
          </p:cNvGraphicFramePr>
          <p:nvPr/>
        </p:nvGraphicFramePr>
        <p:xfrm>
          <a:off x="571797" y="3413853"/>
          <a:ext cx="310014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63" name="Equation" r:id="rId11" imgW="215713" imgH="253780" progId="Equation.3">
                  <p:embed/>
                </p:oleObj>
              </mc:Choice>
              <mc:Fallback>
                <p:oleObj name="Equation" r:id="rId11" imgW="215713" imgH="253780" progId="Equation.3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97" y="3413853"/>
                        <a:ext cx="310014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-9525" y="4342347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20338" y="4528456"/>
            <a:ext cx="3711272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Quantum superposition of</a:t>
            </a:r>
          </a:p>
          <a:p>
            <a:r>
              <a:rPr lang="en-US" sz="2400" dirty="0" smtClean="0"/>
              <a:t>all possible input states!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4075608" y="4920343"/>
            <a:ext cx="75764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23803" y="5490753"/>
            <a:ext cx="4741816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N=250 the number of states is roughly the number of atoms in the universe!</a:t>
            </a: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2664166" y="409302"/>
            <a:ext cx="1225550" cy="3614057"/>
            <a:chOff x="2454" y="1571"/>
            <a:chExt cx="456" cy="773"/>
          </a:xfrm>
        </p:grpSpPr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2501" y="1861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err="1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 dirty="0" err="1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30440" name="Object 5"/>
          <p:cNvGraphicFramePr>
            <a:graphicFrameLocks noChangeAspect="1"/>
          </p:cNvGraphicFramePr>
          <p:nvPr/>
        </p:nvGraphicFramePr>
        <p:xfrm>
          <a:off x="3952338" y="2875455"/>
          <a:ext cx="2095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64" name="Equation" r:id="rId12" imgW="76101" imgH="190252" progId="Equation.3">
                  <p:embed/>
                </p:oleObj>
              </mc:Choice>
              <mc:Fallback>
                <p:oleObj name="Equation" r:id="rId12" imgW="76101" imgH="190252" progId="Equation.3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338" y="2875455"/>
                        <a:ext cx="2095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5824765" y="1978297"/>
          <a:ext cx="1871978" cy="486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65" name="Equation" r:id="rId13" imgW="977476" imgH="253890" progId="Equation.3">
                  <p:embed/>
                </p:oleObj>
              </mc:Choice>
              <mc:Fallback>
                <p:oleObj name="Equation" r:id="rId13" imgW="977476" imgH="253890" progId="Equation.3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765" y="1978297"/>
                        <a:ext cx="1871978" cy="4862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495094" y="1097291"/>
            <a:ext cx="247856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One function call</a:t>
            </a:r>
          </a:p>
        </p:txBody>
      </p:sp>
      <p:sp>
        <p:nvSpPr>
          <p:cNvPr id="47" name="Freeform 46"/>
          <p:cNvSpPr/>
          <p:nvPr/>
        </p:nvSpPr>
        <p:spPr>
          <a:xfrm>
            <a:off x="3108960" y="-7257"/>
            <a:ext cx="3213463" cy="1095828"/>
          </a:xfrm>
          <a:custGeom>
            <a:avLst/>
            <a:gdLst>
              <a:gd name="connsiteX0" fmla="*/ 3213463 w 3213463"/>
              <a:gd name="connsiteY0" fmla="*/ 1095828 h 1095828"/>
              <a:gd name="connsiteX1" fmla="*/ 1950720 w 3213463"/>
              <a:gd name="connsiteY1" fmla="*/ 146594 h 1095828"/>
              <a:gd name="connsiteX2" fmla="*/ 330926 w 3213463"/>
              <a:gd name="connsiteY2" fmla="*/ 216263 h 1095828"/>
              <a:gd name="connsiteX3" fmla="*/ 0 w 3213463"/>
              <a:gd name="connsiteY3" fmla="*/ 616857 h 109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3463" h="1095828">
                <a:moveTo>
                  <a:pt x="3213463" y="1095828"/>
                </a:moveTo>
                <a:cubicBezTo>
                  <a:pt x="2822303" y="694508"/>
                  <a:pt x="2431143" y="293188"/>
                  <a:pt x="1950720" y="146594"/>
                </a:cubicBezTo>
                <a:cubicBezTo>
                  <a:pt x="1470297" y="0"/>
                  <a:pt x="656046" y="137886"/>
                  <a:pt x="330926" y="216263"/>
                </a:cubicBezTo>
                <a:cubicBezTo>
                  <a:pt x="5806" y="294640"/>
                  <a:pt x="2903" y="455748"/>
                  <a:pt x="0" y="616857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3884" y="2976227"/>
            <a:ext cx="2957861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can be any integer</a:t>
            </a:r>
          </a:p>
          <a:p>
            <a:r>
              <a:rPr lang="en-US" sz="2400" dirty="0" smtClean="0"/>
              <a:t>From 0 to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-1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6213149" y="2399071"/>
            <a:ext cx="148322" cy="550606"/>
          </a:xfrm>
          <a:custGeom>
            <a:avLst/>
            <a:gdLst>
              <a:gd name="connsiteX0" fmla="*/ 99161 w 148322"/>
              <a:gd name="connsiteY0" fmla="*/ 550606 h 550606"/>
              <a:gd name="connsiteX1" fmla="*/ 838 w 148322"/>
              <a:gd name="connsiteY1" fmla="*/ 285135 h 550606"/>
              <a:gd name="connsiteX2" fmla="*/ 148322 w 148322"/>
              <a:gd name="connsiteY2" fmla="*/ 0 h 55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322" h="550606">
                <a:moveTo>
                  <a:pt x="99161" y="550606"/>
                </a:moveTo>
                <a:cubicBezTo>
                  <a:pt x="45902" y="463754"/>
                  <a:pt x="-7356" y="376903"/>
                  <a:pt x="838" y="285135"/>
                </a:cubicBezTo>
                <a:cubicBezTo>
                  <a:pt x="9031" y="193367"/>
                  <a:pt x="78676" y="96683"/>
                  <a:pt x="148322" y="0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0" y="0"/>
            <a:ext cx="1877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 </a:t>
            </a:r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qubits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/>
          <p:nvPr/>
        </p:nvGrpSpPr>
        <p:grpSpPr>
          <a:xfrm>
            <a:off x="985629" y="1070837"/>
            <a:ext cx="3534120" cy="2578411"/>
            <a:chOff x="985628" y="1070837"/>
            <a:chExt cx="1815409" cy="2578411"/>
          </a:xfrm>
        </p:grpSpPr>
        <p:sp>
          <p:nvSpPr>
            <p:cNvPr id="46120" name="Line 52"/>
            <p:cNvSpPr>
              <a:spLocks noChangeShapeType="1"/>
            </p:cNvSpPr>
            <p:nvPr/>
          </p:nvSpPr>
          <p:spPr bwMode="auto">
            <a:xfrm>
              <a:off x="985628" y="1070837"/>
              <a:ext cx="18029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Line 52"/>
            <p:cNvSpPr>
              <a:spLocks noChangeShapeType="1"/>
            </p:cNvSpPr>
            <p:nvPr/>
          </p:nvSpPr>
          <p:spPr bwMode="auto">
            <a:xfrm>
              <a:off x="987054" y="1806711"/>
              <a:ext cx="18029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Line 52"/>
            <p:cNvSpPr>
              <a:spLocks noChangeShapeType="1"/>
            </p:cNvSpPr>
            <p:nvPr/>
          </p:nvSpPr>
          <p:spPr bwMode="auto">
            <a:xfrm>
              <a:off x="987054" y="2542585"/>
              <a:ext cx="18029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Line 52"/>
            <p:cNvSpPr>
              <a:spLocks noChangeShapeType="1"/>
            </p:cNvSpPr>
            <p:nvPr/>
          </p:nvSpPr>
          <p:spPr bwMode="auto">
            <a:xfrm>
              <a:off x="997232" y="3649248"/>
              <a:ext cx="18038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6087" name="Object 2"/>
          <p:cNvGraphicFramePr>
            <a:graphicFrameLocks noChangeAspect="1"/>
          </p:cNvGraphicFramePr>
          <p:nvPr/>
        </p:nvGraphicFramePr>
        <p:xfrm>
          <a:off x="264025" y="4607243"/>
          <a:ext cx="35401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7" name="Equation" r:id="rId3" imgW="2501900" imgH="393700" progId="Equation.3">
                  <p:embed/>
                </p:oleObj>
              </mc:Choice>
              <mc:Fallback>
                <p:oleObj name="Equation" r:id="rId3" imgW="2501900" imgH="393700" progId="Equation.3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25" y="4607243"/>
                        <a:ext cx="35401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570093" y="685800"/>
            <a:ext cx="736064" cy="915564"/>
            <a:chOff x="2454" y="1571"/>
            <a:chExt cx="456" cy="567"/>
          </a:xfrm>
        </p:grpSpPr>
        <p:sp>
          <p:nvSpPr>
            <p:cNvPr id="47133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27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 dirty="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22" name="Object 1"/>
          <p:cNvGraphicFramePr>
            <a:graphicFrameLocks noChangeAspect="1"/>
          </p:cNvGraphicFramePr>
          <p:nvPr/>
        </p:nvGraphicFramePr>
        <p:xfrm>
          <a:off x="560388" y="835442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8" name="Equation" r:id="rId5" imgW="215713" imgH="253780" progId="Equation.3">
                  <p:embed/>
                </p:oleObj>
              </mc:Choice>
              <mc:Fallback>
                <p:oleObj name="Equation" r:id="rId5" imgW="215713" imgH="253780" progId="Equation.3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835442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571519" y="1421674"/>
            <a:ext cx="736064" cy="915564"/>
            <a:chOff x="2454" y="1571"/>
            <a:chExt cx="456" cy="567"/>
          </a:xfrm>
        </p:grpSpPr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7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19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14" name="Object 1"/>
          <p:cNvGraphicFramePr>
            <a:graphicFrameLocks noChangeAspect="1"/>
          </p:cNvGraphicFramePr>
          <p:nvPr/>
        </p:nvGraphicFramePr>
        <p:xfrm>
          <a:off x="561814" y="1571316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9" name="Equation" r:id="rId7" imgW="215713" imgH="253780" progId="Equation.3">
                  <p:embed/>
                </p:oleObj>
              </mc:Choice>
              <mc:Fallback>
                <p:oleObj name="Equation" r:id="rId7" imgW="215713" imgH="253780" progId="Equation.3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4" y="1571316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571519" y="2157548"/>
            <a:ext cx="736064" cy="915564"/>
            <a:chOff x="2454" y="1571"/>
            <a:chExt cx="456" cy="567"/>
          </a:xfrm>
        </p:grpSpPr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1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11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106" name="Object 1"/>
          <p:cNvGraphicFramePr>
            <a:graphicFrameLocks noChangeAspect="1"/>
          </p:cNvGraphicFramePr>
          <p:nvPr/>
        </p:nvGraphicFramePr>
        <p:xfrm>
          <a:off x="561814" y="2307190"/>
          <a:ext cx="309872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0" name="Equation" r:id="rId8" imgW="215713" imgH="253780" progId="Equation.3">
                  <p:embed/>
                </p:oleObj>
              </mc:Choice>
              <mc:Fallback>
                <p:oleObj name="Equation" r:id="rId8" imgW="215713" imgH="253780" progId="Equation.3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4" y="2307190"/>
                        <a:ext cx="309872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5"/>
          <p:cNvGraphicFramePr>
            <a:graphicFrameLocks noChangeAspect="1"/>
          </p:cNvGraphicFramePr>
          <p:nvPr/>
        </p:nvGraphicFramePr>
        <p:xfrm>
          <a:off x="1762600" y="2914814"/>
          <a:ext cx="209639" cy="44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1" name="Equation" r:id="rId9" imgW="76101" imgH="190252" progId="Equation.3">
                  <p:embed/>
                </p:oleObj>
              </mc:Choice>
              <mc:Fallback>
                <p:oleObj name="Equation" r:id="rId9" imgW="76101" imgH="190252" progId="Equation.3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600" y="2914814"/>
                        <a:ext cx="209639" cy="447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581966" y="3264211"/>
            <a:ext cx="736403" cy="915564"/>
            <a:chOff x="2454" y="1571"/>
            <a:chExt cx="456" cy="567"/>
          </a:xfrm>
        </p:grpSpPr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2454" y="1619"/>
              <a:ext cx="342" cy="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40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6103" name="Rectangle 38"/>
            <p:cNvSpPr>
              <a:spLocks noChangeArrowheads="1"/>
            </p:cNvSpPr>
            <p:nvPr/>
          </p:nvSpPr>
          <p:spPr bwMode="auto">
            <a:xfrm>
              <a:off x="2535" y="1643"/>
              <a:ext cx="1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rgbClr val="333399"/>
                  </a:solidFill>
                  <a:latin typeface="Calibri" pitchFamily="34" charset="0"/>
                </a:rPr>
                <a:t>H</a:t>
              </a:r>
            </a:p>
          </p:txBody>
        </p:sp>
      </p:grpSp>
      <p:graphicFrame>
        <p:nvGraphicFramePr>
          <p:cNvPr id="46098" name="Object 1"/>
          <p:cNvGraphicFramePr>
            <a:graphicFrameLocks noChangeAspect="1"/>
          </p:cNvGraphicFramePr>
          <p:nvPr/>
        </p:nvGraphicFramePr>
        <p:xfrm>
          <a:off x="571797" y="3413853"/>
          <a:ext cx="310014" cy="42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2" name="Equation" r:id="rId11" imgW="215713" imgH="253780" progId="Equation.3">
                  <p:embed/>
                </p:oleObj>
              </mc:Choice>
              <mc:Fallback>
                <p:oleObj name="Equation" r:id="rId11" imgW="215713" imgH="253780" progId="Equation.3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97" y="3413853"/>
                        <a:ext cx="310014" cy="426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-9525" y="4342347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20338" y="4528456"/>
            <a:ext cx="3711272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Quantum superposition of</a:t>
            </a:r>
          </a:p>
          <a:p>
            <a:r>
              <a:rPr lang="en-US" sz="2400" dirty="0" smtClean="0"/>
              <a:t>all possible input states!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4075608" y="4920343"/>
            <a:ext cx="75764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2664166" y="409302"/>
            <a:ext cx="1225550" cy="3614057"/>
            <a:chOff x="2454" y="1571"/>
            <a:chExt cx="456" cy="773"/>
          </a:xfrm>
        </p:grpSpPr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2454" y="1642"/>
              <a:ext cx="341" cy="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2501" y="1861"/>
              <a:ext cx="2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0" dirty="0" err="1">
                  <a:solidFill>
                    <a:srgbClr val="333399"/>
                  </a:solidFill>
                  <a:latin typeface="Calibri" pitchFamily="34" charset="0"/>
                </a:rPr>
                <a:t>U</a:t>
              </a:r>
              <a:r>
                <a:rPr lang="en-US" sz="6000" baseline="-25000" dirty="0" err="1">
                  <a:solidFill>
                    <a:srgbClr val="333399"/>
                  </a:solidFill>
                  <a:latin typeface="Calibri" pitchFamily="34" charset="0"/>
                </a:rPr>
                <a:t>f</a:t>
              </a:r>
              <a:endParaRPr lang="en-US" sz="6000" dirty="0">
                <a:solidFill>
                  <a:srgbClr val="333399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530440" name="Object 5"/>
          <p:cNvGraphicFramePr>
            <a:graphicFrameLocks noChangeAspect="1"/>
          </p:cNvGraphicFramePr>
          <p:nvPr/>
        </p:nvGraphicFramePr>
        <p:xfrm>
          <a:off x="3952338" y="2875455"/>
          <a:ext cx="2095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3" name="Equation" r:id="rId12" imgW="76101" imgH="190252" progId="Equation.3">
                  <p:embed/>
                </p:oleObj>
              </mc:Choice>
              <mc:Fallback>
                <p:oleObj name="Equation" r:id="rId12" imgW="76101" imgH="190252" progId="Equation.3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338" y="2875455"/>
                        <a:ext cx="2095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5824765" y="1978297"/>
          <a:ext cx="1871978" cy="486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4" name="Equation" r:id="rId13" imgW="977476" imgH="253890" progId="Equation.3">
                  <p:embed/>
                </p:oleObj>
              </mc:Choice>
              <mc:Fallback>
                <p:oleObj name="Equation" r:id="rId13" imgW="977476" imgH="253890" progId="Equation.3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765" y="1978297"/>
                        <a:ext cx="1871978" cy="4862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495094" y="1097291"/>
            <a:ext cx="2478564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One function call</a:t>
            </a:r>
          </a:p>
        </p:txBody>
      </p:sp>
      <p:sp>
        <p:nvSpPr>
          <p:cNvPr id="47" name="Freeform 46"/>
          <p:cNvSpPr/>
          <p:nvPr/>
        </p:nvSpPr>
        <p:spPr>
          <a:xfrm>
            <a:off x="3108960" y="-7257"/>
            <a:ext cx="3213463" cy="1095828"/>
          </a:xfrm>
          <a:custGeom>
            <a:avLst/>
            <a:gdLst>
              <a:gd name="connsiteX0" fmla="*/ 3213463 w 3213463"/>
              <a:gd name="connsiteY0" fmla="*/ 1095828 h 1095828"/>
              <a:gd name="connsiteX1" fmla="*/ 1950720 w 3213463"/>
              <a:gd name="connsiteY1" fmla="*/ 146594 h 1095828"/>
              <a:gd name="connsiteX2" fmla="*/ 330926 w 3213463"/>
              <a:gd name="connsiteY2" fmla="*/ 216263 h 1095828"/>
              <a:gd name="connsiteX3" fmla="*/ 0 w 3213463"/>
              <a:gd name="connsiteY3" fmla="*/ 616857 h 109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3463" h="1095828">
                <a:moveTo>
                  <a:pt x="3213463" y="1095828"/>
                </a:moveTo>
                <a:cubicBezTo>
                  <a:pt x="2822303" y="694508"/>
                  <a:pt x="2431143" y="293188"/>
                  <a:pt x="1950720" y="146594"/>
                </a:cubicBezTo>
                <a:cubicBezTo>
                  <a:pt x="1470297" y="0"/>
                  <a:pt x="656046" y="137886"/>
                  <a:pt x="330926" y="216263"/>
                </a:cubicBezTo>
                <a:cubicBezTo>
                  <a:pt x="5806" y="294640"/>
                  <a:pt x="2903" y="455748"/>
                  <a:pt x="0" y="616857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490" name="Object 10"/>
          <p:cNvGraphicFramePr>
            <a:graphicFrameLocks noChangeAspect="1"/>
          </p:cNvGraphicFramePr>
          <p:nvPr/>
        </p:nvGraphicFramePr>
        <p:xfrm>
          <a:off x="210094" y="5882506"/>
          <a:ext cx="504983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5" name="Equation" r:id="rId15" imgW="3568700" imgH="393700" progId="Equation.3">
                  <p:embed/>
                </p:oleObj>
              </mc:Choice>
              <mc:Fallback>
                <p:oleObj name="Equation" r:id="rId15" imgW="3568700" imgH="393700" progId="Equation.3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94" y="5882506"/>
                        <a:ext cx="5049838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>
          <a:xfrm>
            <a:off x="2169662" y="5242561"/>
            <a:ext cx="8710" cy="644433"/>
          </a:xfrm>
          <a:prstGeom prst="straightConnector1">
            <a:avLst/>
          </a:prstGeom>
          <a:ln w="1270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25671" y="5791456"/>
            <a:ext cx="2841812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Evaluate f(x) for all possible inputs!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5321703" y="6238154"/>
            <a:ext cx="42467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33884" y="2976227"/>
            <a:ext cx="2957861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can be any integer</a:t>
            </a:r>
          </a:p>
          <a:p>
            <a:r>
              <a:rPr lang="en-US" sz="2400" dirty="0" smtClean="0"/>
              <a:t>From 0 to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-1</a:t>
            </a:r>
          </a:p>
        </p:txBody>
      </p:sp>
      <p:sp>
        <p:nvSpPr>
          <p:cNvPr id="51" name="Freeform 50"/>
          <p:cNvSpPr/>
          <p:nvPr/>
        </p:nvSpPr>
        <p:spPr bwMode="auto">
          <a:xfrm>
            <a:off x="6213149" y="2399071"/>
            <a:ext cx="148322" cy="550606"/>
          </a:xfrm>
          <a:custGeom>
            <a:avLst/>
            <a:gdLst>
              <a:gd name="connsiteX0" fmla="*/ 99161 w 148322"/>
              <a:gd name="connsiteY0" fmla="*/ 550606 h 550606"/>
              <a:gd name="connsiteX1" fmla="*/ 838 w 148322"/>
              <a:gd name="connsiteY1" fmla="*/ 285135 h 550606"/>
              <a:gd name="connsiteX2" fmla="*/ 148322 w 148322"/>
              <a:gd name="connsiteY2" fmla="*/ 0 h 55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322" h="550606">
                <a:moveTo>
                  <a:pt x="99161" y="550606"/>
                </a:moveTo>
                <a:cubicBezTo>
                  <a:pt x="45902" y="463754"/>
                  <a:pt x="-7356" y="376903"/>
                  <a:pt x="838" y="285135"/>
                </a:cubicBezTo>
                <a:cubicBezTo>
                  <a:pt x="9031" y="193367"/>
                  <a:pt x="78676" y="96683"/>
                  <a:pt x="148322" y="0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0" y="0"/>
            <a:ext cx="1877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 </a:t>
            </a:r>
            <a:r>
              <a:rPr lang="en-US" sz="36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qubits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187325" y="11113"/>
            <a:ext cx="62889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Massive Quantum Parallelism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51680" y="487683"/>
            <a:ext cx="2757578" cy="2804551"/>
            <a:chOff x="560389" y="461556"/>
            <a:chExt cx="2757578" cy="2804551"/>
          </a:xfrm>
        </p:grpSpPr>
        <p:grpSp>
          <p:nvGrpSpPr>
            <p:cNvPr id="50" name="Group 49"/>
            <p:cNvGrpSpPr/>
            <p:nvPr/>
          </p:nvGrpSpPr>
          <p:grpSpPr>
            <a:xfrm>
              <a:off x="560389" y="662838"/>
              <a:ext cx="2757578" cy="2603269"/>
              <a:chOff x="560388" y="685801"/>
              <a:chExt cx="3959361" cy="3737803"/>
            </a:xfrm>
          </p:grpSpPr>
          <p:grpSp>
            <p:nvGrpSpPr>
              <p:cNvPr id="2" name="Group 36"/>
              <p:cNvGrpSpPr/>
              <p:nvPr/>
            </p:nvGrpSpPr>
            <p:grpSpPr>
              <a:xfrm>
                <a:off x="985629" y="1070837"/>
                <a:ext cx="3534120" cy="2578411"/>
                <a:chOff x="985628" y="1070837"/>
                <a:chExt cx="1815409" cy="2578411"/>
              </a:xfrm>
            </p:grpSpPr>
            <p:sp>
              <p:nvSpPr>
                <p:cNvPr id="46120" name="Line 52"/>
                <p:cNvSpPr>
                  <a:spLocks noChangeShapeType="1"/>
                </p:cNvSpPr>
                <p:nvPr/>
              </p:nvSpPr>
              <p:spPr bwMode="auto">
                <a:xfrm>
                  <a:off x="985628" y="1070837"/>
                  <a:ext cx="180297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600"/>
                </a:p>
              </p:txBody>
            </p:sp>
            <p:sp>
              <p:nvSpPr>
                <p:cNvPr id="46112" name="Line 52"/>
                <p:cNvSpPr>
                  <a:spLocks noChangeShapeType="1"/>
                </p:cNvSpPr>
                <p:nvPr/>
              </p:nvSpPr>
              <p:spPr bwMode="auto">
                <a:xfrm>
                  <a:off x="987054" y="1806711"/>
                  <a:ext cx="180297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600"/>
                </a:p>
              </p:txBody>
            </p:sp>
            <p:sp>
              <p:nvSpPr>
                <p:cNvPr id="46104" name="Line 52"/>
                <p:cNvSpPr>
                  <a:spLocks noChangeShapeType="1"/>
                </p:cNvSpPr>
                <p:nvPr/>
              </p:nvSpPr>
              <p:spPr bwMode="auto">
                <a:xfrm>
                  <a:off x="987054" y="2542585"/>
                  <a:ext cx="180297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600"/>
                </a:p>
              </p:txBody>
            </p:sp>
            <p:sp>
              <p:nvSpPr>
                <p:cNvPr id="46096" name="Line 52"/>
                <p:cNvSpPr>
                  <a:spLocks noChangeShapeType="1"/>
                </p:cNvSpPr>
                <p:nvPr/>
              </p:nvSpPr>
              <p:spPr bwMode="auto">
                <a:xfrm>
                  <a:off x="997232" y="3649248"/>
                  <a:ext cx="180380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  <p:grpSp>
            <p:nvGrpSpPr>
              <p:cNvPr id="3" name="Group 53"/>
              <p:cNvGrpSpPr>
                <a:grpSpLocks/>
              </p:cNvGrpSpPr>
              <p:nvPr/>
            </p:nvGrpSpPr>
            <p:grpSpPr bwMode="auto">
              <a:xfrm>
                <a:off x="1570093" y="685801"/>
                <a:ext cx="736064" cy="1159392"/>
                <a:chOff x="2454" y="1571"/>
                <a:chExt cx="456" cy="718"/>
              </a:xfrm>
            </p:grpSpPr>
            <p:sp>
              <p:nvSpPr>
                <p:cNvPr id="47133" name="Rectangle 20"/>
                <p:cNvSpPr>
                  <a:spLocks noChangeArrowheads="1"/>
                </p:cNvSpPr>
                <p:nvPr/>
              </p:nvSpPr>
              <p:spPr bwMode="auto">
                <a:xfrm>
                  <a:off x="2454" y="1619"/>
                  <a:ext cx="341" cy="394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>
                    <a:defRPr/>
                  </a:pPr>
                  <a:endParaRPr lang="en-US" sz="36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AutoShape 3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00" y="1571"/>
                  <a:ext cx="410" cy="5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3600"/>
                </a:p>
              </p:txBody>
            </p:sp>
            <p:sp>
              <p:nvSpPr>
                <p:cNvPr id="46126" name="Rectangle 36"/>
                <p:cNvSpPr>
                  <a:spLocks noChangeArrowheads="1"/>
                </p:cNvSpPr>
                <p:nvPr/>
              </p:nvSpPr>
              <p:spPr bwMode="auto">
                <a:xfrm>
                  <a:off x="2738" y="1796"/>
                  <a:ext cx="0" cy="4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sz="3600">
                    <a:solidFill>
                      <a:srgbClr val="3333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7" name="Rectangle 38"/>
                <p:cNvSpPr>
                  <a:spLocks noChangeArrowheads="1"/>
                </p:cNvSpPr>
                <p:nvPr/>
              </p:nvSpPr>
              <p:spPr bwMode="auto">
                <a:xfrm>
                  <a:off x="2496" y="1573"/>
                  <a:ext cx="255" cy="4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3600" dirty="0">
                      <a:solidFill>
                        <a:srgbClr val="333399"/>
                      </a:solidFill>
                      <a:latin typeface="Calibri" pitchFamily="34" charset="0"/>
                    </a:rPr>
                    <a:t>H</a:t>
                  </a:r>
                </a:p>
              </p:txBody>
            </p:sp>
          </p:grpSp>
          <p:graphicFrame>
            <p:nvGraphicFramePr>
              <p:cNvPr id="46122" name="Object 1"/>
              <p:cNvGraphicFramePr>
                <a:graphicFrameLocks noChangeAspect="1"/>
              </p:cNvGraphicFramePr>
              <p:nvPr/>
            </p:nvGraphicFramePr>
            <p:xfrm>
              <a:off x="560388" y="835442"/>
              <a:ext cx="309872" cy="4269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3669" name="Equation" r:id="rId3" imgW="215713" imgH="253780" progId="Equation.3">
                      <p:embed/>
                    </p:oleObj>
                  </mc:Choice>
                  <mc:Fallback>
                    <p:oleObj name="Equation" r:id="rId3" imgW="215713" imgH="253780" progId="Equation.3">
                      <p:embed/>
                      <p:pic>
                        <p:nvPicPr>
                          <p:cNvPr id="0" name="Picture 1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388" y="835442"/>
                            <a:ext cx="309872" cy="42697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" name="Group 53"/>
              <p:cNvGrpSpPr>
                <a:grpSpLocks/>
              </p:cNvGrpSpPr>
              <p:nvPr/>
            </p:nvGrpSpPr>
            <p:grpSpPr bwMode="auto">
              <a:xfrm>
                <a:off x="1571519" y="1413602"/>
                <a:ext cx="736064" cy="1167466"/>
                <a:chOff x="2454" y="1566"/>
                <a:chExt cx="456" cy="723"/>
              </a:xfrm>
            </p:grpSpPr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2454" y="1619"/>
                  <a:ext cx="341" cy="394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>
                    <a:defRPr/>
                  </a:pPr>
                  <a:endParaRPr lang="en-US" sz="36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7" name="AutoShape 3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00" y="1571"/>
                  <a:ext cx="410" cy="5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3600"/>
                </a:p>
              </p:txBody>
            </p:sp>
            <p:sp>
              <p:nvSpPr>
                <p:cNvPr id="46118" name="Rectangle 36"/>
                <p:cNvSpPr>
                  <a:spLocks noChangeArrowheads="1"/>
                </p:cNvSpPr>
                <p:nvPr/>
              </p:nvSpPr>
              <p:spPr bwMode="auto">
                <a:xfrm>
                  <a:off x="2738" y="1796"/>
                  <a:ext cx="0" cy="4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sz="3600">
                    <a:solidFill>
                      <a:srgbClr val="3333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489" y="1566"/>
                  <a:ext cx="255" cy="4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3600" dirty="0">
                      <a:solidFill>
                        <a:srgbClr val="333399"/>
                      </a:solidFill>
                      <a:latin typeface="Calibri" pitchFamily="34" charset="0"/>
                    </a:rPr>
                    <a:t>H</a:t>
                  </a:r>
                </a:p>
              </p:txBody>
            </p:sp>
          </p:grpSp>
          <p:graphicFrame>
            <p:nvGraphicFramePr>
              <p:cNvPr id="46114" name="Object 1"/>
              <p:cNvGraphicFramePr>
                <a:graphicFrameLocks noChangeAspect="1"/>
              </p:cNvGraphicFramePr>
              <p:nvPr/>
            </p:nvGraphicFramePr>
            <p:xfrm>
              <a:off x="561814" y="1571316"/>
              <a:ext cx="309872" cy="4269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3670" name="Equation" r:id="rId5" imgW="215713" imgH="253780" progId="Equation.3">
                      <p:embed/>
                    </p:oleObj>
                  </mc:Choice>
                  <mc:Fallback>
                    <p:oleObj name="Equation" r:id="rId5" imgW="215713" imgH="253780" progId="Equation.3">
                      <p:embed/>
                      <p:pic>
                        <p:nvPicPr>
                          <p:cNvPr id="0" name="Picture 15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1814" y="1571316"/>
                            <a:ext cx="309872" cy="42697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" name="Group 53"/>
              <p:cNvGrpSpPr>
                <a:grpSpLocks/>
              </p:cNvGrpSpPr>
              <p:nvPr/>
            </p:nvGrpSpPr>
            <p:grpSpPr bwMode="auto">
              <a:xfrm>
                <a:off x="1571519" y="2157549"/>
                <a:ext cx="736064" cy="1159392"/>
                <a:chOff x="2454" y="1571"/>
                <a:chExt cx="456" cy="718"/>
              </a:xfrm>
            </p:grpSpPr>
            <p:sp>
              <p:nvSpPr>
                <p:cNvPr id="29" name="Rectangle 20"/>
                <p:cNvSpPr>
                  <a:spLocks noChangeArrowheads="1"/>
                </p:cNvSpPr>
                <p:nvPr/>
              </p:nvSpPr>
              <p:spPr bwMode="auto">
                <a:xfrm>
                  <a:off x="2454" y="1619"/>
                  <a:ext cx="341" cy="394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>
                    <a:defRPr/>
                  </a:pPr>
                  <a:endParaRPr lang="en-US" sz="36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9" name="AutoShape 3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00" y="1571"/>
                  <a:ext cx="410" cy="5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3600"/>
                </a:p>
              </p:txBody>
            </p:sp>
            <p:sp>
              <p:nvSpPr>
                <p:cNvPr id="46110" name="Rectangle 36"/>
                <p:cNvSpPr>
                  <a:spLocks noChangeArrowheads="1"/>
                </p:cNvSpPr>
                <p:nvPr/>
              </p:nvSpPr>
              <p:spPr bwMode="auto">
                <a:xfrm>
                  <a:off x="2738" y="1796"/>
                  <a:ext cx="0" cy="4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sz="3600">
                    <a:solidFill>
                      <a:srgbClr val="3333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1" name="Rectangle 38"/>
                <p:cNvSpPr>
                  <a:spLocks noChangeArrowheads="1"/>
                </p:cNvSpPr>
                <p:nvPr/>
              </p:nvSpPr>
              <p:spPr bwMode="auto">
                <a:xfrm>
                  <a:off x="2504" y="1573"/>
                  <a:ext cx="255" cy="4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3600" dirty="0">
                      <a:solidFill>
                        <a:srgbClr val="333399"/>
                      </a:solidFill>
                      <a:latin typeface="Calibri" pitchFamily="34" charset="0"/>
                    </a:rPr>
                    <a:t>H</a:t>
                  </a:r>
                </a:p>
              </p:txBody>
            </p:sp>
          </p:grpSp>
          <p:graphicFrame>
            <p:nvGraphicFramePr>
              <p:cNvPr id="46106" name="Object 1"/>
              <p:cNvGraphicFramePr>
                <a:graphicFrameLocks noChangeAspect="1"/>
              </p:cNvGraphicFramePr>
              <p:nvPr/>
            </p:nvGraphicFramePr>
            <p:xfrm>
              <a:off x="561814" y="2307190"/>
              <a:ext cx="309872" cy="4269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3671" name="Equation" r:id="rId6" imgW="215713" imgH="253780" progId="Equation.3">
                      <p:embed/>
                    </p:oleObj>
                  </mc:Choice>
                  <mc:Fallback>
                    <p:oleObj name="Equation" r:id="rId6" imgW="215713" imgH="253780" progId="Equation.3">
                      <p:embed/>
                      <p:pic>
                        <p:nvPicPr>
                          <p:cNvPr id="0" name="Picture 1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1814" y="2307190"/>
                            <a:ext cx="309872" cy="42697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90" name="Object 5"/>
              <p:cNvGraphicFramePr>
                <a:graphicFrameLocks noChangeAspect="1"/>
              </p:cNvGraphicFramePr>
              <p:nvPr/>
            </p:nvGraphicFramePr>
            <p:xfrm>
              <a:off x="1762600" y="2889806"/>
              <a:ext cx="209638" cy="4477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3672" name="Equation" r:id="rId7" imgW="76101" imgH="190252" progId="Equation.3">
                      <p:embed/>
                    </p:oleObj>
                  </mc:Choice>
                  <mc:Fallback>
                    <p:oleObj name="Equation" r:id="rId7" imgW="76101" imgH="190252" progId="Equation.3">
                      <p:embed/>
                      <p:pic>
                        <p:nvPicPr>
                          <p:cNvPr id="0" name="Picture 1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2600" y="2889806"/>
                            <a:ext cx="209638" cy="44779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6" name="Group 53"/>
              <p:cNvGrpSpPr>
                <a:grpSpLocks/>
              </p:cNvGrpSpPr>
              <p:nvPr/>
            </p:nvGrpSpPr>
            <p:grpSpPr bwMode="auto">
              <a:xfrm>
                <a:off x="1581966" y="3264212"/>
                <a:ext cx="736403" cy="1159392"/>
                <a:chOff x="2454" y="1571"/>
                <a:chExt cx="456" cy="718"/>
              </a:xfrm>
            </p:grpSpPr>
            <p:sp>
              <p:nvSpPr>
                <p:cNvPr id="40" name="Rectangle 20"/>
                <p:cNvSpPr>
                  <a:spLocks noChangeArrowheads="1"/>
                </p:cNvSpPr>
                <p:nvPr/>
              </p:nvSpPr>
              <p:spPr bwMode="auto">
                <a:xfrm>
                  <a:off x="2454" y="1619"/>
                  <a:ext cx="342" cy="394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>
                    <a:defRPr/>
                  </a:pPr>
                  <a:endParaRPr lang="en-US" sz="36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1" name="AutoShape 3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00" y="1571"/>
                  <a:ext cx="410" cy="5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3600"/>
                </a:p>
              </p:txBody>
            </p:sp>
            <p:sp>
              <p:nvSpPr>
                <p:cNvPr id="46102" name="Rectangle 36"/>
                <p:cNvSpPr>
                  <a:spLocks noChangeArrowheads="1"/>
                </p:cNvSpPr>
                <p:nvPr/>
              </p:nvSpPr>
              <p:spPr bwMode="auto">
                <a:xfrm>
                  <a:off x="2738" y="1796"/>
                  <a:ext cx="0" cy="4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sz="3600">
                    <a:solidFill>
                      <a:srgbClr val="3333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3" name="Rectangle 38"/>
                <p:cNvSpPr>
                  <a:spLocks noChangeArrowheads="1"/>
                </p:cNvSpPr>
                <p:nvPr/>
              </p:nvSpPr>
              <p:spPr bwMode="auto">
                <a:xfrm>
                  <a:off x="2512" y="1581"/>
                  <a:ext cx="255" cy="4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3600" dirty="0">
                      <a:solidFill>
                        <a:srgbClr val="333399"/>
                      </a:solidFill>
                      <a:latin typeface="Calibri" pitchFamily="34" charset="0"/>
                    </a:rPr>
                    <a:t>H</a:t>
                  </a:r>
                </a:p>
              </p:txBody>
            </p:sp>
          </p:grpSp>
          <p:graphicFrame>
            <p:nvGraphicFramePr>
              <p:cNvPr id="46098" name="Object 1"/>
              <p:cNvGraphicFramePr>
                <a:graphicFrameLocks noChangeAspect="1"/>
              </p:cNvGraphicFramePr>
              <p:nvPr/>
            </p:nvGraphicFramePr>
            <p:xfrm>
              <a:off x="571797" y="3413853"/>
              <a:ext cx="310014" cy="4269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3673" name="Equation" r:id="rId9" imgW="215713" imgH="253780" progId="Equation.3">
                      <p:embed/>
                    </p:oleObj>
                  </mc:Choice>
                  <mc:Fallback>
                    <p:oleObj name="Equation" r:id="rId9" imgW="215713" imgH="253780" progId="Equation.3">
                      <p:embed/>
                      <p:pic>
                        <p:nvPicPr>
                          <p:cNvPr id="0" name="Picture 1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1797" y="3413853"/>
                            <a:ext cx="310014" cy="42697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0440" name="Object 5"/>
              <p:cNvGraphicFramePr>
                <a:graphicFrameLocks noChangeAspect="1"/>
              </p:cNvGraphicFramePr>
              <p:nvPr/>
            </p:nvGraphicFramePr>
            <p:xfrm>
              <a:off x="3952338" y="2875455"/>
              <a:ext cx="209550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3674" name="Equation" r:id="rId10" imgW="76101" imgH="190252" progId="Equation.3">
                      <p:embed/>
                    </p:oleObj>
                  </mc:Choice>
                  <mc:Fallback>
                    <p:oleObj name="Equation" r:id="rId10" imgW="76101" imgH="190252" progId="Equation.3">
                      <p:embed/>
                      <p:pic>
                        <p:nvPicPr>
                          <p:cNvPr id="0" name="Picture 1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52338" y="2875455"/>
                            <a:ext cx="209550" cy="447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2025608" y="461556"/>
              <a:ext cx="853559" cy="2517083"/>
              <a:chOff x="2454" y="1571"/>
              <a:chExt cx="456" cy="773"/>
            </a:xfrm>
          </p:grpSpPr>
          <p:sp>
            <p:nvSpPr>
              <p:cNvPr id="39" name="Rectangle 20"/>
              <p:cNvSpPr>
                <a:spLocks noChangeArrowheads="1"/>
              </p:cNvSpPr>
              <p:nvPr/>
            </p:nvSpPr>
            <p:spPr bwMode="auto">
              <a:xfrm>
                <a:off x="2454" y="1642"/>
                <a:ext cx="341" cy="70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 sz="36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0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36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Rectangle 38"/>
              <p:cNvSpPr>
                <a:spLocks noChangeArrowheads="1"/>
              </p:cNvSpPr>
              <p:nvPr/>
            </p:nvSpPr>
            <p:spPr bwMode="auto">
              <a:xfrm>
                <a:off x="2506" y="1866"/>
                <a:ext cx="20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 dirty="0" err="1">
                    <a:solidFill>
                      <a:srgbClr val="333399"/>
                    </a:solidFill>
                    <a:latin typeface="Calibri" pitchFamily="34" charset="0"/>
                  </a:rPr>
                  <a:t>U</a:t>
                </a:r>
                <a:r>
                  <a:rPr lang="en-US" sz="3600" baseline="-25000" dirty="0" err="1">
                    <a:solidFill>
                      <a:srgbClr val="333399"/>
                    </a:solidFill>
                    <a:latin typeface="Calibri" pitchFamily="34" charset="0"/>
                  </a:rPr>
                  <a:t>f</a:t>
                </a:r>
                <a:endParaRPr lang="en-US" sz="3600" dirty="0">
                  <a:solidFill>
                    <a:srgbClr val="333399"/>
                  </a:solidFill>
                  <a:latin typeface="Calibri" pitchFamily="34" charset="0"/>
                </a:endParaRPr>
              </a:p>
            </p:txBody>
          </p:sp>
        </p:grpSp>
      </p:grpSp>
      <p:graphicFrame>
        <p:nvGraphicFramePr>
          <p:cNvPr id="532490" name="Object 10"/>
          <p:cNvGraphicFramePr>
            <a:graphicFrameLocks noChangeAspect="1"/>
          </p:cNvGraphicFramePr>
          <p:nvPr/>
        </p:nvGraphicFramePr>
        <p:xfrm>
          <a:off x="3817749" y="2196732"/>
          <a:ext cx="504983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75" name="Equation" r:id="rId11" imgW="3568700" imgH="393700" progId="Equation.3">
                  <p:embed/>
                </p:oleObj>
              </mc:Choice>
              <mc:Fallback>
                <p:oleObj name="Equation" r:id="rId11" imgW="3568700" imgH="393700" progId="Equation.3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749" y="2196732"/>
                        <a:ext cx="5049838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8965" y="369218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Only one problem</a:t>
            </a:r>
            <a:r>
              <a:rPr lang="en-US" sz="2400" dirty="0" smtClean="0"/>
              <a:t>:  When I measure this state I only learn the value of f(x) for one input x.   </a:t>
            </a:r>
            <a:r>
              <a:rPr lang="en-US" sz="2400" b="1" dirty="0" smtClean="0">
                <a:solidFill>
                  <a:srgbClr val="0070C0"/>
                </a:solidFill>
              </a:rPr>
              <a:t>(No free lunch!)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507274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However, people have shown that a quantum computer can use quantum parallelism to do things no classical computer can do.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0" y="3506324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80181" y="983556"/>
            <a:ext cx="5111420" cy="85420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 program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once, get result for all possible inputs!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42101"/>
            <a:ext cx="8458200" cy="457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Given two prime numbers </a:t>
            </a:r>
            <a:r>
              <a:rPr lang="en-US" sz="2800" dirty="0" smtClean="0">
                <a:solidFill>
                  <a:schemeClr val="hlink"/>
                </a:solidFill>
              </a:rPr>
              <a:t>p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chemeClr val="hlink"/>
                </a:solidFill>
              </a:rPr>
              <a:t>q</a:t>
            </a:r>
            <a:r>
              <a:rPr lang="en-US" sz="2800" dirty="0" smtClean="0"/>
              <a:t>,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hlink"/>
                </a:solidFill>
              </a:rPr>
              <a:t>           p x q = C</a:t>
            </a:r>
            <a:r>
              <a:rPr lang="en-US" sz="2800" dirty="0" smtClean="0"/>
              <a:t>                  Easy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        </a:t>
            </a:r>
            <a:r>
              <a:rPr lang="en-US" sz="2800" dirty="0" smtClean="0">
                <a:solidFill>
                  <a:schemeClr val="hlink"/>
                </a:solidFill>
              </a:rPr>
              <a:t>C         p, q</a:t>
            </a:r>
            <a:r>
              <a:rPr lang="en-US" sz="2800" dirty="0" smtClean="0"/>
              <a:t>               Hard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Best known classical factoring algorithm scales as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             </a:t>
            </a:r>
            <a:r>
              <a:rPr lang="en-US" sz="2800" dirty="0" smtClean="0">
                <a:solidFill>
                  <a:schemeClr val="hlink"/>
                </a:solidFill>
              </a:rPr>
              <a:t>time   =  exp(Number of Digits)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en-US" sz="2800" dirty="0" smtClean="0"/>
              <a:t>Mathematical Basis for </a:t>
            </a:r>
            <a:r>
              <a:rPr lang="en-US" sz="2800" dirty="0" smtClean="0">
                <a:solidFill>
                  <a:schemeClr val="hlink"/>
                </a:solidFill>
              </a:rPr>
              <a:t>Public Key Cryptography.</a:t>
            </a:r>
            <a:endParaRPr lang="en-US" sz="2800" dirty="0" smtClean="0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1905000" y="253750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87325" y="11113"/>
            <a:ext cx="4160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Prime Factorization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63708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 1994 Peter </a:t>
            </a:r>
            <a:r>
              <a:rPr lang="en-US" sz="2800" dirty="0" err="1" smtClean="0"/>
              <a:t>Shor</a:t>
            </a:r>
            <a:r>
              <a:rPr lang="en-US" sz="2800" dirty="0" smtClean="0"/>
              <a:t> showed that a </a:t>
            </a:r>
            <a:r>
              <a:rPr lang="en-US" sz="2800" dirty="0" smtClean="0">
                <a:solidFill>
                  <a:schemeClr val="hlink"/>
                </a:solidFill>
              </a:rPr>
              <a:t>Quantum Computer </a:t>
            </a:r>
            <a:r>
              <a:rPr lang="en-US" sz="2800" dirty="0" smtClean="0"/>
              <a:t>could factor an integer </a:t>
            </a:r>
            <a:r>
              <a:rPr lang="en-US" sz="2800" u="sng" dirty="0" smtClean="0"/>
              <a:t>exponentially faster</a:t>
            </a:r>
            <a:r>
              <a:rPr lang="en-US" sz="2800" dirty="0" smtClean="0"/>
              <a:t> than a classical computer!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hlink"/>
                </a:solidFill>
              </a:rPr>
              <a:t>             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hlink"/>
                </a:solidFill>
              </a:rPr>
              <a:t>                    time  = (Number of Digits)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en-US" sz="2800" dirty="0" err="1" smtClean="0"/>
              <a:t>Shor’s</a:t>
            </a:r>
            <a:r>
              <a:rPr lang="en-US" sz="2800" dirty="0" smtClean="0"/>
              <a:t> algorithm exploits </a:t>
            </a:r>
            <a:r>
              <a:rPr lang="en-US" sz="2800" dirty="0" smtClean="0">
                <a:solidFill>
                  <a:schemeClr val="hlink"/>
                </a:solidFill>
              </a:rPr>
              <a:t>Massive Quantum Parallelism</a:t>
            </a:r>
            <a:r>
              <a:rPr lang="en-US" sz="2800" dirty="0" smtClean="0"/>
              <a:t>.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535616" y="3373328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9999"/>
                </a:solidFill>
              </a:rPr>
              <a:t>3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87325" y="11113"/>
            <a:ext cx="48526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Quantum Factorization</a:t>
            </a:r>
            <a:endParaRPr lang="en-US" sz="36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1520" y="2627289"/>
            <a:ext cx="7212169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OK, so how do we make a quantum computer?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34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0"/>
            <a:ext cx="7620000" cy="715963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Boolean Logic Gates</a:t>
            </a:r>
          </a:p>
        </p:txBody>
      </p:sp>
      <p:sp>
        <p:nvSpPr>
          <p:cNvPr id="61443" name="AutoShape 11"/>
          <p:cNvSpPr>
            <a:spLocks noChangeArrowheads="1"/>
          </p:cNvSpPr>
          <p:nvPr/>
        </p:nvSpPr>
        <p:spPr bwMode="auto">
          <a:xfrm rot="10800000">
            <a:off x="5075238" y="1981200"/>
            <a:ext cx="896937" cy="1066800"/>
          </a:xfrm>
          <a:prstGeom prst="moon">
            <a:avLst>
              <a:gd name="adj" fmla="val 8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4" name="Line 12"/>
          <p:cNvSpPr>
            <a:spLocks noChangeShapeType="1"/>
          </p:cNvSpPr>
          <p:nvPr/>
        </p:nvSpPr>
        <p:spPr bwMode="auto">
          <a:xfrm>
            <a:off x="4762500" y="2227263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45" name="Line 13"/>
          <p:cNvSpPr>
            <a:spLocks noChangeShapeType="1"/>
          </p:cNvSpPr>
          <p:nvPr/>
        </p:nvSpPr>
        <p:spPr bwMode="auto">
          <a:xfrm>
            <a:off x="4775200" y="2759075"/>
            <a:ext cx="395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46" name="Oval 14"/>
          <p:cNvSpPr>
            <a:spLocks noChangeArrowheads="1"/>
          </p:cNvSpPr>
          <p:nvPr/>
        </p:nvSpPr>
        <p:spPr bwMode="auto">
          <a:xfrm>
            <a:off x="5964238" y="2419350"/>
            <a:ext cx="111125" cy="1698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7" name="Line 15"/>
          <p:cNvSpPr>
            <a:spLocks noChangeShapeType="1"/>
          </p:cNvSpPr>
          <p:nvPr/>
        </p:nvSpPr>
        <p:spPr bwMode="auto">
          <a:xfrm>
            <a:off x="6078538" y="2506663"/>
            <a:ext cx="395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4419600" y="1905000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61449" name="Text Box 19"/>
          <p:cNvSpPr txBox="1">
            <a:spLocks noChangeArrowheads="1"/>
          </p:cNvSpPr>
          <p:nvPr/>
        </p:nvSpPr>
        <p:spPr bwMode="auto">
          <a:xfrm>
            <a:off x="4419600" y="2514600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61450" name="Text Box 20"/>
          <p:cNvSpPr txBox="1">
            <a:spLocks noChangeArrowheads="1"/>
          </p:cNvSpPr>
          <p:nvPr/>
        </p:nvSpPr>
        <p:spPr bwMode="auto">
          <a:xfrm>
            <a:off x="6477000" y="2209800"/>
            <a:ext cx="3190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z</a:t>
            </a:r>
          </a:p>
        </p:txBody>
      </p:sp>
      <p:sp>
        <p:nvSpPr>
          <p:cNvPr id="61451" name="Line 6"/>
          <p:cNvSpPr>
            <a:spLocks noChangeShapeType="1"/>
          </p:cNvSpPr>
          <p:nvPr/>
        </p:nvSpPr>
        <p:spPr bwMode="auto">
          <a:xfrm>
            <a:off x="549275" y="2460625"/>
            <a:ext cx="403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1452" name="Group 64"/>
          <p:cNvGrpSpPr>
            <a:grpSpLocks/>
          </p:cNvGrpSpPr>
          <p:nvPr/>
        </p:nvGrpSpPr>
        <p:grpSpPr bwMode="auto">
          <a:xfrm>
            <a:off x="944563" y="1981200"/>
            <a:ext cx="935037" cy="990600"/>
            <a:chOff x="595" y="1248"/>
            <a:chExt cx="589" cy="624"/>
          </a:xfrm>
        </p:grpSpPr>
        <p:sp>
          <p:nvSpPr>
            <p:cNvPr id="61496" name="AutoShape 4"/>
            <p:cNvSpPr>
              <a:spLocks noChangeArrowheads="1"/>
            </p:cNvSpPr>
            <p:nvPr/>
          </p:nvSpPr>
          <p:spPr bwMode="auto">
            <a:xfrm rot="5400000">
              <a:off x="551" y="1292"/>
              <a:ext cx="624" cy="5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497" name="Oval 8"/>
            <p:cNvSpPr>
              <a:spLocks noChangeArrowheads="1"/>
            </p:cNvSpPr>
            <p:nvPr/>
          </p:nvSpPr>
          <p:spPr bwMode="auto">
            <a:xfrm>
              <a:off x="1120" y="1497"/>
              <a:ext cx="64" cy="9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1453" name="Text Box 16"/>
          <p:cNvSpPr txBox="1">
            <a:spLocks noChangeArrowheads="1"/>
          </p:cNvSpPr>
          <p:nvPr/>
        </p:nvSpPr>
        <p:spPr bwMode="auto">
          <a:xfrm>
            <a:off x="228600" y="2209800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61454" name="Text Box 17"/>
          <p:cNvSpPr txBox="1">
            <a:spLocks noChangeArrowheads="1"/>
          </p:cNvSpPr>
          <p:nvPr/>
        </p:nvSpPr>
        <p:spPr bwMode="auto">
          <a:xfrm>
            <a:off x="2209800" y="2133600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61455" name="Line 21"/>
          <p:cNvSpPr>
            <a:spLocks noChangeShapeType="1"/>
          </p:cNvSpPr>
          <p:nvPr/>
        </p:nvSpPr>
        <p:spPr bwMode="auto">
          <a:xfrm>
            <a:off x="1870075" y="2444750"/>
            <a:ext cx="2317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56" name="Text Box 24"/>
          <p:cNvSpPr txBox="1">
            <a:spLocks noChangeArrowheads="1"/>
          </p:cNvSpPr>
          <p:nvPr/>
        </p:nvSpPr>
        <p:spPr bwMode="auto">
          <a:xfrm>
            <a:off x="685800" y="1219200"/>
            <a:ext cx="641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Not</a:t>
            </a:r>
          </a:p>
        </p:txBody>
      </p:sp>
      <p:sp>
        <p:nvSpPr>
          <p:cNvPr id="61457" name="Text Box 25"/>
          <p:cNvSpPr txBox="1">
            <a:spLocks noChangeArrowheads="1"/>
          </p:cNvSpPr>
          <p:nvPr/>
        </p:nvSpPr>
        <p:spPr bwMode="auto">
          <a:xfrm>
            <a:off x="4876800" y="1219200"/>
            <a:ext cx="8286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NOR</a:t>
            </a:r>
          </a:p>
        </p:txBody>
      </p:sp>
      <p:sp>
        <p:nvSpPr>
          <p:cNvPr id="61458" name="Line 26"/>
          <p:cNvSpPr>
            <a:spLocks noChangeShapeType="1"/>
          </p:cNvSpPr>
          <p:nvPr/>
        </p:nvSpPr>
        <p:spPr bwMode="auto">
          <a:xfrm>
            <a:off x="0" y="3767138"/>
            <a:ext cx="9144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59" name="Rectangle 27"/>
          <p:cNvSpPr>
            <a:spLocks noChangeArrowheads="1"/>
          </p:cNvSpPr>
          <p:nvPr/>
        </p:nvSpPr>
        <p:spPr bwMode="auto">
          <a:xfrm>
            <a:off x="1654175" y="4160838"/>
            <a:ext cx="2228850" cy="20002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60" name="Line 31"/>
          <p:cNvSpPr>
            <a:spLocks noChangeShapeType="1"/>
          </p:cNvSpPr>
          <p:nvPr/>
        </p:nvSpPr>
        <p:spPr bwMode="auto">
          <a:xfrm>
            <a:off x="1371600" y="4343400"/>
            <a:ext cx="2968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61" name="Line 32"/>
          <p:cNvSpPr>
            <a:spLocks noChangeShapeType="1"/>
          </p:cNvSpPr>
          <p:nvPr/>
        </p:nvSpPr>
        <p:spPr bwMode="auto">
          <a:xfrm>
            <a:off x="1371600" y="4572000"/>
            <a:ext cx="2968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62" name="Line 33"/>
          <p:cNvSpPr>
            <a:spLocks noChangeShapeType="1"/>
          </p:cNvSpPr>
          <p:nvPr/>
        </p:nvSpPr>
        <p:spPr bwMode="auto">
          <a:xfrm>
            <a:off x="1371600" y="4800600"/>
            <a:ext cx="2968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63" name="Line 34"/>
          <p:cNvSpPr>
            <a:spLocks noChangeShapeType="1"/>
          </p:cNvSpPr>
          <p:nvPr/>
        </p:nvSpPr>
        <p:spPr bwMode="auto">
          <a:xfrm>
            <a:off x="1371600" y="5257800"/>
            <a:ext cx="2968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64" name="Line 35"/>
          <p:cNvSpPr>
            <a:spLocks noChangeShapeType="1"/>
          </p:cNvSpPr>
          <p:nvPr/>
        </p:nvSpPr>
        <p:spPr bwMode="auto">
          <a:xfrm>
            <a:off x="1371600" y="5029200"/>
            <a:ext cx="2968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65" name="Line 36"/>
          <p:cNvSpPr>
            <a:spLocks noChangeShapeType="1"/>
          </p:cNvSpPr>
          <p:nvPr/>
        </p:nvSpPr>
        <p:spPr bwMode="auto">
          <a:xfrm>
            <a:off x="1371600" y="5486400"/>
            <a:ext cx="2968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66" name="Line 37"/>
          <p:cNvSpPr>
            <a:spLocks noChangeShapeType="1"/>
          </p:cNvSpPr>
          <p:nvPr/>
        </p:nvSpPr>
        <p:spPr bwMode="auto">
          <a:xfrm>
            <a:off x="1371600" y="5715000"/>
            <a:ext cx="2968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67" name="Line 38"/>
          <p:cNvSpPr>
            <a:spLocks noChangeShapeType="1"/>
          </p:cNvSpPr>
          <p:nvPr/>
        </p:nvSpPr>
        <p:spPr bwMode="auto">
          <a:xfrm>
            <a:off x="1371600" y="5943600"/>
            <a:ext cx="2968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68" name="Line 41"/>
          <p:cNvSpPr>
            <a:spLocks noChangeShapeType="1"/>
          </p:cNvSpPr>
          <p:nvPr/>
        </p:nvSpPr>
        <p:spPr bwMode="auto">
          <a:xfrm>
            <a:off x="3895725" y="4637088"/>
            <a:ext cx="2968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69" name="Line 42"/>
          <p:cNvSpPr>
            <a:spLocks noChangeShapeType="1"/>
          </p:cNvSpPr>
          <p:nvPr/>
        </p:nvSpPr>
        <p:spPr bwMode="auto">
          <a:xfrm>
            <a:off x="3895725" y="4865688"/>
            <a:ext cx="2968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70" name="Line 43"/>
          <p:cNvSpPr>
            <a:spLocks noChangeShapeType="1"/>
          </p:cNvSpPr>
          <p:nvPr/>
        </p:nvSpPr>
        <p:spPr bwMode="auto">
          <a:xfrm>
            <a:off x="3895725" y="5322888"/>
            <a:ext cx="2968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71" name="Line 44"/>
          <p:cNvSpPr>
            <a:spLocks noChangeShapeType="1"/>
          </p:cNvSpPr>
          <p:nvPr/>
        </p:nvSpPr>
        <p:spPr bwMode="auto">
          <a:xfrm>
            <a:off x="3895725" y="5094288"/>
            <a:ext cx="2968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72" name="Line 45"/>
          <p:cNvSpPr>
            <a:spLocks noChangeShapeType="1"/>
          </p:cNvSpPr>
          <p:nvPr/>
        </p:nvSpPr>
        <p:spPr bwMode="auto">
          <a:xfrm>
            <a:off x="3895725" y="5551488"/>
            <a:ext cx="2968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73" name="Text Box 46"/>
          <p:cNvSpPr txBox="1">
            <a:spLocks noChangeArrowheads="1"/>
          </p:cNvSpPr>
          <p:nvPr/>
        </p:nvSpPr>
        <p:spPr bwMode="auto">
          <a:xfrm>
            <a:off x="5334000" y="4572000"/>
            <a:ext cx="35052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Any classical computation can be carried out using these two gates</a:t>
            </a:r>
          </a:p>
        </p:txBody>
      </p:sp>
      <p:sp>
        <p:nvSpPr>
          <p:cNvPr id="61474" name="Text Box 47"/>
          <p:cNvSpPr txBox="1">
            <a:spLocks noChangeArrowheads="1"/>
          </p:cNvSpPr>
          <p:nvPr/>
        </p:nvSpPr>
        <p:spPr bwMode="auto">
          <a:xfrm>
            <a:off x="2819400" y="1524000"/>
            <a:ext cx="71755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x   y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0   1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1   0</a:t>
            </a:r>
          </a:p>
        </p:txBody>
      </p:sp>
      <p:sp>
        <p:nvSpPr>
          <p:cNvPr id="61475" name="Text Box 48"/>
          <p:cNvSpPr txBox="1">
            <a:spLocks noChangeArrowheads="1"/>
          </p:cNvSpPr>
          <p:nvPr/>
        </p:nvSpPr>
        <p:spPr bwMode="auto">
          <a:xfrm>
            <a:off x="7315200" y="1371600"/>
            <a:ext cx="946150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x  y  z</a:t>
            </a:r>
          </a:p>
          <a:p>
            <a:pPr marL="342900" indent="-342900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0  0  1</a:t>
            </a:r>
          </a:p>
          <a:p>
            <a:pPr marL="342900" indent="-342900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0  1  0</a:t>
            </a:r>
          </a:p>
          <a:p>
            <a:pPr marL="342900" indent="-342900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1  0  0</a:t>
            </a:r>
          </a:p>
          <a:p>
            <a:pPr marL="342900" indent="-342900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1  1  0</a:t>
            </a:r>
          </a:p>
        </p:txBody>
      </p:sp>
      <p:sp>
        <p:nvSpPr>
          <p:cNvPr id="61476" name="Line 49"/>
          <p:cNvSpPr>
            <a:spLocks noChangeShapeType="1"/>
          </p:cNvSpPr>
          <p:nvPr/>
        </p:nvSpPr>
        <p:spPr bwMode="auto">
          <a:xfrm>
            <a:off x="3179763" y="1643063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77" name="Line 50"/>
          <p:cNvSpPr>
            <a:spLocks noChangeShapeType="1"/>
          </p:cNvSpPr>
          <p:nvPr/>
        </p:nvSpPr>
        <p:spPr bwMode="auto">
          <a:xfrm>
            <a:off x="2819400" y="1981200"/>
            <a:ext cx="6461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78" name="Line 51"/>
          <p:cNvSpPr>
            <a:spLocks noChangeShapeType="1"/>
          </p:cNvSpPr>
          <p:nvPr/>
        </p:nvSpPr>
        <p:spPr bwMode="auto">
          <a:xfrm>
            <a:off x="7616825" y="1416050"/>
            <a:ext cx="0" cy="1817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79" name="Line 52"/>
          <p:cNvSpPr>
            <a:spLocks noChangeShapeType="1"/>
          </p:cNvSpPr>
          <p:nvPr/>
        </p:nvSpPr>
        <p:spPr bwMode="auto">
          <a:xfrm>
            <a:off x="7947025" y="1412875"/>
            <a:ext cx="0" cy="181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80" name="Line 54"/>
          <p:cNvSpPr>
            <a:spLocks noChangeShapeType="1"/>
          </p:cNvSpPr>
          <p:nvPr/>
        </p:nvSpPr>
        <p:spPr bwMode="auto">
          <a:xfrm>
            <a:off x="7315200" y="1828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81" name="Freeform 55"/>
          <p:cNvSpPr>
            <a:spLocks/>
          </p:cNvSpPr>
          <p:nvPr/>
        </p:nvSpPr>
        <p:spPr bwMode="auto">
          <a:xfrm>
            <a:off x="2197100" y="4438650"/>
            <a:ext cx="1371600" cy="1181100"/>
          </a:xfrm>
          <a:custGeom>
            <a:avLst/>
            <a:gdLst>
              <a:gd name="T0" fmla="*/ 233363 w 864"/>
              <a:gd name="T1" fmla="*/ 122238 h 744"/>
              <a:gd name="T2" fmla="*/ 144463 w 864"/>
              <a:gd name="T3" fmla="*/ 200025 h 744"/>
              <a:gd name="T4" fmla="*/ 77788 w 864"/>
              <a:gd name="T5" fmla="*/ 266700 h 744"/>
              <a:gd name="T6" fmla="*/ 0 w 864"/>
              <a:gd name="T7" fmla="*/ 434975 h 744"/>
              <a:gd name="T8" fmla="*/ 177800 w 864"/>
              <a:gd name="T9" fmla="*/ 601663 h 744"/>
              <a:gd name="T10" fmla="*/ 211138 w 864"/>
              <a:gd name="T11" fmla="*/ 646113 h 744"/>
              <a:gd name="T12" fmla="*/ 244475 w 864"/>
              <a:gd name="T13" fmla="*/ 668338 h 744"/>
              <a:gd name="T14" fmla="*/ 288925 w 864"/>
              <a:gd name="T15" fmla="*/ 723900 h 744"/>
              <a:gd name="T16" fmla="*/ 401638 w 864"/>
              <a:gd name="T17" fmla="*/ 1014413 h 744"/>
              <a:gd name="T18" fmla="*/ 601663 w 864"/>
              <a:gd name="T19" fmla="*/ 1158875 h 744"/>
              <a:gd name="T20" fmla="*/ 814388 w 864"/>
              <a:gd name="T21" fmla="*/ 1125538 h 744"/>
              <a:gd name="T22" fmla="*/ 914400 w 864"/>
              <a:gd name="T23" fmla="*/ 1069975 h 744"/>
              <a:gd name="T24" fmla="*/ 992188 w 864"/>
              <a:gd name="T25" fmla="*/ 958850 h 744"/>
              <a:gd name="T26" fmla="*/ 1147763 w 864"/>
              <a:gd name="T27" fmla="*/ 712788 h 744"/>
              <a:gd name="T28" fmla="*/ 1247775 w 864"/>
              <a:gd name="T29" fmla="*/ 646113 h 744"/>
              <a:gd name="T30" fmla="*/ 1316038 w 864"/>
              <a:gd name="T31" fmla="*/ 601663 h 744"/>
              <a:gd name="T32" fmla="*/ 1327150 w 864"/>
              <a:gd name="T33" fmla="*/ 568325 h 744"/>
              <a:gd name="T34" fmla="*/ 1349375 w 864"/>
              <a:gd name="T35" fmla="*/ 534988 h 744"/>
              <a:gd name="T36" fmla="*/ 1371600 w 864"/>
              <a:gd name="T37" fmla="*/ 457200 h 744"/>
              <a:gd name="T38" fmla="*/ 1192213 w 864"/>
              <a:gd name="T39" fmla="*/ 211138 h 744"/>
              <a:gd name="T40" fmla="*/ 1069975 w 864"/>
              <a:gd name="T41" fmla="*/ 111125 h 744"/>
              <a:gd name="T42" fmla="*/ 936625 w 864"/>
              <a:gd name="T43" fmla="*/ 0 h 744"/>
              <a:gd name="T44" fmla="*/ 847725 w 864"/>
              <a:gd name="T45" fmla="*/ 11113 h 744"/>
              <a:gd name="T46" fmla="*/ 779463 w 864"/>
              <a:gd name="T47" fmla="*/ 33338 h 744"/>
              <a:gd name="T48" fmla="*/ 590550 w 864"/>
              <a:gd name="T49" fmla="*/ 133350 h 744"/>
              <a:gd name="T50" fmla="*/ 322263 w 864"/>
              <a:gd name="T51" fmla="*/ 66675 h 744"/>
              <a:gd name="T52" fmla="*/ 233363 w 864"/>
              <a:gd name="T53" fmla="*/ 122238 h 7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864" h="744">
                <a:moveTo>
                  <a:pt x="147" y="77"/>
                </a:moveTo>
                <a:cubicBezTo>
                  <a:pt x="124" y="92"/>
                  <a:pt x="114" y="111"/>
                  <a:pt x="91" y="126"/>
                </a:cubicBezTo>
                <a:cubicBezTo>
                  <a:pt x="58" y="175"/>
                  <a:pt x="101" y="116"/>
                  <a:pt x="49" y="168"/>
                </a:cubicBezTo>
                <a:cubicBezTo>
                  <a:pt x="22" y="195"/>
                  <a:pt x="9" y="237"/>
                  <a:pt x="0" y="274"/>
                </a:cubicBezTo>
                <a:cubicBezTo>
                  <a:pt x="23" y="320"/>
                  <a:pt x="67" y="356"/>
                  <a:pt x="112" y="379"/>
                </a:cubicBezTo>
                <a:cubicBezTo>
                  <a:pt x="119" y="388"/>
                  <a:pt x="125" y="399"/>
                  <a:pt x="133" y="407"/>
                </a:cubicBezTo>
                <a:cubicBezTo>
                  <a:pt x="139" y="413"/>
                  <a:pt x="149" y="414"/>
                  <a:pt x="154" y="421"/>
                </a:cubicBezTo>
                <a:cubicBezTo>
                  <a:pt x="193" y="469"/>
                  <a:pt x="122" y="416"/>
                  <a:pt x="182" y="456"/>
                </a:cubicBezTo>
                <a:cubicBezTo>
                  <a:pt x="221" y="514"/>
                  <a:pt x="187" y="595"/>
                  <a:pt x="253" y="639"/>
                </a:cubicBezTo>
                <a:cubicBezTo>
                  <a:pt x="272" y="695"/>
                  <a:pt x="326" y="719"/>
                  <a:pt x="379" y="730"/>
                </a:cubicBezTo>
                <a:cubicBezTo>
                  <a:pt x="580" y="717"/>
                  <a:pt x="441" y="744"/>
                  <a:pt x="513" y="709"/>
                </a:cubicBezTo>
                <a:cubicBezTo>
                  <a:pt x="535" y="698"/>
                  <a:pt x="576" y="674"/>
                  <a:pt x="576" y="674"/>
                </a:cubicBezTo>
                <a:cubicBezTo>
                  <a:pt x="592" y="650"/>
                  <a:pt x="609" y="628"/>
                  <a:pt x="625" y="604"/>
                </a:cubicBezTo>
                <a:cubicBezTo>
                  <a:pt x="643" y="531"/>
                  <a:pt x="650" y="485"/>
                  <a:pt x="723" y="449"/>
                </a:cubicBezTo>
                <a:cubicBezTo>
                  <a:pt x="742" y="421"/>
                  <a:pt x="757" y="424"/>
                  <a:pt x="786" y="407"/>
                </a:cubicBezTo>
                <a:cubicBezTo>
                  <a:pt x="801" y="398"/>
                  <a:pt x="829" y="379"/>
                  <a:pt x="829" y="379"/>
                </a:cubicBezTo>
                <a:cubicBezTo>
                  <a:pt x="831" y="372"/>
                  <a:pt x="833" y="365"/>
                  <a:pt x="836" y="358"/>
                </a:cubicBezTo>
                <a:cubicBezTo>
                  <a:pt x="840" y="350"/>
                  <a:pt x="847" y="345"/>
                  <a:pt x="850" y="337"/>
                </a:cubicBezTo>
                <a:cubicBezTo>
                  <a:pt x="857" y="321"/>
                  <a:pt x="859" y="304"/>
                  <a:pt x="864" y="288"/>
                </a:cubicBezTo>
                <a:cubicBezTo>
                  <a:pt x="845" y="191"/>
                  <a:pt x="803" y="195"/>
                  <a:pt x="751" y="133"/>
                </a:cubicBezTo>
                <a:cubicBezTo>
                  <a:pt x="729" y="107"/>
                  <a:pt x="707" y="81"/>
                  <a:pt x="674" y="70"/>
                </a:cubicBezTo>
                <a:cubicBezTo>
                  <a:pt x="651" y="36"/>
                  <a:pt x="627" y="18"/>
                  <a:pt x="590" y="0"/>
                </a:cubicBezTo>
                <a:cubicBezTo>
                  <a:pt x="571" y="2"/>
                  <a:pt x="552" y="3"/>
                  <a:pt x="534" y="7"/>
                </a:cubicBezTo>
                <a:cubicBezTo>
                  <a:pt x="519" y="10"/>
                  <a:pt x="491" y="21"/>
                  <a:pt x="491" y="21"/>
                </a:cubicBezTo>
                <a:cubicBezTo>
                  <a:pt x="454" y="45"/>
                  <a:pt x="414" y="70"/>
                  <a:pt x="372" y="84"/>
                </a:cubicBezTo>
                <a:cubicBezTo>
                  <a:pt x="311" y="75"/>
                  <a:pt x="264" y="51"/>
                  <a:pt x="203" y="42"/>
                </a:cubicBezTo>
                <a:cubicBezTo>
                  <a:pt x="178" y="47"/>
                  <a:pt x="147" y="46"/>
                  <a:pt x="147" y="77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82" name="Line 57"/>
          <p:cNvSpPr>
            <a:spLocks noChangeShapeType="1"/>
          </p:cNvSpPr>
          <p:nvPr/>
        </p:nvSpPr>
        <p:spPr bwMode="auto">
          <a:xfrm>
            <a:off x="2208213" y="4818063"/>
            <a:ext cx="590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83" name="Line 58"/>
          <p:cNvSpPr>
            <a:spLocks noChangeShapeType="1"/>
          </p:cNvSpPr>
          <p:nvPr/>
        </p:nvSpPr>
        <p:spPr bwMode="auto">
          <a:xfrm>
            <a:off x="2349500" y="5003800"/>
            <a:ext cx="468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1484" name="Group 61"/>
          <p:cNvGrpSpPr>
            <a:grpSpLocks/>
          </p:cNvGrpSpPr>
          <p:nvPr/>
        </p:nvGrpSpPr>
        <p:grpSpPr bwMode="auto">
          <a:xfrm>
            <a:off x="2762250" y="4721225"/>
            <a:ext cx="461963" cy="376238"/>
            <a:chOff x="3089" y="2243"/>
            <a:chExt cx="291" cy="237"/>
          </a:xfrm>
        </p:grpSpPr>
        <p:sp>
          <p:nvSpPr>
            <p:cNvPr id="61494" name="AutoShape 59"/>
            <p:cNvSpPr>
              <a:spLocks noChangeArrowheads="1"/>
            </p:cNvSpPr>
            <p:nvPr/>
          </p:nvSpPr>
          <p:spPr bwMode="auto">
            <a:xfrm rot="10800000">
              <a:off x="3089" y="2243"/>
              <a:ext cx="263" cy="237"/>
            </a:xfrm>
            <a:prstGeom prst="moon">
              <a:avLst>
                <a:gd name="adj" fmla="val 875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495" name="Oval 60"/>
            <p:cNvSpPr>
              <a:spLocks noChangeArrowheads="1"/>
            </p:cNvSpPr>
            <p:nvPr/>
          </p:nvSpPr>
          <p:spPr bwMode="auto">
            <a:xfrm>
              <a:off x="3347" y="2343"/>
              <a:ext cx="33" cy="3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1485" name="Line 62"/>
          <p:cNvSpPr>
            <a:spLocks noChangeShapeType="1"/>
          </p:cNvSpPr>
          <p:nvPr/>
        </p:nvSpPr>
        <p:spPr bwMode="auto">
          <a:xfrm>
            <a:off x="3222625" y="4906963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86" name="Line 63"/>
          <p:cNvSpPr>
            <a:spLocks noChangeShapeType="1"/>
          </p:cNvSpPr>
          <p:nvPr/>
        </p:nvSpPr>
        <p:spPr bwMode="auto">
          <a:xfrm>
            <a:off x="2508250" y="5275263"/>
            <a:ext cx="15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1487" name="Group 65"/>
          <p:cNvGrpSpPr>
            <a:grpSpLocks/>
          </p:cNvGrpSpPr>
          <p:nvPr/>
        </p:nvGrpSpPr>
        <p:grpSpPr bwMode="auto">
          <a:xfrm>
            <a:off x="2692400" y="5167313"/>
            <a:ext cx="366713" cy="266700"/>
            <a:chOff x="595" y="1248"/>
            <a:chExt cx="589" cy="624"/>
          </a:xfrm>
        </p:grpSpPr>
        <p:sp>
          <p:nvSpPr>
            <p:cNvPr id="61492" name="AutoShape 66"/>
            <p:cNvSpPr>
              <a:spLocks noChangeArrowheads="1"/>
            </p:cNvSpPr>
            <p:nvPr/>
          </p:nvSpPr>
          <p:spPr bwMode="auto">
            <a:xfrm rot="5400000">
              <a:off x="551" y="1292"/>
              <a:ext cx="624" cy="5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493" name="Oval 67"/>
            <p:cNvSpPr>
              <a:spLocks noChangeArrowheads="1"/>
            </p:cNvSpPr>
            <p:nvPr/>
          </p:nvSpPr>
          <p:spPr bwMode="auto">
            <a:xfrm>
              <a:off x="1120" y="1497"/>
              <a:ext cx="64" cy="9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1488" name="Line 68"/>
          <p:cNvSpPr>
            <a:spLocks noChangeShapeType="1"/>
          </p:cNvSpPr>
          <p:nvPr/>
        </p:nvSpPr>
        <p:spPr bwMode="auto">
          <a:xfrm flipV="1">
            <a:off x="3055938" y="5297488"/>
            <a:ext cx="16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89" name="Line 69"/>
          <p:cNvSpPr>
            <a:spLocks noChangeShapeType="1"/>
          </p:cNvSpPr>
          <p:nvPr/>
        </p:nvSpPr>
        <p:spPr bwMode="auto">
          <a:xfrm>
            <a:off x="2620963" y="5508625"/>
            <a:ext cx="47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0" name="Line 70"/>
          <p:cNvSpPr>
            <a:spLocks noChangeShapeType="1"/>
          </p:cNvSpPr>
          <p:nvPr/>
        </p:nvSpPr>
        <p:spPr bwMode="auto">
          <a:xfrm>
            <a:off x="2419350" y="4583113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1" name="Line 71"/>
          <p:cNvSpPr>
            <a:spLocks noChangeShapeType="1"/>
          </p:cNvSpPr>
          <p:nvPr/>
        </p:nvSpPr>
        <p:spPr bwMode="auto">
          <a:xfrm>
            <a:off x="2832100" y="4583113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A Quantum Bit or “</a:t>
            </a:r>
            <a:r>
              <a:rPr lang="en-US" sz="3600" dirty="0" err="1" smtClean="0">
                <a:solidFill>
                  <a:schemeClr val="tx1"/>
                </a:solidFill>
              </a:rPr>
              <a:t>Qubit</a:t>
            </a:r>
            <a:r>
              <a:rPr lang="en-US" sz="3600" dirty="0" smtClean="0">
                <a:solidFill>
                  <a:schemeClr val="tx1"/>
                </a:solidFill>
              </a:rPr>
              <a:t>”</a:t>
            </a:r>
          </a:p>
        </p:txBody>
      </p:sp>
      <p:graphicFrame>
        <p:nvGraphicFramePr>
          <p:cNvPr id="25603" name="Object 5"/>
          <p:cNvGraphicFramePr>
            <a:graphicFrameLocks noChangeAspect="1"/>
          </p:cNvGraphicFramePr>
          <p:nvPr/>
        </p:nvGraphicFramePr>
        <p:xfrm>
          <a:off x="2824163" y="1576388"/>
          <a:ext cx="62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Equation" r:id="rId4" imgW="266469" imgH="253780" progId="Equation.3">
                  <p:embed/>
                </p:oleObj>
              </mc:Choice>
              <mc:Fallback>
                <p:oleObj name="Equation" r:id="rId4" imgW="266469" imgH="25378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1576388"/>
                        <a:ext cx="6223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/>
          <p:cNvGraphicFramePr>
            <a:graphicFrameLocks noChangeAspect="1"/>
          </p:cNvGraphicFramePr>
          <p:nvPr/>
        </p:nvGraphicFramePr>
        <p:xfrm>
          <a:off x="2843213" y="5278438"/>
          <a:ext cx="5286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Equation" r:id="rId6" imgW="241195" imgH="253890" progId="Equation.3">
                  <p:embed/>
                </p:oleObj>
              </mc:Choice>
              <mc:Fallback>
                <p:oleObj name="Equation" r:id="rId6" imgW="241195" imgH="25389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278438"/>
                        <a:ext cx="52863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Line 7"/>
          <p:cNvSpPr>
            <a:spLocks noChangeShapeType="1"/>
          </p:cNvSpPr>
          <p:nvPr/>
        </p:nvSpPr>
        <p:spPr bwMode="auto">
          <a:xfrm flipH="1">
            <a:off x="3011488" y="2276475"/>
            <a:ext cx="11112" cy="29019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 flipV="1">
            <a:off x="3009900" y="2282825"/>
            <a:ext cx="15875" cy="1489075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6502400" y="5081588"/>
            <a:ext cx="742950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33339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5608" name="Line 12"/>
          <p:cNvSpPr>
            <a:spLocks noChangeShapeType="1"/>
          </p:cNvSpPr>
          <p:nvPr/>
        </p:nvSpPr>
        <p:spPr bwMode="auto">
          <a:xfrm flipH="1">
            <a:off x="6502400" y="5278438"/>
            <a:ext cx="3175" cy="11160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9" name="Line 13"/>
          <p:cNvSpPr>
            <a:spLocks noChangeShapeType="1"/>
          </p:cNvSpPr>
          <p:nvPr/>
        </p:nvSpPr>
        <p:spPr bwMode="auto">
          <a:xfrm>
            <a:off x="7054850" y="5278438"/>
            <a:ext cx="381000" cy="593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0" name="Line 14"/>
          <p:cNvSpPr>
            <a:spLocks noChangeShapeType="1"/>
          </p:cNvSpPr>
          <p:nvPr/>
        </p:nvSpPr>
        <p:spPr bwMode="auto">
          <a:xfrm flipH="1">
            <a:off x="7054850" y="5872163"/>
            <a:ext cx="381000" cy="522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Transistor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Logic</a:t>
            </a:r>
          </a:p>
        </p:txBody>
      </p:sp>
      <p:pic>
        <p:nvPicPr>
          <p:cNvPr id="62467" name="Picture 14" descr="cmos-n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066800"/>
            <a:ext cx="2286000" cy="2044700"/>
          </a:xfrm>
          <a:noFill/>
        </p:spPr>
      </p:pic>
      <p:pic>
        <p:nvPicPr>
          <p:cNvPr id="62468" name="Picture 16" descr="cmos-nand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3810000"/>
            <a:ext cx="2743200" cy="2743200"/>
          </a:xfrm>
          <a:noFill/>
        </p:spPr>
      </p:pic>
      <p:sp>
        <p:nvSpPr>
          <p:cNvPr id="62469" name="AutoShape 19"/>
          <p:cNvSpPr>
            <a:spLocks noChangeArrowheads="1"/>
          </p:cNvSpPr>
          <p:nvPr/>
        </p:nvSpPr>
        <p:spPr bwMode="auto">
          <a:xfrm rot="5400000">
            <a:off x="5645150" y="1822450"/>
            <a:ext cx="990600" cy="850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0" name="Line 20"/>
          <p:cNvSpPr>
            <a:spLocks noChangeShapeType="1"/>
          </p:cNvSpPr>
          <p:nvPr/>
        </p:nvSpPr>
        <p:spPr bwMode="auto">
          <a:xfrm>
            <a:off x="5319713" y="2232025"/>
            <a:ext cx="403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1" name="Oval 21"/>
          <p:cNvSpPr>
            <a:spLocks noChangeArrowheads="1"/>
          </p:cNvSpPr>
          <p:nvPr/>
        </p:nvSpPr>
        <p:spPr bwMode="auto">
          <a:xfrm>
            <a:off x="6548438" y="2147888"/>
            <a:ext cx="101600" cy="1555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2" name="Text Box 22"/>
          <p:cNvSpPr txBox="1">
            <a:spLocks noChangeArrowheads="1"/>
          </p:cNvSpPr>
          <p:nvPr/>
        </p:nvSpPr>
        <p:spPr bwMode="auto">
          <a:xfrm>
            <a:off x="4846638" y="1981200"/>
            <a:ext cx="404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2473" name="Text Box 23"/>
          <p:cNvSpPr txBox="1">
            <a:spLocks noChangeArrowheads="1"/>
          </p:cNvSpPr>
          <p:nvPr/>
        </p:nvSpPr>
        <p:spPr bwMode="auto">
          <a:xfrm>
            <a:off x="6980238" y="1981200"/>
            <a:ext cx="481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A</a:t>
            </a:r>
          </a:p>
        </p:txBody>
      </p:sp>
      <p:sp>
        <p:nvSpPr>
          <p:cNvPr id="62474" name="Line 24"/>
          <p:cNvSpPr>
            <a:spLocks noChangeShapeType="1"/>
          </p:cNvSpPr>
          <p:nvPr/>
        </p:nvSpPr>
        <p:spPr bwMode="auto">
          <a:xfrm>
            <a:off x="6640513" y="2216150"/>
            <a:ext cx="2317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5" name="AutoShape 26"/>
          <p:cNvSpPr>
            <a:spLocks noChangeArrowheads="1"/>
          </p:cNvSpPr>
          <p:nvPr/>
        </p:nvSpPr>
        <p:spPr bwMode="auto">
          <a:xfrm rot="10800000">
            <a:off x="5684838" y="4191000"/>
            <a:ext cx="896937" cy="1066800"/>
          </a:xfrm>
          <a:prstGeom prst="moon">
            <a:avLst>
              <a:gd name="adj" fmla="val 8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6" name="Line 27"/>
          <p:cNvSpPr>
            <a:spLocks noChangeShapeType="1"/>
          </p:cNvSpPr>
          <p:nvPr/>
        </p:nvSpPr>
        <p:spPr bwMode="auto">
          <a:xfrm>
            <a:off x="5372100" y="4437063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7" name="Line 28"/>
          <p:cNvSpPr>
            <a:spLocks noChangeShapeType="1"/>
          </p:cNvSpPr>
          <p:nvPr/>
        </p:nvSpPr>
        <p:spPr bwMode="auto">
          <a:xfrm>
            <a:off x="5384800" y="4968875"/>
            <a:ext cx="395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8" name="Oval 29"/>
          <p:cNvSpPr>
            <a:spLocks noChangeArrowheads="1"/>
          </p:cNvSpPr>
          <p:nvPr/>
        </p:nvSpPr>
        <p:spPr bwMode="auto">
          <a:xfrm>
            <a:off x="6573838" y="4629150"/>
            <a:ext cx="111125" cy="1698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9" name="Line 30"/>
          <p:cNvSpPr>
            <a:spLocks noChangeShapeType="1"/>
          </p:cNvSpPr>
          <p:nvPr/>
        </p:nvSpPr>
        <p:spPr bwMode="auto">
          <a:xfrm>
            <a:off x="6688138" y="4716463"/>
            <a:ext cx="395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80" name="Text Box 31"/>
          <p:cNvSpPr txBox="1">
            <a:spLocks noChangeArrowheads="1"/>
          </p:cNvSpPr>
          <p:nvPr/>
        </p:nvSpPr>
        <p:spPr bwMode="auto">
          <a:xfrm>
            <a:off x="4953000" y="4191000"/>
            <a:ext cx="4048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2481" name="Text Box 32"/>
          <p:cNvSpPr txBox="1">
            <a:spLocks noChangeArrowheads="1"/>
          </p:cNvSpPr>
          <p:nvPr/>
        </p:nvSpPr>
        <p:spPr bwMode="auto">
          <a:xfrm>
            <a:off x="4953000" y="4724400"/>
            <a:ext cx="387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2482" name="Text Box 33"/>
          <p:cNvSpPr txBox="1">
            <a:spLocks noChangeArrowheads="1"/>
          </p:cNvSpPr>
          <p:nvPr/>
        </p:nvSpPr>
        <p:spPr bwMode="auto">
          <a:xfrm>
            <a:off x="7086600" y="4495800"/>
            <a:ext cx="7604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A  B</a:t>
            </a:r>
          </a:p>
        </p:txBody>
      </p:sp>
      <p:sp>
        <p:nvSpPr>
          <p:cNvPr id="62483" name="Line 38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84" name="Oval 39"/>
          <p:cNvSpPr>
            <a:spLocks noChangeArrowheads="1"/>
          </p:cNvSpPr>
          <p:nvPr/>
        </p:nvSpPr>
        <p:spPr bwMode="auto">
          <a:xfrm>
            <a:off x="7445375" y="4702175"/>
            <a:ext cx="76200" cy="762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85" name="Line 41"/>
          <p:cNvSpPr>
            <a:spLocks noChangeShapeType="1"/>
          </p:cNvSpPr>
          <p:nvPr/>
        </p:nvSpPr>
        <p:spPr bwMode="auto">
          <a:xfrm>
            <a:off x="7162800" y="4572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86" name="Line 43"/>
          <p:cNvSpPr>
            <a:spLocks noChangeShapeType="1"/>
          </p:cNvSpPr>
          <p:nvPr/>
        </p:nvSpPr>
        <p:spPr bwMode="auto">
          <a:xfrm>
            <a:off x="7543800" y="4572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87" name="Line 44"/>
          <p:cNvSpPr>
            <a:spLocks noChangeShapeType="1"/>
          </p:cNvSpPr>
          <p:nvPr/>
        </p:nvSpPr>
        <p:spPr bwMode="auto">
          <a:xfrm>
            <a:off x="7137400" y="2047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The Integrated Circuit</a:t>
            </a:r>
          </a:p>
        </p:txBody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2209801" y="6119447"/>
            <a:ext cx="44486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Core i7: 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731,000,000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  transistors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3496" name="Picture 8" descr="http://dl.maximumpc.com/galleries/corei7/corei7di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771" y="1171790"/>
            <a:ext cx="6831016" cy="47418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0" name="TextBox 1"/>
          <p:cNvSpPr txBox="1">
            <a:spLocks noChangeArrowheads="1"/>
          </p:cNvSpPr>
          <p:nvPr/>
        </p:nvSpPr>
        <p:spPr bwMode="auto">
          <a:xfrm>
            <a:off x="314325" y="323850"/>
            <a:ext cx="4057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Single Qubit Gates</a:t>
            </a:r>
          </a:p>
        </p:txBody>
      </p:sp>
      <p:sp>
        <p:nvSpPr>
          <p:cNvPr id="14491" name="Line 52"/>
          <p:cNvSpPr>
            <a:spLocks noChangeShapeType="1"/>
          </p:cNvSpPr>
          <p:nvPr/>
        </p:nvSpPr>
        <p:spPr bwMode="auto">
          <a:xfrm>
            <a:off x="2706688" y="3164772"/>
            <a:ext cx="3001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3679825" y="2523422"/>
            <a:ext cx="1225550" cy="1363662"/>
            <a:chOff x="2454" y="1571"/>
            <a:chExt cx="456" cy="507"/>
          </a:xfrm>
        </p:grpSpPr>
        <p:sp>
          <p:nvSpPr>
            <p:cNvPr id="47133" name="Rectangle 20"/>
            <p:cNvSpPr>
              <a:spLocks noChangeArrowheads="1"/>
            </p:cNvSpPr>
            <p:nvPr/>
          </p:nvSpPr>
          <p:spPr bwMode="auto">
            <a:xfrm>
              <a:off x="2454" y="1646"/>
              <a:ext cx="397" cy="33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94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500" y="1571"/>
              <a:ext cx="4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495" name="Rectangle 36"/>
            <p:cNvSpPr>
              <a:spLocks noChangeArrowheads="1"/>
            </p:cNvSpPr>
            <p:nvPr/>
          </p:nvSpPr>
          <p:spPr bwMode="auto">
            <a:xfrm>
              <a:off x="2738" y="179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7151" name="Rectangle 38"/>
            <p:cNvSpPr>
              <a:spLocks noChangeArrowheads="1"/>
            </p:cNvSpPr>
            <p:nvPr/>
          </p:nvSpPr>
          <p:spPr bwMode="auto">
            <a:xfrm>
              <a:off x="2555" y="1643"/>
              <a:ext cx="184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6000" dirty="0">
                  <a:solidFill>
                    <a:srgbClr val="333399"/>
                  </a:solidFill>
                  <a:latin typeface="Calibri"/>
                </a:rPr>
                <a:t>U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092056"/>
              </p:ext>
            </p:extLst>
          </p:nvPr>
        </p:nvGraphicFramePr>
        <p:xfrm>
          <a:off x="1968500" y="2772997"/>
          <a:ext cx="5778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07" name="Equation" r:id="rId3" imgW="241195" imgH="253890" progId="Equation.3">
                  <p:embed/>
                </p:oleObj>
              </mc:Choice>
              <mc:Fallback>
                <p:oleObj name="Equation" r:id="rId3" imgW="241195" imgH="25389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2772997"/>
                        <a:ext cx="5778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648302"/>
              </p:ext>
            </p:extLst>
          </p:nvPr>
        </p:nvGraphicFramePr>
        <p:xfrm>
          <a:off x="6334125" y="2817377"/>
          <a:ext cx="5778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08" name="Equation" r:id="rId5" imgW="241195" imgH="253890" progId="Equation.3">
                  <p:embed/>
                </p:oleObj>
              </mc:Choice>
              <mc:Fallback>
                <p:oleObj name="Equation" r:id="rId5" imgW="241195" imgH="25389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2817377"/>
                        <a:ext cx="5778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044437"/>
              </p:ext>
            </p:extLst>
          </p:nvPr>
        </p:nvGraphicFramePr>
        <p:xfrm>
          <a:off x="5765800" y="2866590"/>
          <a:ext cx="5000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09" name="Equation" r:id="rId7" imgW="164814" imgH="177492" progId="Equation.3">
                  <p:embed/>
                </p:oleObj>
              </mc:Choice>
              <mc:Fallback>
                <p:oleObj name="Equation" r:id="rId7" imgW="164814" imgH="177492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2866590"/>
                        <a:ext cx="500063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1189038" y="1590675"/>
            <a:ext cx="2486025" cy="1914525"/>
            <a:chOff x="1033936" y="1985319"/>
            <a:chExt cx="3016250" cy="253766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603695" y="2124196"/>
              <a:ext cx="0" cy="17359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636" name="Line 52"/>
            <p:cNvSpPr>
              <a:spLocks noChangeShapeType="1"/>
            </p:cNvSpPr>
            <p:nvPr/>
          </p:nvSpPr>
          <p:spPr bwMode="auto">
            <a:xfrm>
              <a:off x="1033936" y="3826819"/>
              <a:ext cx="3001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7" name="Line 52"/>
            <p:cNvSpPr>
              <a:spLocks noChangeShapeType="1"/>
            </p:cNvSpPr>
            <p:nvPr/>
          </p:nvSpPr>
          <p:spPr bwMode="auto">
            <a:xfrm>
              <a:off x="1049811" y="2105969"/>
              <a:ext cx="3000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638" name="Group 53"/>
            <p:cNvGrpSpPr>
              <a:grpSpLocks/>
            </p:cNvGrpSpPr>
            <p:nvPr/>
          </p:nvGrpSpPr>
          <p:grpSpPr bwMode="auto">
            <a:xfrm>
              <a:off x="2049936" y="3159321"/>
              <a:ext cx="1227138" cy="1363663"/>
              <a:chOff x="2454" y="1566"/>
              <a:chExt cx="456" cy="507"/>
            </a:xfrm>
          </p:grpSpPr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2454" y="1646"/>
                <a:ext cx="397" cy="33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41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66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42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24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43" name="Rectangle 38"/>
              <p:cNvSpPr>
                <a:spLocks noChangeArrowheads="1"/>
              </p:cNvSpPr>
              <p:nvPr/>
            </p:nvSpPr>
            <p:spPr bwMode="auto">
              <a:xfrm>
                <a:off x="2562" y="1585"/>
                <a:ext cx="180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0">
                    <a:solidFill>
                      <a:srgbClr val="333399"/>
                    </a:solidFill>
                    <a:latin typeface="Calibri" pitchFamily="34" charset="0"/>
                  </a:rPr>
                  <a:t>X</a:t>
                </a:r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2501613" y="1985319"/>
              <a:ext cx="215722" cy="214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7587" name="Group 24"/>
          <p:cNvGrpSpPr>
            <a:grpSpLocks/>
          </p:cNvGrpSpPr>
          <p:nvPr/>
        </p:nvGrpSpPr>
        <p:grpSpPr bwMode="auto">
          <a:xfrm>
            <a:off x="1189038" y="4329113"/>
            <a:ext cx="2486025" cy="1976437"/>
            <a:chOff x="1033936" y="1985319"/>
            <a:chExt cx="3016250" cy="2537665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603695" y="2125960"/>
              <a:ext cx="0" cy="1734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627" name="Line 52"/>
            <p:cNvSpPr>
              <a:spLocks noChangeShapeType="1"/>
            </p:cNvSpPr>
            <p:nvPr/>
          </p:nvSpPr>
          <p:spPr bwMode="auto">
            <a:xfrm>
              <a:off x="1033936" y="3826819"/>
              <a:ext cx="3001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8" name="Line 52"/>
            <p:cNvSpPr>
              <a:spLocks noChangeShapeType="1"/>
            </p:cNvSpPr>
            <p:nvPr/>
          </p:nvSpPr>
          <p:spPr bwMode="auto">
            <a:xfrm>
              <a:off x="1049811" y="2105969"/>
              <a:ext cx="3000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629" name="Group 53"/>
            <p:cNvGrpSpPr>
              <a:grpSpLocks/>
            </p:cNvGrpSpPr>
            <p:nvPr/>
          </p:nvGrpSpPr>
          <p:grpSpPr bwMode="auto">
            <a:xfrm>
              <a:off x="2049932" y="3159321"/>
              <a:ext cx="1248666" cy="1363663"/>
              <a:chOff x="2454" y="1566"/>
              <a:chExt cx="464" cy="507"/>
            </a:xfrm>
          </p:grpSpPr>
          <p:sp>
            <p:nvSpPr>
              <p:cNvPr id="31" name="Rectangle 20"/>
              <p:cNvSpPr>
                <a:spLocks noChangeArrowheads="1"/>
              </p:cNvSpPr>
              <p:nvPr/>
            </p:nvSpPr>
            <p:spPr bwMode="auto">
              <a:xfrm>
                <a:off x="2454" y="1646"/>
                <a:ext cx="397" cy="33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32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8" y="1566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3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24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34" name="Rectangle 38"/>
              <p:cNvSpPr>
                <a:spLocks noChangeArrowheads="1"/>
              </p:cNvSpPr>
              <p:nvPr/>
            </p:nvSpPr>
            <p:spPr bwMode="auto">
              <a:xfrm>
                <a:off x="2550" y="1600"/>
                <a:ext cx="180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0">
                    <a:solidFill>
                      <a:srgbClr val="333399"/>
                    </a:solidFill>
                    <a:latin typeface="Calibri" pitchFamily="34" charset="0"/>
                  </a:rPr>
                  <a:t>X</a:t>
                </a: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2501613" y="1985319"/>
              <a:ext cx="215722" cy="2140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67588" name="Object 3"/>
          <p:cNvGraphicFramePr>
            <a:graphicFrameLocks noChangeAspect="1"/>
          </p:cNvGraphicFramePr>
          <p:nvPr/>
        </p:nvGraphicFramePr>
        <p:xfrm>
          <a:off x="612775" y="2598738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81" name="Equation" r:id="rId3" imgW="215713" imgH="253780" progId="Equation.3">
                  <p:embed/>
                </p:oleObj>
              </mc:Choice>
              <mc:Fallback>
                <p:oleObj name="Equation" r:id="rId3" imgW="215713" imgH="253780" progId="Equation.3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598738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4"/>
          <p:cNvGraphicFramePr>
            <a:graphicFrameLocks noChangeAspect="1"/>
          </p:cNvGraphicFramePr>
          <p:nvPr/>
        </p:nvGraphicFramePr>
        <p:xfrm>
          <a:off x="3754438" y="2598738"/>
          <a:ext cx="5159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82" name="Equation" r:id="rId5" imgW="215713" imgH="253780" progId="Equation.3">
                  <p:embed/>
                </p:oleObj>
              </mc:Choice>
              <mc:Fallback>
                <p:oleObj name="Equation" r:id="rId5" imgW="215713" imgH="253780" progId="Equation.3">
                  <p:embed/>
                  <p:pic>
                    <p:nvPicPr>
                      <p:cNvPr id="0" name="Picture 3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438" y="2598738"/>
                        <a:ext cx="51593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5"/>
          <p:cNvGraphicFramePr>
            <a:graphicFrameLocks noChangeAspect="1"/>
          </p:cNvGraphicFramePr>
          <p:nvPr/>
        </p:nvGraphicFramePr>
        <p:xfrm>
          <a:off x="612775" y="5391150"/>
          <a:ext cx="5175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83" name="Equation" r:id="rId7" imgW="215713" imgH="253780" progId="Equation.3">
                  <p:embed/>
                </p:oleObj>
              </mc:Choice>
              <mc:Fallback>
                <p:oleObj name="Equation" r:id="rId7" imgW="215713" imgH="253780" progId="Equation.3">
                  <p:embed/>
                  <p:pic>
                    <p:nvPicPr>
                      <p:cNvPr id="0" name="Picture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5391150"/>
                        <a:ext cx="51752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6"/>
          <p:cNvGraphicFramePr>
            <a:graphicFrameLocks noChangeAspect="1"/>
          </p:cNvGraphicFramePr>
          <p:nvPr/>
        </p:nvGraphicFramePr>
        <p:xfrm>
          <a:off x="3754438" y="5391150"/>
          <a:ext cx="457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84" name="Equation" r:id="rId9" imgW="190417" imgH="253890" progId="Equation.3">
                  <p:embed/>
                </p:oleObj>
              </mc:Choice>
              <mc:Fallback>
                <p:oleObj name="Equation" r:id="rId9" imgW="190417" imgH="253890" progId="Equation.3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438" y="5391150"/>
                        <a:ext cx="4572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7"/>
          <p:cNvGraphicFramePr>
            <a:graphicFrameLocks noChangeAspect="1"/>
          </p:cNvGraphicFramePr>
          <p:nvPr/>
        </p:nvGraphicFramePr>
        <p:xfrm>
          <a:off x="612775" y="1336675"/>
          <a:ext cx="515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85" name="Equation" r:id="rId11" imgW="215713" imgH="253780" progId="Equation.3">
                  <p:embed/>
                </p:oleObj>
              </mc:Choice>
              <mc:Fallback>
                <p:oleObj name="Equation" r:id="rId11" imgW="215713" imgH="253780" progId="Equation.3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336675"/>
                        <a:ext cx="5159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Object 8"/>
          <p:cNvGraphicFramePr>
            <a:graphicFrameLocks noChangeAspect="1"/>
          </p:cNvGraphicFramePr>
          <p:nvPr/>
        </p:nvGraphicFramePr>
        <p:xfrm>
          <a:off x="3754438" y="1336675"/>
          <a:ext cx="5175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86" name="Equation" r:id="rId13" imgW="215713" imgH="253780" progId="Equation.3">
                  <p:embed/>
                </p:oleObj>
              </mc:Choice>
              <mc:Fallback>
                <p:oleObj name="Equation" r:id="rId13" imgW="215713" imgH="253780" progId="Equation.3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438" y="1336675"/>
                        <a:ext cx="51752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Object 9"/>
          <p:cNvGraphicFramePr>
            <a:graphicFrameLocks noChangeAspect="1"/>
          </p:cNvGraphicFramePr>
          <p:nvPr/>
        </p:nvGraphicFramePr>
        <p:xfrm>
          <a:off x="612775" y="4060825"/>
          <a:ext cx="4556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87" name="Equation" r:id="rId15" imgW="190417" imgH="253890" progId="Equation.3">
                  <p:embed/>
                </p:oleObj>
              </mc:Choice>
              <mc:Fallback>
                <p:oleObj name="Equation" r:id="rId15" imgW="190417" imgH="253890" progId="Equation.3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060825"/>
                        <a:ext cx="45561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5" name="Object 10"/>
          <p:cNvGraphicFramePr>
            <a:graphicFrameLocks noChangeAspect="1"/>
          </p:cNvGraphicFramePr>
          <p:nvPr/>
        </p:nvGraphicFramePr>
        <p:xfrm>
          <a:off x="3754438" y="4060825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88" name="Equation" r:id="rId17" imgW="190417" imgH="253890" progId="Equation.3">
                  <p:embed/>
                </p:oleObj>
              </mc:Choice>
              <mc:Fallback>
                <p:oleObj name="Equation" r:id="rId17" imgW="190417" imgH="253890" progId="Equation.3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438" y="4060825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6" name="TextBox 1"/>
          <p:cNvSpPr txBox="1">
            <a:spLocks noChangeArrowheads="1"/>
          </p:cNvSpPr>
          <p:nvPr/>
        </p:nvSpPr>
        <p:spPr bwMode="auto">
          <a:xfrm>
            <a:off x="314325" y="323850"/>
            <a:ext cx="4537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Controlled-NOT Gate</a:t>
            </a:r>
          </a:p>
        </p:txBody>
      </p:sp>
      <p:grpSp>
        <p:nvGrpSpPr>
          <p:cNvPr id="67597" name="Group 64"/>
          <p:cNvGrpSpPr>
            <a:grpSpLocks/>
          </p:cNvGrpSpPr>
          <p:nvPr/>
        </p:nvGrpSpPr>
        <p:grpSpPr bwMode="auto">
          <a:xfrm>
            <a:off x="5589588" y="1590675"/>
            <a:ext cx="2484437" cy="1914525"/>
            <a:chOff x="1033936" y="1985319"/>
            <a:chExt cx="3016250" cy="2537665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604698" y="2124196"/>
              <a:ext cx="0" cy="17359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618" name="Line 52"/>
            <p:cNvSpPr>
              <a:spLocks noChangeShapeType="1"/>
            </p:cNvSpPr>
            <p:nvPr/>
          </p:nvSpPr>
          <p:spPr bwMode="auto">
            <a:xfrm>
              <a:off x="1033936" y="3826819"/>
              <a:ext cx="3001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9" name="Line 52"/>
            <p:cNvSpPr>
              <a:spLocks noChangeShapeType="1"/>
            </p:cNvSpPr>
            <p:nvPr/>
          </p:nvSpPr>
          <p:spPr bwMode="auto">
            <a:xfrm>
              <a:off x="1049811" y="2105969"/>
              <a:ext cx="3000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620" name="Group 53"/>
            <p:cNvGrpSpPr>
              <a:grpSpLocks/>
            </p:cNvGrpSpPr>
            <p:nvPr/>
          </p:nvGrpSpPr>
          <p:grpSpPr bwMode="auto">
            <a:xfrm>
              <a:off x="2049936" y="3159321"/>
              <a:ext cx="1227138" cy="1363663"/>
              <a:chOff x="2454" y="1566"/>
              <a:chExt cx="456" cy="507"/>
            </a:xfrm>
          </p:grpSpPr>
          <p:sp>
            <p:nvSpPr>
              <p:cNvPr id="71" name="Rectangle 20"/>
              <p:cNvSpPr>
                <a:spLocks noChangeArrowheads="1"/>
              </p:cNvSpPr>
              <p:nvPr/>
            </p:nvSpPr>
            <p:spPr bwMode="auto">
              <a:xfrm>
                <a:off x="2454" y="1646"/>
                <a:ext cx="397" cy="33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23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66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4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24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25" name="Rectangle 38"/>
              <p:cNvSpPr>
                <a:spLocks noChangeArrowheads="1"/>
              </p:cNvSpPr>
              <p:nvPr/>
            </p:nvSpPr>
            <p:spPr bwMode="auto">
              <a:xfrm>
                <a:off x="2562" y="1585"/>
                <a:ext cx="180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0">
                    <a:solidFill>
                      <a:srgbClr val="333399"/>
                    </a:solidFill>
                    <a:latin typeface="Calibri" pitchFamily="34" charset="0"/>
                  </a:rPr>
                  <a:t>X</a:t>
                </a: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2502551" y="1985319"/>
              <a:ext cx="213932" cy="214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7598" name="Group 74"/>
          <p:cNvGrpSpPr>
            <a:grpSpLocks/>
          </p:cNvGrpSpPr>
          <p:nvPr/>
        </p:nvGrpSpPr>
        <p:grpSpPr bwMode="auto">
          <a:xfrm>
            <a:off x="5589588" y="4329113"/>
            <a:ext cx="2484437" cy="1976437"/>
            <a:chOff x="1033936" y="1985319"/>
            <a:chExt cx="3016250" cy="2537665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604698" y="2125960"/>
              <a:ext cx="0" cy="1734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609" name="Line 52"/>
            <p:cNvSpPr>
              <a:spLocks noChangeShapeType="1"/>
            </p:cNvSpPr>
            <p:nvPr/>
          </p:nvSpPr>
          <p:spPr bwMode="auto">
            <a:xfrm>
              <a:off x="1033936" y="3826819"/>
              <a:ext cx="3001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Line 52"/>
            <p:cNvSpPr>
              <a:spLocks noChangeShapeType="1"/>
            </p:cNvSpPr>
            <p:nvPr/>
          </p:nvSpPr>
          <p:spPr bwMode="auto">
            <a:xfrm>
              <a:off x="1049811" y="2105969"/>
              <a:ext cx="3000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611" name="Group 53"/>
            <p:cNvGrpSpPr>
              <a:grpSpLocks/>
            </p:cNvGrpSpPr>
            <p:nvPr/>
          </p:nvGrpSpPr>
          <p:grpSpPr bwMode="auto">
            <a:xfrm>
              <a:off x="2049932" y="3159321"/>
              <a:ext cx="1248666" cy="1363663"/>
              <a:chOff x="2454" y="1566"/>
              <a:chExt cx="464" cy="507"/>
            </a:xfrm>
          </p:grpSpPr>
          <p:sp>
            <p:nvSpPr>
              <p:cNvPr id="81" name="Rectangle 20"/>
              <p:cNvSpPr>
                <a:spLocks noChangeArrowheads="1"/>
              </p:cNvSpPr>
              <p:nvPr/>
            </p:nvSpPr>
            <p:spPr bwMode="auto">
              <a:xfrm>
                <a:off x="2454" y="1646"/>
                <a:ext cx="397" cy="33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4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8" y="1566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5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24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16" name="Rectangle 38"/>
              <p:cNvSpPr>
                <a:spLocks noChangeArrowheads="1"/>
              </p:cNvSpPr>
              <p:nvPr/>
            </p:nvSpPr>
            <p:spPr bwMode="auto">
              <a:xfrm>
                <a:off x="2550" y="1600"/>
                <a:ext cx="180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0">
                    <a:solidFill>
                      <a:srgbClr val="333399"/>
                    </a:solidFill>
                    <a:latin typeface="Calibri" pitchFamily="34" charset="0"/>
                  </a:rPr>
                  <a:t>X</a:t>
                </a:r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2502551" y="1985319"/>
              <a:ext cx="213932" cy="2140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67599" name="Object 84"/>
          <p:cNvGraphicFramePr>
            <a:graphicFrameLocks noChangeAspect="1"/>
          </p:cNvGraphicFramePr>
          <p:nvPr/>
        </p:nvGraphicFramePr>
        <p:xfrm>
          <a:off x="4960938" y="2595563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89" name="Equation" r:id="rId19" imgW="190417" imgH="253890" progId="Equation.3">
                  <p:embed/>
                </p:oleObj>
              </mc:Choice>
              <mc:Fallback>
                <p:oleObj name="Equation" r:id="rId19" imgW="190417" imgH="253890" progId="Equation.3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2595563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0" name="Object 85"/>
          <p:cNvGraphicFramePr>
            <a:graphicFrameLocks noChangeAspect="1"/>
          </p:cNvGraphicFramePr>
          <p:nvPr/>
        </p:nvGraphicFramePr>
        <p:xfrm>
          <a:off x="8164513" y="2586038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0" name="Equation" r:id="rId21" imgW="190417" imgH="253890" progId="Equation.3">
                  <p:embed/>
                </p:oleObj>
              </mc:Choice>
              <mc:Fallback>
                <p:oleObj name="Equation" r:id="rId21" imgW="190417" imgH="253890" progId="Equation.3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513" y="2586038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1" name="Object 86"/>
          <p:cNvGraphicFramePr>
            <a:graphicFrameLocks noChangeAspect="1"/>
          </p:cNvGraphicFramePr>
          <p:nvPr/>
        </p:nvGraphicFramePr>
        <p:xfrm>
          <a:off x="4960938" y="5391150"/>
          <a:ext cx="457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1" name="Equation" r:id="rId23" imgW="190417" imgH="253890" progId="Equation.3">
                  <p:embed/>
                </p:oleObj>
              </mc:Choice>
              <mc:Fallback>
                <p:oleObj name="Equation" r:id="rId23" imgW="190417" imgH="253890" progId="Equation.3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5391150"/>
                        <a:ext cx="4572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2" name="Object 87"/>
          <p:cNvGraphicFramePr>
            <a:graphicFrameLocks noChangeAspect="1"/>
          </p:cNvGraphicFramePr>
          <p:nvPr/>
        </p:nvGraphicFramePr>
        <p:xfrm>
          <a:off x="8164513" y="5381625"/>
          <a:ext cx="5175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2" name="Equation" r:id="rId25" imgW="215713" imgH="253780" progId="Equation.3">
                  <p:embed/>
                </p:oleObj>
              </mc:Choice>
              <mc:Fallback>
                <p:oleObj name="Equation" r:id="rId25" imgW="215713" imgH="253780" progId="Equation.3">
                  <p:embed/>
                  <p:pic>
                    <p:nvPicPr>
                      <p:cNvPr id="0" name="Picture 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513" y="5381625"/>
                        <a:ext cx="51752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3" name="Object 88"/>
          <p:cNvGraphicFramePr>
            <a:graphicFrameLocks noChangeAspect="1"/>
          </p:cNvGraphicFramePr>
          <p:nvPr/>
        </p:nvGraphicFramePr>
        <p:xfrm>
          <a:off x="4960938" y="1336675"/>
          <a:ext cx="5159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3" name="Equation" r:id="rId27" imgW="215713" imgH="253780" progId="Equation.3">
                  <p:embed/>
                </p:oleObj>
              </mc:Choice>
              <mc:Fallback>
                <p:oleObj name="Equation" r:id="rId27" imgW="215713" imgH="253780" progId="Equation.3">
                  <p:embed/>
                  <p:pic>
                    <p:nvPicPr>
                      <p:cNvPr id="0" name="Picture 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1336675"/>
                        <a:ext cx="51593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4" name="Object 89"/>
          <p:cNvGraphicFramePr>
            <a:graphicFrameLocks noChangeAspect="1"/>
          </p:cNvGraphicFramePr>
          <p:nvPr/>
        </p:nvGraphicFramePr>
        <p:xfrm>
          <a:off x="8164513" y="1327150"/>
          <a:ext cx="5175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4" name="Equation" r:id="rId28" imgW="215713" imgH="253780" progId="Equation.3">
                  <p:embed/>
                </p:oleObj>
              </mc:Choice>
              <mc:Fallback>
                <p:oleObj name="Equation" r:id="rId28" imgW="215713" imgH="253780" progId="Equation.3">
                  <p:embed/>
                  <p:pic>
                    <p:nvPicPr>
                      <p:cNvPr id="0" name="Picture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513" y="1327150"/>
                        <a:ext cx="51752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5" name="Object 90"/>
          <p:cNvGraphicFramePr>
            <a:graphicFrameLocks noChangeAspect="1"/>
          </p:cNvGraphicFramePr>
          <p:nvPr/>
        </p:nvGraphicFramePr>
        <p:xfrm>
          <a:off x="4960938" y="4060825"/>
          <a:ext cx="457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5" name="Equation" r:id="rId29" imgW="190417" imgH="253890" progId="Equation.3">
                  <p:embed/>
                </p:oleObj>
              </mc:Choice>
              <mc:Fallback>
                <p:oleObj name="Equation" r:id="rId29" imgW="190417" imgH="253890" progId="Equation.3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4060825"/>
                        <a:ext cx="4572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6" name="Object 91"/>
          <p:cNvGraphicFramePr>
            <a:graphicFrameLocks noChangeAspect="1"/>
          </p:cNvGraphicFramePr>
          <p:nvPr/>
        </p:nvGraphicFramePr>
        <p:xfrm>
          <a:off x="8164513" y="4051300"/>
          <a:ext cx="455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6" name="Equation" r:id="rId30" imgW="190417" imgH="253890" progId="Equation.3">
                  <p:embed/>
                </p:oleObj>
              </mc:Choice>
              <mc:Fallback>
                <p:oleObj name="Equation" r:id="rId30" imgW="190417" imgH="253890" progId="Equation.3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513" y="4051300"/>
                        <a:ext cx="455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503363" y="1571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68611" name="Group 2"/>
          <p:cNvGrpSpPr>
            <a:grpSpLocks/>
          </p:cNvGrpSpPr>
          <p:nvPr/>
        </p:nvGrpSpPr>
        <p:grpSpPr bwMode="auto">
          <a:xfrm>
            <a:off x="1647825" y="3292476"/>
            <a:ext cx="5362575" cy="2694300"/>
            <a:chOff x="685800" y="1171575"/>
            <a:chExt cx="8001000" cy="4019723"/>
          </a:xfrm>
        </p:grpSpPr>
        <p:sp>
          <p:nvSpPr>
            <p:cNvPr id="68633" name="Line 4"/>
            <p:cNvSpPr>
              <a:spLocks noChangeShapeType="1"/>
            </p:cNvSpPr>
            <p:nvPr/>
          </p:nvSpPr>
          <p:spPr bwMode="auto">
            <a:xfrm>
              <a:off x="685800" y="1703388"/>
              <a:ext cx="800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4" name="Line 5"/>
            <p:cNvSpPr>
              <a:spLocks noChangeShapeType="1"/>
            </p:cNvSpPr>
            <p:nvPr/>
          </p:nvSpPr>
          <p:spPr bwMode="auto">
            <a:xfrm>
              <a:off x="685800" y="2374900"/>
              <a:ext cx="800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Line 6"/>
            <p:cNvSpPr>
              <a:spLocks noChangeShapeType="1"/>
            </p:cNvSpPr>
            <p:nvPr/>
          </p:nvSpPr>
          <p:spPr bwMode="auto">
            <a:xfrm>
              <a:off x="685800" y="3048000"/>
              <a:ext cx="800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Line 7"/>
            <p:cNvSpPr>
              <a:spLocks noChangeShapeType="1"/>
            </p:cNvSpPr>
            <p:nvPr/>
          </p:nvSpPr>
          <p:spPr bwMode="auto">
            <a:xfrm>
              <a:off x="685800" y="4394200"/>
              <a:ext cx="800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Line 16"/>
            <p:cNvSpPr>
              <a:spLocks noChangeShapeType="1"/>
            </p:cNvSpPr>
            <p:nvPr/>
          </p:nvSpPr>
          <p:spPr bwMode="auto">
            <a:xfrm>
              <a:off x="685800" y="3721100"/>
              <a:ext cx="800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38" name="Group 51"/>
            <p:cNvGrpSpPr>
              <a:grpSpLocks/>
            </p:cNvGrpSpPr>
            <p:nvPr/>
          </p:nvGrpSpPr>
          <p:grpSpPr bwMode="auto">
            <a:xfrm>
              <a:off x="1571625" y="2286002"/>
              <a:ext cx="579438" cy="1543221"/>
              <a:chOff x="1571105" y="2438400"/>
              <a:chExt cx="579912" cy="1542648"/>
            </a:xfrm>
          </p:grpSpPr>
          <p:sp>
            <p:nvSpPr>
              <p:cNvPr id="68676" name="Oval 18"/>
              <p:cNvSpPr>
                <a:spLocks noChangeArrowheads="1"/>
              </p:cNvSpPr>
              <p:nvPr/>
            </p:nvSpPr>
            <p:spPr bwMode="auto">
              <a:xfrm>
                <a:off x="1772595" y="2438400"/>
                <a:ext cx="159957" cy="14502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677" name="Group 35"/>
              <p:cNvGrpSpPr>
                <a:grpSpLocks/>
              </p:cNvGrpSpPr>
              <p:nvPr/>
            </p:nvGrpSpPr>
            <p:grpSpPr bwMode="auto">
              <a:xfrm>
                <a:off x="1571105" y="2546742"/>
                <a:ext cx="579912" cy="1434306"/>
                <a:chOff x="3699464" y="1170468"/>
                <a:chExt cx="1336210" cy="3304881"/>
              </a:xfrm>
            </p:grpSpPr>
            <p:cxnSp>
              <p:nvCxnSpPr>
                <p:cNvPr id="68678" name="Straight Connector 16"/>
                <p:cNvCxnSpPr>
                  <a:cxnSpLocks noChangeShapeType="1"/>
                </p:cNvCxnSpPr>
                <p:nvPr/>
              </p:nvCxnSpPr>
              <p:spPr bwMode="auto">
                <a:xfrm>
                  <a:off x="4363779" y="1170468"/>
                  <a:ext cx="0" cy="1734798"/>
                </a:xfrm>
                <a:prstGeom prst="line">
                  <a:avLst/>
                </a:prstGeom>
                <a:noFill/>
                <a:ln w="38100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68679" name="Group 53"/>
                <p:cNvGrpSpPr>
                  <a:grpSpLocks/>
                </p:cNvGrpSpPr>
                <p:nvPr/>
              </p:nvGrpSpPr>
              <p:grpSpPr bwMode="auto">
                <a:xfrm>
                  <a:off x="3699464" y="2013989"/>
                  <a:ext cx="1336210" cy="2461360"/>
                  <a:chOff x="2413" y="1487"/>
                  <a:chExt cx="497" cy="916"/>
                </a:xfrm>
              </p:grpSpPr>
              <p:sp>
                <p:nvSpPr>
                  <p:cNvPr id="4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413" y="1513"/>
                    <a:ext cx="482" cy="531"/>
                  </a:xfrm>
                  <a:prstGeom prst="rect">
                    <a:avLst/>
                  </a:prstGeom>
                  <a:solidFill>
                    <a:srgbClr val="1F497D">
                      <a:lumMod val="40000"/>
                      <a:lumOff val="60000"/>
                    </a:srgbClr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ker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" name="AutoShape 35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500" y="1636"/>
                    <a:ext cx="413" cy="4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740" y="1797"/>
                    <a:ext cx="0" cy="6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kern="0">
                      <a:solidFill>
                        <a:srgbClr val="333399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529" y="1489"/>
                    <a:ext cx="274" cy="6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3200" kern="0" dirty="0">
                        <a:solidFill>
                          <a:srgbClr val="333399"/>
                        </a:solidFill>
                        <a:latin typeface="Calibri"/>
                      </a:rPr>
                      <a:t>X</a:t>
                    </a:r>
                  </a:p>
                </p:txBody>
              </p:sp>
            </p:grpSp>
          </p:grpSp>
        </p:grpSp>
        <p:grpSp>
          <p:nvGrpSpPr>
            <p:cNvPr id="68639" name="Group 52"/>
            <p:cNvGrpSpPr>
              <a:grpSpLocks/>
            </p:cNvGrpSpPr>
            <p:nvPr/>
          </p:nvGrpSpPr>
          <p:grpSpPr bwMode="auto">
            <a:xfrm>
              <a:off x="4267200" y="3648077"/>
              <a:ext cx="619125" cy="1543221"/>
              <a:chOff x="1533767" y="2438400"/>
              <a:chExt cx="619585" cy="1542648"/>
            </a:xfrm>
          </p:grpSpPr>
          <p:sp>
            <p:nvSpPr>
              <p:cNvPr id="68668" name="Oval 18"/>
              <p:cNvSpPr>
                <a:spLocks noChangeArrowheads="1"/>
              </p:cNvSpPr>
              <p:nvPr/>
            </p:nvSpPr>
            <p:spPr bwMode="auto">
              <a:xfrm>
                <a:off x="1772595" y="2438400"/>
                <a:ext cx="159957" cy="14502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669" name="Group 35"/>
              <p:cNvGrpSpPr>
                <a:grpSpLocks/>
              </p:cNvGrpSpPr>
              <p:nvPr/>
            </p:nvGrpSpPr>
            <p:grpSpPr bwMode="auto">
              <a:xfrm>
                <a:off x="1533767" y="2546742"/>
                <a:ext cx="619585" cy="1434306"/>
                <a:chOff x="3613430" y="1170468"/>
                <a:chExt cx="1427621" cy="3304882"/>
              </a:xfrm>
            </p:grpSpPr>
            <p:cxnSp>
              <p:nvCxnSpPr>
                <p:cNvPr id="68670" name="Straight Connector 16"/>
                <p:cNvCxnSpPr>
                  <a:cxnSpLocks noChangeShapeType="1"/>
                </p:cNvCxnSpPr>
                <p:nvPr/>
              </p:nvCxnSpPr>
              <p:spPr bwMode="auto">
                <a:xfrm>
                  <a:off x="4363779" y="1170468"/>
                  <a:ext cx="0" cy="1734798"/>
                </a:xfrm>
                <a:prstGeom prst="line">
                  <a:avLst/>
                </a:prstGeom>
                <a:noFill/>
                <a:ln w="38100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68671" name="Group 53"/>
                <p:cNvGrpSpPr>
                  <a:grpSpLocks/>
                </p:cNvGrpSpPr>
                <p:nvPr/>
              </p:nvGrpSpPr>
              <p:grpSpPr bwMode="auto">
                <a:xfrm>
                  <a:off x="3613430" y="1992493"/>
                  <a:ext cx="1427621" cy="2482857"/>
                  <a:chOff x="2381" y="1479"/>
                  <a:chExt cx="531" cy="924"/>
                </a:xfrm>
              </p:grpSpPr>
              <p:sp>
                <p:nvSpPr>
                  <p:cNvPr id="5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508"/>
                    <a:ext cx="531" cy="531"/>
                  </a:xfrm>
                  <a:prstGeom prst="rect">
                    <a:avLst/>
                  </a:prstGeom>
                  <a:solidFill>
                    <a:srgbClr val="1F497D">
                      <a:lumMod val="40000"/>
                      <a:lumOff val="60000"/>
                    </a:srgbClr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ker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9" name="AutoShape 35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499" y="1632"/>
                    <a:ext cx="411" cy="4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0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738" y="1792"/>
                    <a:ext cx="0" cy="6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kern="0">
                      <a:solidFill>
                        <a:srgbClr val="333399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530" y="1475"/>
                    <a:ext cx="272" cy="6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3200" kern="0" dirty="0">
                        <a:solidFill>
                          <a:srgbClr val="333399"/>
                        </a:solidFill>
                        <a:latin typeface="Calibri"/>
                      </a:rPr>
                      <a:t>X</a:t>
                    </a:r>
                  </a:p>
                </p:txBody>
              </p:sp>
            </p:grpSp>
          </p:grpSp>
        </p:grpSp>
        <p:grpSp>
          <p:nvGrpSpPr>
            <p:cNvPr id="68640" name="Group 61"/>
            <p:cNvGrpSpPr>
              <a:grpSpLocks/>
            </p:cNvGrpSpPr>
            <p:nvPr/>
          </p:nvGrpSpPr>
          <p:grpSpPr bwMode="auto">
            <a:xfrm flipV="1">
              <a:off x="6896100" y="1171575"/>
              <a:ext cx="598488" cy="1276350"/>
              <a:chOff x="1552437" y="2507343"/>
              <a:chExt cx="598582" cy="1319768"/>
            </a:xfrm>
          </p:grpSpPr>
          <p:sp>
            <p:nvSpPr>
              <p:cNvPr id="68660" name="Oval 18"/>
              <p:cNvSpPr>
                <a:spLocks noChangeArrowheads="1"/>
              </p:cNvSpPr>
              <p:nvPr/>
            </p:nvSpPr>
            <p:spPr bwMode="auto">
              <a:xfrm>
                <a:off x="1772595" y="2507343"/>
                <a:ext cx="159957" cy="14502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661" name="Group 35"/>
              <p:cNvGrpSpPr>
                <a:grpSpLocks/>
              </p:cNvGrpSpPr>
              <p:nvPr/>
            </p:nvGrpSpPr>
            <p:grpSpPr bwMode="auto">
              <a:xfrm>
                <a:off x="1552437" y="2546742"/>
                <a:ext cx="598582" cy="1280369"/>
                <a:chOff x="3656446" y="1170468"/>
                <a:chExt cx="1379227" cy="2950180"/>
              </a:xfrm>
            </p:grpSpPr>
            <p:cxnSp>
              <p:nvCxnSpPr>
                <p:cNvPr id="68662" name="Straight Connector 16"/>
                <p:cNvCxnSpPr>
                  <a:cxnSpLocks noChangeShapeType="1"/>
                </p:cNvCxnSpPr>
                <p:nvPr/>
              </p:nvCxnSpPr>
              <p:spPr bwMode="auto">
                <a:xfrm>
                  <a:off x="4363779" y="1170468"/>
                  <a:ext cx="0" cy="1734798"/>
                </a:xfrm>
                <a:prstGeom prst="line">
                  <a:avLst/>
                </a:prstGeom>
                <a:noFill/>
                <a:ln w="38100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68663" name="Group 53"/>
                <p:cNvGrpSpPr>
                  <a:grpSpLocks/>
                </p:cNvGrpSpPr>
                <p:nvPr/>
              </p:nvGrpSpPr>
              <p:grpSpPr bwMode="auto">
                <a:xfrm>
                  <a:off x="3656446" y="1930686"/>
                  <a:ext cx="1379227" cy="2189962"/>
                  <a:chOff x="2397" y="1456"/>
                  <a:chExt cx="513" cy="815"/>
                </a:xfrm>
              </p:grpSpPr>
              <p:sp>
                <p:nvSpPr>
                  <p:cNvPr id="6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397" y="1518"/>
                    <a:ext cx="505" cy="524"/>
                  </a:xfrm>
                  <a:prstGeom prst="rect">
                    <a:avLst/>
                  </a:prstGeom>
                  <a:solidFill>
                    <a:srgbClr val="1F497D">
                      <a:lumMod val="40000"/>
                      <a:lumOff val="60000"/>
                    </a:srgbClr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ker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8" name="AutoShape 35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501" y="1637"/>
                    <a:ext cx="409" cy="4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9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740" y="1643"/>
                    <a:ext cx="0" cy="6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kern="0">
                      <a:solidFill>
                        <a:srgbClr val="333399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526" y="1457"/>
                    <a:ext cx="274" cy="6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3200" kern="0" dirty="0">
                        <a:solidFill>
                          <a:srgbClr val="333399"/>
                        </a:solidFill>
                        <a:latin typeface="Calibri"/>
                      </a:rPr>
                      <a:t>X</a:t>
                    </a:r>
                  </a:p>
                </p:txBody>
              </p:sp>
            </p:grpSp>
          </p:grpSp>
        </p:grpSp>
        <p:grpSp>
          <p:nvGrpSpPr>
            <p:cNvPr id="68641" name="Group 70"/>
            <p:cNvGrpSpPr>
              <a:grpSpLocks/>
            </p:cNvGrpSpPr>
            <p:nvPr/>
          </p:nvGrpSpPr>
          <p:grpSpPr bwMode="auto">
            <a:xfrm flipV="1">
              <a:off x="6934200" y="2514600"/>
              <a:ext cx="609600" cy="1276350"/>
              <a:chOff x="1552436" y="2507343"/>
              <a:chExt cx="609083" cy="1319768"/>
            </a:xfrm>
          </p:grpSpPr>
          <p:sp>
            <p:nvSpPr>
              <p:cNvPr id="68652" name="Oval 18"/>
              <p:cNvSpPr>
                <a:spLocks noChangeArrowheads="1"/>
              </p:cNvSpPr>
              <p:nvPr/>
            </p:nvSpPr>
            <p:spPr bwMode="auto">
              <a:xfrm>
                <a:off x="1772595" y="2507343"/>
                <a:ext cx="159957" cy="14502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653" name="Group 35"/>
              <p:cNvGrpSpPr>
                <a:grpSpLocks/>
              </p:cNvGrpSpPr>
              <p:nvPr/>
            </p:nvGrpSpPr>
            <p:grpSpPr bwMode="auto">
              <a:xfrm>
                <a:off x="1552436" y="2546742"/>
                <a:ext cx="609083" cy="1280369"/>
                <a:chOff x="3656451" y="1170468"/>
                <a:chExt cx="1403425" cy="2950177"/>
              </a:xfrm>
            </p:grpSpPr>
            <p:cxnSp>
              <p:nvCxnSpPr>
                <p:cNvPr id="68654" name="Straight Connector 16"/>
                <p:cNvCxnSpPr>
                  <a:cxnSpLocks noChangeShapeType="1"/>
                </p:cNvCxnSpPr>
                <p:nvPr/>
              </p:nvCxnSpPr>
              <p:spPr bwMode="auto">
                <a:xfrm>
                  <a:off x="4363779" y="1170468"/>
                  <a:ext cx="0" cy="1734798"/>
                </a:xfrm>
                <a:prstGeom prst="line">
                  <a:avLst/>
                </a:prstGeom>
                <a:noFill/>
                <a:ln w="38100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68655" name="Group 53"/>
                <p:cNvGrpSpPr>
                  <a:grpSpLocks/>
                </p:cNvGrpSpPr>
                <p:nvPr/>
              </p:nvGrpSpPr>
              <p:grpSpPr bwMode="auto">
                <a:xfrm>
                  <a:off x="3656451" y="1874255"/>
                  <a:ext cx="1403425" cy="2246390"/>
                  <a:chOff x="2397" y="1435"/>
                  <a:chExt cx="522" cy="836"/>
                </a:xfrm>
              </p:grpSpPr>
              <p:sp>
                <p:nvSpPr>
                  <p:cNvPr id="7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516"/>
                    <a:ext cx="522" cy="522"/>
                  </a:xfrm>
                  <a:prstGeom prst="rect">
                    <a:avLst/>
                  </a:prstGeom>
                  <a:solidFill>
                    <a:srgbClr val="1F497D">
                      <a:lumMod val="40000"/>
                      <a:lumOff val="60000"/>
                    </a:srgbClr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ker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7" name="AutoShape 35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501" y="1635"/>
                    <a:ext cx="409" cy="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8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738" y="1643"/>
                    <a:ext cx="0" cy="6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kern="0">
                      <a:solidFill>
                        <a:srgbClr val="333399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533" y="1435"/>
                    <a:ext cx="272" cy="6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3200" kern="0" dirty="0">
                        <a:solidFill>
                          <a:srgbClr val="333399"/>
                        </a:solidFill>
                        <a:latin typeface="Calibri"/>
                      </a:rPr>
                      <a:t>X</a:t>
                    </a:r>
                  </a:p>
                </p:txBody>
              </p:sp>
            </p:grpSp>
          </p:grpSp>
        </p:grpSp>
        <p:grpSp>
          <p:nvGrpSpPr>
            <p:cNvPr id="68642" name="Group 53"/>
            <p:cNvGrpSpPr>
              <a:grpSpLocks/>
            </p:cNvGrpSpPr>
            <p:nvPr/>
          </p:nvGrpSpPr>
          <p:grpSpPr bwMode="auto">
            <a:xfrm>
              <a:off x="4238625" y="1914523"/>
              <a:ext cx="779463" cy="1130364"/>
              <a:chOff x="2493" y="1571"/>
              <a:chExt cx="417" cy="604"/>
            </a:xfrm>
          </p:grpSpPr>
          <p:sp>
            <p:nvSpPr>
              <p:cNvPr id="81" name="Rectangle 20"/>
              <p:cNvSpPr>
                <a:spLocks noChangeArrowheads="1"/>
              </p:cNvSpPr>
              <p:nvPr/>
            </p:nvSpPr>
            <p:spPr bwMode="auto">
              <a:xfrm>
                <a:off x="2491" y="1645"/>
                <a:ext cx="343" cy="33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ker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2" cy="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Rectangle 36"/>
              <p:cNvSpPr>
                <a:spLocks noChangeArrowheads="1"/>
              </p:cNvSpPr>
              <p:nvPr/>
            </p:nvSpPr>
            <p:spPr bwMode="auto">
              <a:xfrm>
                <a:off x="2738" y="1795"/>
                <a:ext cx="0" cy="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kern="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" name="Rectangle 38"/>
              <p:cNvSpPr>
                <a:spLocks noChangeArrowheads="1"/>
              </p:cNvSpPr>
              <p:nvPr/>
            </p:nvSpPr>
            <p:spPr bwMode="auto">
              <a:xfrm>
                <a:off x="2568" y="1643"/>
                <a:ext cx="211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333399"/>
                    </a:solidFill>
                    <a:latin typeface="Calibri"/>
                  </a:rPr>
                  <a:t>U</a:t>
                </a:r>
              </a:p>
            </p:txBody>
          </p:sp>
        </p:grpSp>
        <p:grpSp>
          <p:nvGrpSpPr>
            <p:cNvPr id="68643" name="Group 53"/>
            <p:cNvGrpSpPr>
              <a:grpSpLocks/>
            </p:cNvGrpSpPr>
            <p:nvPr/>
          </p:nvGrpSpPr>
          <p:grpSpPr bwMode="auto">
            <a:xfrm>
              <a:off x="1514475" y="3971923"/>
              <a:ext cx="817563" cy="1130364"/>
              <a:chOff x="2473" y="1571"/>
              <a:chExt cx="437" cy="604"/>
            </a:xfrm>
          </p:grpSpPr>
          <p:sp>
            <p:nvSpPr>
              <p:cNvPr id="86" name="Rectangle 20"/>
              <p:cNvSpPr>
                <a:spLocks noChangeArrowheads="1"/>
              </p:cNvSpPr>
              <p:nvPr/>
            </p:nvSpPr>
            <p:spPr bwMode="auto">
              <a:xfrm>
                <a:off x="2473" y="1645"/>
                <a:ext cx="367" cy="33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ker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Rectangle 36"/>
              <p:cNvSpPr>
                <a:spLocks noChangeArrowheads="1"/>
              </p:cNvSpPr>
              <p:nvPr/>
            </p:nvSpPr>
            <p:spPr bwMode="auto">
              <a:xfrm>
                <a:off x="2738" y="1795"/>
                <a:ext cx="0" cy="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kern="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" name="Rectangle 38"/>
              <p:cNvSpPr>
                <a:spLocks noChangeArrowheads="1"/>
              </p:cNvSpPr>
              <p:nvPr/>
            </p:nvSpPr>
            <p:spPr bwMode="auto">
              <a:xfrm>
                <a:off x="2555" y="1643"/>
                <a:ext cx="210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333399"/>
                    </a:solidFill>
                    <a:latin typeface="Calibri"/>
                  </a:rPr>
                  <a:t>U</a:t>
                </a:r>
              </a:p>
            </p:txBody>
          </p:sp>
        </p:grpSp>
      </p:grpSp>
      <p:sp>
        <p:nvSpPr>
          <p:cNvPr id="68612" name="TextBox 1"/>
          <p:cNvSpPr txBox="1">
            <a:spLocks noChangeArrowheads="1"/>
          </p:cNvSpPr>
          <p:nvPr/>
        </p:nvSpPr>
        <p:spPr bwMode="auto">
          <a:xfrm>
            <a:off x="394447" y="5982178"/>
            <a:ext cx="80592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Any </a:t>
            </a:r>
            <a:r>
              <a:rPr lang="en-US" sz="2400" dirty="0" smtClean="0">
                <a:solidFill>
                  <a:srgbClr val="000000"/>
                </a:solidFill>
              </a:rPr>
              <a:t>quantum computation can </a:t>
            </a:r>
            <a:r>
              <a:rPr lang="en-US" sz="2400" dirty="0">
                <a:solidFill>
                  <a:srgbClr val="000000"/>
                </a:solidFill>
              </a:rPr>
              <a:t>be </a:t>
            </a:r>
            <a:r>
              <a:rPr lang="en-US" sz="2400" dirty="0" smtClean="0">
                <a:solidFill>
                  <a:srgbClr val="000000"/>
                </a:solidFill>
              </a:rPr>
              <a:t>carried out using these two gates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8613" name="TextBox 1"/>
          <p:cNvSpPr txBox="1">
            <a:spLocks noChangeArrowheads="1"/>
          </p:cNvSpPr>
          <p:nvPr/>
        </p:nvSpPr>
        <p:spPr bwMode="auto">
          <a:xfrm>
            <a:off x="192088" y="93663"/>
            <a:ext cx="4800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Universal Set of Gates</a:t>
            </a:r>
          </a:p>
        </p:txBody>
      </p:sp>
      <p:grpSp>
        <p:nvGrpSpPr>
          <p:cNvPr id="68614" name="Group 3"/>
          <p:cNvGrpSpPr>
            <a:grpSpLocks/>
          </p:cNvGrpSpPr>
          <p:nvPr/>
        </p:nvGrpSpPr>
        <p:grpSpPr bwMode="auto">
          <a:xfrm>
            <a:off x="1195388" y="1157288"/>
            <a:ext cx="2416175" cy="1096962"/>
            <a:chOff x="1082291" y="1383078"/>
            <a:chExt cx="3001962" cy="1363662"/>
          </a:xfrm>
        </p:grpSpPr>
        <p:sp>
          <p:nvSpPr>
            <p:cNvPr id="68627" name="Line 52"/>
            <p:cNvSpPr>
              <a:spLocks noChangeShapeType="1"/>
            </p:cNvSpPr>
            <p:nvPr/>
          </p:nvSpPr>
          <p:spPr bwMode="auto">
            <a:xfrm>
              <a:off x="1082291" y="2024428"/>
              <a:ext cx="3001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28" name="Group 53"/>
            <p:cNvGrpSpPr>
              <a:grpSpLocks/>
            </p:cNvGrpSpPr>
            <p:nvPr/>
          </p:nvGrpSpPr>
          <p:grpSpPr bwMode="auto">
            <a:xfrm>
              <a:off x="2055428" y="1383078"/>
              <a:ext cx="1225550" cy="1363662"/>
              <a:chOff x="2454" y="1571"/>
              <a:chExt cx="456" cy="507"/>
            </a:xfrm>
          </p:grpSpPr>
          <p:sp>
            <p:nvSpPr>
              <p:cNvPr id="64" name="Rectangle 20"/>
              <p:cNvSpPr>
                <a:spLocks noChangeArrowheads="1"/>
              </p:cNvSpPr>
              <p:nvPr/>
            </p:nvSpPr>
            <p:spPr bwMode="auto">
              <a:xfrm>
                <a:off x="2454" y="1646"/>
                <a:ext cx="398" cy="33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0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71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1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24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32" name="Rectangle 38"/>
              <p:cNvSpPr>
                <a:spLocks noChangeArrowheads="1"/>
              </p:cNvSpPr>
              <p:nvPr/>
            </p:nvSpPr>
            <p:spPr bwMode="auto">
              <a:xfrm>
                <a:off x="2555" y="1643"/>
                <a:ext cx="184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800">
                    <a:solidFill>
                      <a:srgbClr val="333399"/>
                    </a:solidFill>
                    <a:latin typeface="Calibri" pitchFamily="34" charset="0"/>
                  </a:rPr>
                  <a:t>U</a:t>
                </a:r>
              </a:p>
            </p:txBody>
          </p:sp>
        </p:grpSp>
      </p:grpSp>
      <p:grpSp>
        <p:nvGrpSpPr>
          <p:cNvPr id="68615" name="Group 71"/>
          <p:cNvGrpSpPr>
            <a:grpSpLocks/>
          </p:cNvGrpSpPr>
          <p:nvPr/>
        </p:nvGrpSpPr>
        <p:grpSpPr bwMode="auto">
          <a:xfrm>
            <a:off x="5775325" y="1136650"/>
            <a:ext cx="1774825" cy="1370013"/>
            <a:chOff x="1033936" y="1985319"/>
            <a:chExt cx="3016250" cy="2537665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604113" y="2126464"/>
              <a:ext cx="0" cy="17349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19" name="Line 52"/>
            <p:cNvSpPr>
              <a:spLocks noChangeShapeType="1"/>
            </p:cNvSpPr>
            <p:nvPr/>
          </p:nvSpPr>
          <p:spPr bwMode="auto">
            <a:xfrm>
              <a:off x="1033936" y="3826819"/>
              <a:ext cx="3001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Line 52"/>
            <p:cNvSpPr>
              <a:spLocks noChangeShapeType="1"/>
            </p:cNvSpPr>
            <p:nvPr/>
          </p:nvSpPr>
          <p:spPr bwMode="auto">
            <a:xfrm>
              <a:off x="1049811" y="2105969"/>
              <a:ext cx="3000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21" name="Group 53"/>
            <p:cNvGrpSpPr>
              <a:grpSpLocks/>
            </p:cNvGrpSpPr>
            <p:nvPr/>
          </p:nvGrpSpPr>
          <p:grpSpPr bwMode="auto">
            <a:xfrm>
              <a:off x="2049936" y="3159321"/>
              <a:ext cx="1227138" cy="1363663"/>
              <a:chOff x="2454" y="1566"/>
              <a:chExt cx="456" cy="507"/>
            </a:xfrm>
          </p:grpSpPr>
          <p:sp>
            <p:nvSpPr>
              <p:cNvPr id="90" name="Rectangle 20"/>
              <p:cNvSpPr>
                <a:spLocks noChangeArrowheads="1"/>
              </p:cNvSpPr>
              <p:nvPr/>
            </p:nvSpPr>
            <p:spPr bwMode="auto">
              <a:xfrm>
                <a:off x="2454" y="1642"/>
                <a:ext cx="395" cy="36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4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1566"/>
                <a:ext cx="41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25" name="Rectangle 36"/>
              <p:cNvSpPr>
                <a:spLocks noChangeArrowheads="1"/>
              </p:cNvSpPr>
              <p:nvPr/>
            </p:nvSpPr>
            <p:spPr bwMode="auto">
              <a:xfrm>
                <a:off x="2738" y="1796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240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26" name="Rectangle 38"/>
              <p:cNvSpPr>
                <a:spLocks noChangeArrowheads="1"/>
              </p:cNvSpPr>
              <p:nvPr/>
            </p:nvSpPr>
            <p:spPr bwMode="auto">
              <a:xfrm>
                <a:off x="2562" y="1585"/>
                <a:ext cx="185" cy="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400">
                    <a:solidFill>
                      <a:srgbClr val="333399"/>
                    </a:solidFill>
                    <a:latin typeface="Calibri" pitchFamily="34" charset="0"/>
                  </a:rPr>
                  <a:t>X</a:t>
                </a:r>
              </a:p>
            </p:txBody>
          </p:sp>
        </p:grpSp>
        <p:sp>
          <p:nvSpPr>
            <p:cNvPr id="85" name="Oval 84"/>
            <p:cNvSpPr/>
            <p:nvPr/>
          </p:nvSpPr>
          <p:spPr>
            <a:xfrm>
              <a:off x="2501593" y="1985319"/>
              <a:ext cx="215832" cy="2146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94" name="Straight Connector 93"/>
          <p:cNvCxnSpPr/>
          <p:nvPr/>
        </p:nvCxnSpPr>
        <p:spPr>
          <a:xfrm>
            <a:off x="60325" y="2557463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8617" name="TextBox 1"/>
          <p:cNvSpPr txBox="1">
            <a:spLocks noChangeArrowheads="1"/>
          </p:cNvSpPr>
          <p:nvPr/>
        </p:nvSpPr>
        <p:spPr bwMode="auto">
          <a:xfrm>
            <a:off x="152400" y="2708275"/>
            <a:ext cx="3517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Quantum Circuit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 cstate="print"/>
          <a:srcRect t="2" b="37550"/>
          <a:stretch>
            <a:fillRect/>
          </a:stretch>
        </p:blipFill>
        <p:spPr bwMode="auto">
          <a:xfrm>
            <a:off x="219075" y="1743075"/>
            <a:ext cx="452913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3214688"/>
            <a:ext cx="407193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1743075"/>
            <a:ext cx="30051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7" descr="C:\Users\Nick\Downloads\haroc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2363" y="3876675"/>
            <a:ext cx="1076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8" descr="C:\Users\Nick\Downloads\winel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3138" y="3876675"/>
            <a:ext cx="10779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 descr="220px-Nobel_Priz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9613" y="4211638"/>
            <a:ext cx="13335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0359" name="Text Box 10"/>
          <p:cNvSpPr txBox="1">
            <a:spLocks noChangeArrowheads="1"/>
          </p:cNvSpPr>
          <p:nvPr/>
        </p:nvSpPr>
        <p:spPr bwMode="auto">
          <a:xfrm>
            <a:off x="5455386" y="6223618"/>
            <a:ext cx="3202291" cy="38685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2012 Nobel Prize in Physics</a:t>
            </a:r>
          </a:p>
        </p:txBody>
      </p:sp>
      <p:sp>
        <p:nvSpPr>
          <p:cNvPr id="69643" name="TextBox 1"/>
          <p:cNvSpPr txBox="1">
            <a:spLocks noChangeArrowheads="1"/>
          </p:cNvSpPr>
          <p:nvPr/>
        </p:nvSpPr>
        <p:spPr bwMode="auto">
          <a:xfrm>
            <a:off x="6018213" y="5418138"/>
            <a:ext cx="1147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Dave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Wineland</a:t>
            </a:r>
          </a:p>
        </p:txBody>
      </p:sp>
      <p:sp>
        <p:nvSpPr>
          <p:cNvPr id="69644" name="TextBox 12"/>
          <p:cNvSpPr txBox="1">
            <a:spLocks noChangeArrowheads="1"/>
          </p:cNvSpPr>
          <p:nvPr/>
        </p:nvSpPr>
        <p:spPr bwMode="auto">
          <a:xfrm>
            <a:off x="7562850" y="5418138"/>
            <a:ext cx="1057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Serge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Haroche</a:t>
            </a:r>
          </a:p>
        </p:txBody>
      </p:sp>
      <p:pic>
        <p:nvPicPr>
          <p:cNvPr id="6964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900" y="0"/>
            <a:ext cx="90551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488950" y="1985963"/>
            <a:ext cx="431482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9875" y="2195513"/>
            <a:ext cx="45339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8450" y="2371725"/>
            <a:ext cx="371475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46363" y="2571750"/>
            <a:ext cx="115411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634" name="Picture 2" descr="C:\Users\Nick\Downloads\nature08812-f5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73" y="1577974"/>
            <a:ext cx="8551889" cy="3622675"/>
          </a:xfrm>
          <a:prstGeom prst="rect">
            <a:avLst/>
          </a:prstGeom>
          <a:noFill/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14325" y="323850"/>
            <a:ext cx="8546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State of the Art:  Superconducting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Qubits</a:t>
            </a:r>
            <a:endParaRPr lang="en-US" sz="36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573" y="5566738"/>
            <a:ext cx="8451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  <a:latin typeface="Arial" pitchFamily="34" charset="0"/>
              </a:rPr>
              <a:t>From : “Quantum Computers,” T. D. Ladd </a:t>
            </a:r>
            <a:r>
              <a:rPr lang="en-US" sz="2000" i="1" dirty="0">
                <a:solidFill>
                  <a:srgbClr val="1F497D"/>
                </a:solidFill>
                <a:latin typeface="Arial" pitchFamily="34" charset="0"/>
              </a:rPr>
              <a:t>et al., </a:t>
            </a:r>
            <a:r>
              <a:rPr lang="en-US" sz="2000" dirty="0">
                <a:solidFill>
                  <a:srgbClr val="1F497D"/>
                </a:solidFill>
                <a:latin typeface="Arial" pitchFamily="34" charset="0"/>
              </a:rPr>
              <a:t>Nature </a:t>
            </a:r>
            <a:r>
              <a:rPr lang="en-US" sz="2000" b="1" dirty="0">
                <a:solidFill>
                  <a:srgbClr val="1F497D"/>
                </a:solidFill>
                <a:latin typeface="Arial" pitchFamily="34" charset="0"/>
              </a:rPr>
              <a:t>464</a:t>
            </a:r>
            <a:r>
              <a:rPr lang="en-US" sz="2000" dirty="0">
                <a:solidFill>
                  <a:srgbClr val="1F497D"/>
                </a:solidFill>
                <a:latin typeface="Arial" pitchFamily="34" charset="0"/>
              </a:rPr>
              <a:t>, 45-53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3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6"/>
          <a:stretch>
            <a:fillRect/>
          </a:stretch>
        </p:blipFill>
        <p:spPr bwMode="auto">
          <a:xfrm>
            <a:off x="287221" y="130874"/>
            <a:ext cx="8540978" cy="166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33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1" y="2165321"/>
            <a:ext cx="5219149" cy="176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698" y="4791639"/>
            <a:ext cx="3707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fidelity (~95%) </a:t>
            </a:r>
          </a:p>
          <a:p>
            <a:r>
              <a:rPr lang="en-US" sz="2400" dirty="0" smtClean="0"/>
              <a:t>2-qubit gates on a time scale of 30 ns.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12198" y="1566434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Nature </a:t>
            </a:r>
            <a:r>
              <a:rPr lang="en-US" sz="1400" dirty="0" smtClean="0"/>
              <a:t> 460, 240-244 (2009)</a:t>
            </a:r>
            <a:endParaRPr lang="en-US" sz="1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965" y="4430631"/>
            <a:ext cx="5726394" cy="17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09130" y="2326169"/>
            <a:ext cx="3047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 superconducting </a:t>
            </a:r>
            <a:r>
              <a:rPr lang="en-US" sz="2400" dirty="0" err="1" smtClean="0"/>
              <a:t>qubits</a:t>
            </a:r>
            <a:r>
              <a:rPr lang="en-US" sz="2400" dirty="0" smtClean="0"/>
              <a:t> coupled by a microwave resonator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3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6"/>
          <a:stretch>
            <a:fillRect/>
          </a:stretch>
        </p:blipFill>
        <p:spPr bwMode="auto">
          <a:xfrm>
            <a:off x="287221" y="130874"/>
            <a:ext cx="8540978" cy="166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33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1" y="2165321"/>
            <a:ext cx="5219149" cy="176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2198" y="1566434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Nature </a:t>
            </a:r>
            <a:r>
              <a:rPr lang="en-US" sz="1400" dirty="0" smtClean="0"/>
              <a:t> 460, 240-244 (2009)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809130" y="2326169"/>
            <a:ext cx="3047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 superconducting </a:t>
            </a:r>
            <a:r>
              <a:rPr lang="en-US" sz="2400" dirty="0" err="1" smtClean="0"/>
              <a:t>qubits</a:t>
            </a:r>
            <a:r>
              <a:rPr lang="en-US" sz="2400" dirty="0" smtClean="0"/>
              <a:t> coupled by a microwave resonator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16706" y="2779059"/>
            <a:ext cx="238461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98776" y="3128681"/>
            <a:ext cx="77993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621117" y="2849283"/>
            <a:ext cx="440765" cy="416858"/>
          </a:xfrm>
          <a:custGeom>
            <a:avLst/>
            <a:gdLst>
              <a:gd name="connsiteX0" fmla="*/ 10459 w 440765"/>
              <a:gd name="connsiteY0" fmla="*/ 109070 h 416858"/>
              <a:gd name="connsiteX1" fmla="*/ 127001 w 440765"/>
              <a:gd name="connsiteY1" fmla="*/ 19423 h 416858"/>
              <a:gd name="connsiteX2" fmla="*/ 413871 w 440765"/>
              <a:gd name="connsiteY2" fmla="*/ 225611 h 416858"/>
              <a:gd name="connsiteX3" fmla="*/ 288365 w 440765"/>
              <a:gd name="connsiteY3" fmla="*/ 404905 h 416858"/>
              <a:gd name="connsiteX4" fmla="*/ 64248 w 440765"/>
              <a:gd name="connsiteY4" fmla="*/ 297329 h 416858"/>
              <a:gd name="connsiteX5" fmla="*/ 10459 w 440765"/>
              <a:gd name="connsiteY5" fmla="*/ 109070 h 41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765" h="416858">
                <a:moveTo>
                  <a:pt x="10459" y="109070"/>
                </a:moveTo>
                <a:cubicBezTo>
                  <a:pt x="20918" y="62752"/>
                  <a:pt x="59766" y="0"/>
                  <a:pt x="127001" y="19423"/>
                </a:cubicBezTo>
                <a:cubicBezTo>
                  <a:pt x="194236" y="38846"/>
                  <a:pt x="386977" y="161364"/>
                  <a:pt x="413871" y="225611"/>
                </a:cubicBezTo>
                <a:cubicBezTo>
                  <a:pt x="440765" y="289858"/>
                  <a:pt x="346635" y="392952"/>
                  <a:pt x="288365" y="404905"/>
                </a:cubicBezTo>
                <a:cubicBezTo>
                  <a:pt x="230095" y="416858"/>
                  <a:pt x="113554" y="346635"/>
                  <a:pt x="64248" y="297329"/>
                </a:cubicBezTo>
                <a:cubicBezTo>
                  <a:pt x="14942" y="248023"/>
                  <a:pt x="0" y="155388"/>
                  <a:pt x="10459" y="10907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862293" y="2562412"/>
            <a:ext cx="440765" cy="416858"/>
          </a:xfrm>
          <a:custGeom>
            <a:avLst/>
            <a:gdLst>
              <a:gd name="connsiteX0" fmla="*/ 10459 w 440765"/>
              <a:gd name="connsiteY0" fmla="*/ 109070 h 416858"/>
              <a:gd name="connsiteX1" fmla="*/ 127001 w 440765"/>
              <a:gd name="connsiteY1" fmla="*/ 19423 h 416858"/>
              <a:gd name="connsiteX2" fmla="*/ 413871 w 440765"/>
              <a:gd name="connsiteY2" fmla="*/ 225611 h 416858"/>
              <a:gd name="connsiteX3" fmla="*/ 288365 w 440765"/>
              <a:gd name="connsiteY3" fmla="*/ 404905 h 416858"/>
              <a:gd name="connsiteX4" fmla="*/ 64248 w 440765"/>
              <a:gd name="connsiteY4" fmla="*/ 297329 h 416858"/>
              <a:gd name="connsiteX5" fmla="*/ 10459 w 440765"/>
              <a:gd name="connsiteY5" fmla="*/ 109070 h 41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765" h="416858">
                <a:moveTo>
                  <a:pt x="10459" y="109070"/>
                </a:moveTo>
                <a:cubicBezTo>
                  <a:pt x="20918" y="62752"/>
                  <a:pt x="59766" y="0"/>
                  <a:pt x="127001" y="19423"/>
                </a:cubicBezTo>
                <a:cubicBezTo>
                  <a:pt x="194236" y="38846"/>
                  <a:pt x="386977" y="161364"/>
                  <a:pt x="413871" y="225611"/>
                </a:cubicBezTo>
                <a:cubicBezTo>
                  <a:pt x="440765" y="289858"/>
                  <a:pt x="346635" y="392952"/>
                  <a:pt x="288365" y="404905"/>
                </a:cubicBezTo>
                <a:cubicBezTo>
                  <a:pt x="230095" y="416858"/>
                  <a:pt x="113554" y="346635"/>
                  <a:pt x="64248" y="297329"/>
                </a:cubicBezTo>
                <a:cubicBezTo>
                  <a:pt x="14942" y="248023"/>
                  <a:pt x="0" y="155388"/>
                  <a:pt x="10459" y="10907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14698" y="4791639"/>
            <a:ext cx="3707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fidelity (~95%) </a:t>
            </a:r>
          </a:p>
          <a:p>
            <a:r>
              <a:rPr lang="en-US" sz="2400" dirty="0" smtClean="0"/>
              <a:t>2-qubit gates on a time scale of 30 ns.</a:t>
            </a:r>
            <a:endParaRPr lang="en-US" sz="24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965" y="4430631"/>
            <a:ext cx="5726394" cy="17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425" name="Picture 2" descr="C:\Users\Nick\Downloads\6921565619_7684d9cf3b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88" y="1524000"/>
            <a:ext cx="6773862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3426" name="Line 3"/>
          <p:cNvSpPr>
            <a:spLocks noChangeShapeType="1"/>
          </p:cNvSpPr>
          <p:nvPr/>
        </p:nvSpPr>
        <p:spPr bwMode="auto">
          <a:xfrm>
            <a:off x="1104900" y="5762625"/>
            <a:ext cx="6762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3427" name="Text Box 4"/>
          <p:cNvSpPr txBox="1">
            <a:spLocks noChangeArrowheads="1"/>
          </p:cNvSpPr>
          <p:nvPr/>
        </p:nvSpPr>
        <p:spPr bwMode="auto">
          <a:xfrm>
            <a:off x="4194175" y="5875338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8 mm</a:t>
            </a:r>
          </a:p>
        </p:txBody>
      </p:sp>
      <p:sp>
        <p:nvSpPr>
          <p:cNvPr id="743428" name="Text Box 6"/>
          <p:cNvSpPr txBox="1">
            <a:spLocks noChangeArrowheads="1"/>
          </p:cNvSpPr>
          <p:nvPr/>
        </p:nvSpPr>
        <p:spPr bwMode="auto">
          <a:xfrm>
            <a:off x="114300" y="188913"/>
            <a:ext cx="89050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First steps toward </a:t>
            </a:r>
            <a:r>
              <a:rPr lang="en-US" sz="3200" dirty="0" smtClean="0"/>
              <a:t>a scalable </a:t>
            </a:r>
            <a:r>
              <a:rPr lang="en-US" sz="3200" dirty="0"/>
              <a:t>quantum computer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0225" y="625346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From:  http://ibmquantumcomputing.tumblr.com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2824163" y="1576388"/>
          <a:ext cx="62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Equation" r:id="rId4" imgW="266469" imgH="253780" progId="Equation.3">
                  <p:embed/>
                </p:oleObj>
              </mc:Choice>
              <mc:Fallback>
                <p:oleObj name="Equation" r:id="rId4" imgW="266469" imgH="25378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1576388"/>
                        <a:ext cx="6223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6"/>
          <p:cNvGraphicFramePr>
            <a:graphicFrameLocks noChangeAspect="1"/>
          </p:cNvGraphicFramePr>
          <p:nvPr/>
        </p:nvGraphicFramePr>
        <p:xfrm>
          <a:off x="2843213" y="5278438"/>
          <a:ext cx="5286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Equation" r:id="rId6" imgW="241195" imgH="253890" progId="Equation.3">
                  <p:embed/>
                </p:oleObj>
              </mc:Choice>
              <mc:Fallback>
                <p:oleObj name="Equation" r:id="rId6" imgW="241195" imgH="25389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278438"/>
                        <a:ext cx="52863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Line 7"/>
          <p:cNvSpPr>
            <a:spLocks noChangeShapeType="1"/>
          </p:cNvSpPr>
          <p:nvPr/>
        </p:nvSpPr>
        <p:spPr bwMode="auto">
          <a:xfrm flipH="1">
            <a:off x="3011488" y="2276475"/>
            <a:ext cx="11112" cy="29019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>
            <a:off x="3009900" y="3771900"/>
            <a:ext cx="3175" cy="137795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6502400" y="5081588"/>
            <a:ext cx="742950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33339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6632" name="Line 12"/>
          <p:cNvSpPr>
            <a:spLocks noChangeShapeType="1"/>
          </p:cNvSpPr>
          <p:nvPr/>
        </p:nvSpPr>
        <p:spPr bwMode="auto">
          <a:xfrm>
            <a:off x="7054850" y="5278438"/>
            <a:ext cx="381000" cy="593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3" name="Line 13"/>
          <p:cNvSpPr>
            <a:spLocks noChangeShapeType="1"/>
          </p:cNvSpPr>
          <p:nvPr/>
        </p:nvSpPr>
        <p:spPr bwMode="auto">
          <a:xfrm flipH="1">
            <a:off x="7054850" y="5872163"/>
            <a:ext cx="381000" cy="522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4" name="Line 14"/>
          <p:cNvSpPr>
            <a:spLocks noChangeShapeType="1"/>
          </p:cNvSpPr>
          <p:nvPr/>
        </p:nvSpPr>
        <p:spPr bwMode="auto">
          <a:xfrm flipH="1">
            <a:off x="6502400" y="5278438"/>
            <a:ext cx="3175" cy="11160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A Quantum Bit or “</a:t>
            </a:r>
            <a:r>
              <a:rPr lang="en-US" sz="3600" dirty="0" err="1" smtClean="0">
                <a:solidFill>
                  <a:schemeClr val="tx1"/>
                </a:solidFill>
              </a:rPr>
              <a:t>Qubit</a:t>
            </a:r>
            <a:r>
              <a:rPr lang="en-US" sz="3600" dirty="0" smtClean="0">
                <a:solidFill>
                  <a:schemeClr val="tx1"/>
                </a:solidFill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8" name="Text Box 6"/>
          <p:cNvSpPr txBox="1">
            <a:spLocks noChangeArrowheads="1"/>
          </p:cNvSpPr>
          <p:nvPr/>
        </p:nvSpPr>
        <p:spPr bwMode="auto">
          <a:xfrm>
            <a:off x="114300" y="188913"/>
            <a:ext cx="7160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The Real Problem:  </a:t>
            </a:r>
            <a:r>
              <a:rPr lang="en-US" sz="3600" dirty="0" err="1" smtClean="0"/>
              <a:t>Decoherence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3413760" y="1706880"/>
            <a:ext cx="3535680" cy="109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8" name="Text Box 6"/>
          <p:cNvSpPr txBox="1">
            <a:spLocks noChangeArrowheads="1"/>
          </p:cNvSpPr>
          <p:nvPr/>
        </p:nvSpPr>
        <p:spPr bwMode="auto">
          <a:xfrm>
            <a:off x="114300" y="188913"/>
            <a:ext cx="7160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The Real Problem:  </a:t>
            </a:r>
            <a:r>
              <a:rPr lang="en-US" sz="3600" dirty="0" err="1" smtClean="0"/>
              <a:t>Decoherence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047603" y="1987004"/>
          <a:ext cx="4533248" cy="5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77" name="Equation" r:id="rId3" imgW="2209800" imgH="254000" progId="Equation.3">
                  <p:embed/>
                </p:oleObj>
              </mc:Choice>
              <mc:Fallback>
                <p:oleObj name="Equation" r:id="rId3" imgW="2209800" imgH="2540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603" y="1987004"/>
                        <a:ext cx="4533248" cy="52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8274" y="1341120"/>
            <a:ext cx="920445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Qubit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>
          <a:xfrm>
            <a:off x="1854926" y="1573348"/>
            <a:ext cx="836023" cy="394789"/>
          </a:xfrm>
          <a:custGeom>
            <a:avLst/>
            <a:gdLst>
              <a:gd name="connsiteX0" fmla="*/ 0 w 836023"/>
              <a:gd name="connsiteY0" fmla="*/ 11612 h 394789"/>
              <a:gd name="connsiteX1" fmla="*/ 696685 w 836023"/>
              <a:gd name="connsiteY1" fmla="*/ 63863 h 394789"/>
              <a:gd name="connsiteX2" fmla="*/ 836023 w 836023"/>
              <a:gd name="connsiteY2" fmla="*/ 394789 h 3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023" h="394789">
                <a:moveTo>
                  <a:pt x="0" y="11612"/>
                </a:moveTo>
                <a:cubicBezTo>
                  <a:pt x="278674" y="5806"/>
                  <a:pt x="557348" y="0"/>
                  <a:pt x="696685" y="63863"/>
                </a:cubicBezTo>
                <a:cubicBezTo>
                  <a:pt x="836022" y="127726"/>
                  <a:pt x="836022" y="261257"/>
                  <a:pt x="836023" y="39478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13760" y="1706880"/>
            <a:ext cx="3535680" cy="109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8" name="Text Box 6"/>
          <p:cNvSpPr txBox="1">
            <a:spLocks noChangeArrowheads="1"/>
          </p:cNvSpPr>
          <p:nvPr/>
        </p:nvSpPr>
        <p:spPr bwMode="auto">
          <a:xfrm>
            <a:off x="114300" y="188913"/>
            <a:ext cx="7160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The Real Problem:  </a:t>
            </a:r>
            <a:r>
              <a:rPr lang="en-US" sz="3600" dirty="0" err="1" smtClean="0"/>
              <a:t>Decoherence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047603" y="1987004"/>
          <a:ext cx="4533248" cy="5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53" name="Equation" r:id="rId3" imgW="2209800" imgH="254000" progId="Equation.3">
                  <p:embed/>
                </p:oleObj>
              </mc:Choice>
              <mc:Fallback>
                <p:oleObj name="Equation" r:id="rId3" imgW="2209800" imgH="2540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603" y="1987004"/>
                        <a:ext cx="4533248" cy="52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8274" y="1341120"/>
            <a:ext cx="920445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Qubit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>
          <a:xfrm>
            <a:off x="1854926" y="1573348"/>
            <a:ext cx="836023" cy="394789"/>
          </a:xfrm>
          <a:custGeom>
            <a:avLst/>
            <a:gdLst>
              <a:gd name="connsiteX0" fmla="*/ 0 w 836023"/>
              <a:gd name="connsiteY0" fmla="*/ 11612 h 394789"/>
              <a:gd name="connsiteX1" fmla="*/ 696685 w 836023"/>
              <a:gd name="connsiteY1" fmla="*/ 63863 h 394789"/>
              <a:gd name="connsiteX2" fmla="*/ 836023 w 836023"/>
              <a:gd name="connsiteY2" fmla="*/ 394789 h 3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023" h="394789">
                <a:moveTo>
                  <a:pt x="0" y="11612"/>
                </a:moveTo>
                <a:cubicBezTo>
                  <a:pt x="278674" y="5806"/>
                  <a:pt x="557348" y="0"/>
                  <a:pt x="696685" y="63863"/>
                </a:cubicBezTo>
                <a:cubicBezTo>
                  <a:pt x="836022" y="127726"/>
                  <a:pt x="836022" y="261257"/>
                  <a:pt x="836023" y="39478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96148" y="1214846"/>
            <a:ext cx="229101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Everything else</a:t>
            </a:r>
            <a:endParaRPr lang="en-US" sz="2400" dirty="0"/>
          </a:p>
        </p:txBody>
      </p:sp>
      <p:sp>
        <p:nvSpPr>
          <p:cNvPr id="12" name="Freeform 11"/>
          <p:cNvSpPr/>
          <p:nvPr/>
        </p:nvSpPr>
        <p:spPr>
          <a:xfrm>
            <a:off x="5155474" y="1412240"/>
            <a:ext cx="931817" cy="529771"/>
          </a:xfrm>
          <a:custGeom>
            <a:avLst/>
            <a:gdLst>
              <a:gd name="connsiteX0" fmla="*/ 931817 w 931817"/>
              <a:gd name="connsiteY0" fmla="*/ 15966 h 529771"/>
              <a:gd name="connsiteX1" fmla="*/ 217715 w 931817"/>
              <a:gd name="connsiteY1" fmla="*/ 85634 h 529771"/>
              <a:gd name="connsiteX2" fmla="*/ 0 w 931817"/>
              <a:gd name="connsiteY2" fmla="*/ 529771 h 52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817" h="529771">
                <a:moveTo>
                  <a:pt x="931817" y="15966"/>
                </a:moveTo>
                <a:cubicBezTo>
                  <a:pt x="652417" y="7983"/>
                  <a:pt x="373018" y="0"/>
                  <a:pt x="217715" y="85634"/>
                </a:cubicBezTo>
                <a:cubicBezTo>
                  <a:pt x="62412" y="171268"/>
                  <a:pt x="31206" y="350519"/>
                  <a:pt x="0" y="529771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8" name="Text Box 6"/>
          <p:cNvSpPr txBox="1">
            <a:spLocks noChangeArrowheads="1"/>
          </p:cNvSpPr>
          <p:nvPr/>
        </p:nvSpPr>
        <p:spPr bwMode="auto">
          <a:xfrm>
            <a:off x="114300" y="188913"/>
            <a:ext cx="7160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The Real Problem:  </a:t>
            </a:r>
            <a:r>
              <a:rPr lang="en-US" sz="3600" dirty="0" err="1" smtClean="0"/>
              <a:t>Decoherence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047603" y="1987004"/>
          <a:ext cx="4533248" cy="5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44" name="Equation" r:id="rId3" imgW="2209800" imgH="254000" progId="Equation.3">
                  <p:embed/>
                </p:oleObj>
              </mc:Choice>
              <mc:Fallback>
                <p:oleObj name="Equation" r:id="rId3" imgW="2209800" imgH="2540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603" y="1987004"/>
                        <a:ext cx="4533248" cy="52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8274" y="1341120"/>
            <a:ext cx="920445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Qubit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>
          <a:xfrm>
            <a:off x="1854926" y="1573348"/>
            <a:ext cx="836023" cy="394789"/>
          </a:xfrm>
          <a:custGeom>
            <a:avLst/>
            <a:gdLst>
              <a:gd name="connsiteX0" fmla="*/ 0 w 836023"/>
              <a:gd name="connsiteY0" fmla="*/ 11612 h 394789"/>
              <a:gd name="connsiteX1" fmla="*/ 696685 w 836023"/>
              <a:gd name="connsiteY1" fmla="*/ 63863 h 394789"/>
              <a:gd name="connsiteX2" fmla="*/ 836023 w 836023"/>
              <a:gd name="connsiteY2" fmla="*/ 394789 h 3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023" h="394789">
                <a:moveTo>
                  <a:pt x="0" y="11612"/>
                </a:moveTo>
                <a:cubicBezTo>
                  <a:pt x="278674" y="5806"/>
                  <a:pt x="557348" y="0"/>
                  <a:pt x="696685" y="63863"/>
                </a:cubicBezTo>
                <a:cubicBezTo>
                  <a:pt x="836022" y="127726"/>
                  <a:pt x="836022" y="261257"/>
                  <a:pt x="836023" y="39478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96148" y="1214846"/>
            <a:ext cx="229101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Everything else</a:t>
            </a:r>
            <a:endParaRPr lang="en-US" sz="2400" dirty="0"/>
          </a:p>
        </p:txBody>
      </p:sp>
      <p:sp>
        <p:nvSpPr>
          <p:cNvPr id="12" name="Freeform 11"/>
          <p:cNvSpPr/>
          <p:nvPr/>
        </p:nvSpPr>
        <p:spPr>
          <a:xfrm>
            <a:off x="5155474" y="1412240"/>
            <a:ext cx="931817" cy="529771"/>
          </a:xfrm>
          <a:custGeom>
            <a:avLst/>
            <a:gdLst>
              <a:gd name="connsiteX0" fmla="*/ 931817 w 931817"/>
              <a:gd name="connsiteY0" fmla="*/ 15966 h 529771"/>
              <a:gd name="connsiteX1" fmla="*/ 217715 w 931817"/>
              <a:gd name="connsiteY1" fmla="*/ 85634 h 529771"/>
              <a:gd name="connsiteX2" fmla="*/ 0 w 931817"/>
              <a:gd name="connsiteY2" fmla="*/ 529771 h 52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817" h="529771">
                <a:moveTo>
                  <a:pt x="931817" y="15966"/>
                </a:moveTo>
                <a:cubicBezTo>
                  <a:pt x="652417" y="7983"/>
                  <a:pt x="373018" y="0"/>
                  <a:pt x="217715" y="85634"/>
                </a:cubicBezTo>
                <a:cubicBezTo>
                  <a:pt x="62412" y="171268"/>
                  <a:pt x="31206" y="350519"/>
                  <a:pt x="0" y="529771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79817" y="2647386"/>
            <a:ext cx="8709" cy="836024"/>
          </a:xfrm>
          <a:prstGeom prst="straightConnector1">
            <a:avLst/>
          </a:prstGeom>
          <a:ln w="1778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62995" y="2804150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 time….</a:t>
            </a:r>
            <a:endParaRPr lang="en-US" sz="2400" dirty="0"/>
          </a:p>
        </p:txBody>
      </p:sp>
      <p:graphicFrame>
        <p:nvGraphicFramePr>
          <p:cNvPr id="534531" name="Object 3"/>
          <p:cNvGraphicFramePr>
            <a:graphicFrameLocks noChangeAspect="1"/>
          </p:cNvGraphicFramePr>
          <p:nvPr/>
        </p:nvGraphicFramePr>
        <p:xfrm>
          <a:off x="751568" y="3681469"/>
          <a:ext cx="7658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45" name="Equation" r:id="rId5" imgW="3733800" imgH="254000" progId="Equation.3">
                  <p:embed/>
                </p:oleObj>
              </mc:Choice>
              <mc:Fallback>
                <p:oleObj name="Equation" r:id="rId5" imgW="3733800" imgH="2540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68" y="3681469"/>
                        <a:ext cx="7658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8" name="Text Box 6"/>
          <p:cNvSpPr txBox="1">
            <a:spLocks noChangeArrowheads="1"/>
          </p:cNvSpPr>
          <p:nvPr/>
        </p:nvSpPr>
        <p:spPr bwMode="auto">
          <a:xfrm>
            <a:off x="114300" y="188913"/>
            <a:ext cx="7160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The Real Problem:  </a:t>
            </a:r>
            <a:r>
              <a:rPr lang="en-US" sz="3600" dirty="0" err="1" smtClean="0"/>
              <a:t>Decoherence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047603" y="1987004"/>
          <a:ext cx="4533248" cy="5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9" name="Equation" r:id="rId3" imgW="2209800" imgH="254000" progId="Equation.3">
                  <p:embed/>
                </p:oleObj>
              </mc:Choice>
              <mc:Fallback>
                <p:oleObj name="Equation" r:id="rId3" imgW="2209800" imgH="2540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603" y="1987004"/>
                        <a:ext cx="4533248" cy="52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8274" y="1341120"/>
            <a:ext cx="920445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Qubit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>
          <a:xfrm>
            <a:off x="1854926" y="1573348"/>
            <a:ext cx="836023" cy="394789"/>
          </a:xfrm>
          <a:custGeom>
            <a:avLst/>
            <a:gdLst>
              <a:gd name="connsiteX0" fmla="*/ 0 w 836023"/>
              <a:gd name="connsiteY0" fmla="*/ 11612 h 394789"/>
              <a:gd name="connsiteX1" fmla="*/ 696685 w 836023"/>
              <a:gd name="connsiteY1" fmla="*/ 63863 h 394789"/>
              <a:gd name="connsiteX2" fmla="*/ 836023 w 836023"/>
              <a:gd name="connsiteY2" fmla="*/ 394789 h 3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023" h="394789">
                <a:moveTo>
                  <a:pt x="0" y="11612"/>
                </a:moveTo>
                <a:cubicBezTo>
                  <a:pt x="278674" y="5806"/>
                  <a:pt x="557348" y="0"/>
                  <a:pt x="696685" y="63863"/>
                </a:cubicBezTo>
                <a:cubicBezTo>
                  <a:pt x="836022" y="127726"/>
                  <a:pt x="836022" y="261257"/>
                  <a:pt x="836023" y="39478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96148" y="1214846"/>
            <a:ext cx="229101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Everything else</a:t>
            </a:r>
            <a:endParaRPr lang="en-US" sz="2400" dirty="0"/>
          </a:p>
        </p:txBody>
      </p:sp>
      <p:sp>
        <p:nvSpPr>
          <p:cNvPr id="12" name="Freeform 11"/>
          <p:cNvSpPr/>
          <p:nvPr/>
        </p:nvSpPr>
        <p:spPr>
          <a:xfrm>
            <a:off x="5155474" y="1412240"/>
            <a:ext cx="931817" cy="529771"/>
          </a:xfrm>
          <a:custGeom>
            <a:avLst/>
            <a:gdLst>
              <a:gd name="connsiteX0" fmla="*/ 931817 w 931817"/>
              <a:gd name="connsiteY0" fmla="*/ 15966 h 529771"/>
              <a:gd name="connsiteX1" fmla="*/ 217715 w 931817"/>
              <a:gd name="connsiteY1" fmla="*/ 85634 h 529771"/>
              <a:gd name="connsiteX2" fmla="*/ 0 w 931817"/>
              <a:gd name="connsiteY2" fmla="*/ 529771 h 52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817" h="529771">
                <a:moveTo>
                  <a:pt x="931817" y="15966"/>
                </a:moveTo>
                <a:cubicBezTo>
                  <a:pt x="652417" y="7983"/>
                  <a:pt x="373018" y="0"/>
                  <a:pt x="217715" y="85634"/>
                </a:cubicBezTo>
                <a:cubicBezTo>
                  <a:pt x="62412" y="171268"/>
                  <a:pt x="31206" y="350519"/>
                  <a:pt x="0" y="529771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79817" y="2647386"/>
            <a:ext cx="8709" cy="836024"/>
          </a:xfrm>
          <a:prstGeom prst="straightConnector1">
            <a:avLst/>
          </a:prstGeom>
          <a:ln w="1778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62995" y="2804150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 time….</a:t>
            </a:r>
            <a:endParaRPr lang="en-US" sz="2400" dirty="0"/>
          </a:p>
        </p:txBody>
      </p:sp>
      <p:graphicFrame>
        <p:nvGraphicFramePr>
          <p:cNvPr id="534531" name="Object 3"/>
          <p:cNvGraphicFramePr>
            <a:graphicFrameLocks noChangeAspect="1"/>
          </p:cNvGraphicFramePr>
          <p:nvPr/>
        </p:nvGraphicFramePr>
        <p:xfrm>
          <a:off x="751568" y="3681469"/>
          <a:ext cx="7658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0" name="Equation" r:id="rId5" imgW="3733800" imgH="254000" progId="Equation.3">
                  <p:embed/>
                </p:oleObj>
              </mc:Choice>
              <mc:Fallback>
                <p:oleObj name="Equation" r:id="rId5" imgW="3733800" imgH="2540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68" y="3681469"/>
                        <a:ext cx="7658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97578" y="4502278"/>
            <a:ext cx="6397905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Quantum coherence of </a:t>
            </a:r>
            <a:r>
              <a:rPr lang="en-US" sz="2400" dirty="0" err="1" smtClean="0"/>
              <a:t>qubit</a:t>
            </a:r>
            <a:r>
              <a:rPr lang="en-US" sz="2400" dirty="0" smtClean="0"/>
              <a:t> is inevitably lost!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8" name="Text Box 6"/>
          <p:cNvSpPr txBox="1">
            <a:spLocks noChangeArrowheads="1"/>
          </p:cNvSpPr>
          <p:nvPr/>
        </p:nvSpPr>
        <p:spPr bwMode="auto">
          <a:xfrm>
            <a:off x="114300" y="188913"/>
            <a:ext cx="7160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The Real Problem:  </a:t>
            </a:r>
            <a:r>
              <a:rPr lang="en-US" sz="3600" dirty="0" err="1" smtClean="0"/>
              <a:t>Decoherence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88274" y="1341120"/>
            <a:ext cx="920445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Qubit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>
          <a:xfrm>
            <a:off x="1854926" y="1573348"/>
            <a:ext cx="836023" cy="394789"/>
          </a:xfrm>
          <a:custGeom>
            <a:avLst/>
            <a:gdLst>
              <a:gd name="connsiteX0" fmla="*/ 0 w 836023"/>
              <a:gd name="connsiteY0" fmla="*/ 11612 h 394789"/>
              <a:gd name="connsiteX1" fmla="*/ 696685 w 836023"/>
              <a:gd name="connsiteY1" fmla="*/ 63863 h 394789"/>
              <a:gd name="connsiteX2" fmla="*/ 836023 w 836023"/>
              <a:gd name="connsiteY2" fmla="*/ 394789 h 39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023" h="394789">
                <a:moveTo>
                  <a:pt x="0" y="11612"/>
                </a:moveTo>
                <a:cubicBezTo>
                  <a:pt x="278674" y="5806"/>
                  <a:pt x="557348" y="0"/>
                  <a:pt x="696685" y="63863"/>
                </a:cubicBezTo>
                <a:cubicBezTo>
                  <a:pt x="836022" y="127726"/>
                  <a:pt x="836022" y="261257"/>
                  <a:pt x="836023" y="39478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96148" y="1214846"/>
            <a:ext cx="229101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Everything else</a:t>
            </a:r>
            <a:endParaRPr lang="en-US" sz="2400" dirty="0"/>
          </a:p>
        </p:txBody>
      </p:sp>
      <p:sp>
        <p:nvSpPr>
          <p:cNvPr id="12" name="Freeform 11"/>
          <p:cNvSpPr/>
          <p:nvPr/>
        </p:nvSpPr>
        <p:spPr>
          <a:xfrm>
            <a:off x="5155474" y="1412240"/>
            <a:ext cx="931817" cy="529771"/>
          </a:xfrm>
          <a:custGeom>
            <a:avLst/>
            <a:gdLst>
              <a:gd name="connsiteX0" fmla="*/ 931817 w 931817"/>
              <a:gd name="connsiteY0" fmla="*/ 15966 h 529771"/>
              <a:gd name="connsiteX1" fmla="*/ 217715 w 931817"/>
              <a:gd name="connsiteY1" fmla="*/ 85634 h 529771"/>
              <a:gd name="connsiteX2" fmla="*/ 0 w 931817"/>
              <a:gd name="connsiteY2" fmla="*/ 529771 h 52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817" h="529771">
                <a:moveTo>
                  <a:pt x="931817" y="15966"/>
                </a:moveTo>
                <a:cubicBezTo>
                  <a:pt x="652417" y="7983"/>
                  <a:pt x="373018" y="0"/>
                  <a:pt x="217715" y="85634"/>
                </a:cubicBezTo>
                <a:cubicBezTo>
                  <a:pt x="62412" y="171268"/>
                  <a:pt x="31206" y="350519"/>
                  <a:pt x="0" y="529771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79817" y="2647386"/>
            <a:ext cx="8709" cy="836024"/>
          </a:xfrm>
          <a:prstGeom prst="straightConnector1">
            <a:avLst/>
          </a:prstGeom>
          <a:ln w="1778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62995" y="2804150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 time….</a:t>
            </a:r>
            <a:endParaRPr lang="en-US" sz="2400" dirty="0"/>
          </a:p>
        </p:txBody>
      </p:sp>
      <p:graphicFrame>
        <p:nvGraphicFramePr>
          <p:cNvPr id="534531" name="Object 3"/>
          <p:cNvGraphicFramePr>
            <a:graphicFrameLocks noChangeAspect="1"/>
          </p:cNvGraphicFramePr>
          <p:nvPr/>
        </p:nvGraphicFramePr>
        <p:xfrm>
          <a:off x="751568" y="3681469"/>
          <a:ext cx="7658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97" name="Equation" r:id="rId3" imgW="3733800" imgH="254000" progId="Equation.3">
                  <p:embed/>
                </p:oleObj>
              </mc:Choice>
              <mc:Fallback>
                <p:oleObj name="Equation" r:id="rId3" imgW="3733800" imgH="2540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68" y="3681469"/>
                        <a:ext cx="7658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97578" y="4502278"/>
            <a:ext cx="6397905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Quantum coherence of </a:t>
            </a:r>
            <a:r>
              <a:rPr lang="en-US" sz="2400" dirty="0" err="1" smtClean="0"/>
              <a:t>qubit</a:t>
            </a:r>
            <a:r>
              <a:rPr lang="en-US" sz="2400" dirty="0" smtClean="0"/>
              <a:t> is inevitably lost!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369976"/>
            <a:ext cx="9144000" cy="0"/>
          </a:xfrm>
          <a:prstGeom prst="line">
            <a:avLst/>
          </a:prstGeom>
          <a:ln w="635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3608" y="5625751"/>
            <a:ext cx="8832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Amazingly enough, quantum computing is still possible using what is known as “</a:t>
            </a:r>
            <a:r>
              <a:rPr lang="en-US" sz="2400" b="1" dirty="0" smtClean="0">
                <a:solidFill>
                  <a:srgbClr val="0070C0"/>
                </a:solidFill>
              </a:rPr>
              <a:t>fault-tolerant quantum computation</a:t>
            </a:r>
            <a:r>
              <a:rPr lang="en-US" sz="2400" dirty="0" smtClean="0"/>
              <a:t>.”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047875" y="1987550"/>
          <a:ext cx="45323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98" name="Equation" r:id="rId5" imgW="2209800" imgH="254000" progId="Equation.3">
                  <p:embed/>
                </p:oleObj>
              </mc:Choice>
              <mc:Fallback>
                <p:oleObj name="Equation" r:id="rId5" imgW="2209800" imgH="2540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1987550"/>
                        <a:ext cx="4532313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449" name="Picture 5" descr="7c13f9277e48d0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769" y="931208"/>
            <a:ext cx="5055208" cy="542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0515" y="0"/>
            <a:ext cx="81870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 pitchFamily="34" charset="0"/>
              </a:rPr>
              <a:t>Coherence Times for Superconducting </a:t>
            </a:r>
            <a:endParaRPr lang="en-US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Arial" pitchFamily="34" charset="0"/>
              </a:rPr>
              <a:t>Qubits</a:t>
            </a:r>
            <a:endParaRPr lang="en-US" sz="3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840" y="6034385"/>
            <a:ext cx="8079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From: “Superconducting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</a:rPr>
              <a:t>Qubits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 Are Getting Serious”, </a:t>
            </a:r>
            <a:r>
              <a:rPr lang="en-US" sz="1600" dirty="0">
                <a:solidFill>
                  <a:srgbClr val="1F497D"/>
                </a:solidFill>
                <a:latin typeface="Arial" pitchFamily="34" charset="0"/>
              </a:rPr>
              <a:t>M. Steffen, Physics </a:t>
            </a:r>
            <a:r>
              <a:rPr lang="en-US" sz="1600" b="1" dirty="0">
                <a:solidFill>
                  <a:srgbClr val="1F497D"/>
                </a:solidFill>
                <a:latin typeface="Arial" pitchFamily="34" charset="0"/>
              </a:rPr>
              <a:t>4</a:t>
            </a:r>
            <a:r>
              <a:rPr lang="en-US" sz="1600" dirty="0">
                <a:solidFill>
                  <a:srgbClr val="1F497D"/>
                </a:solidFill>
                <a:latin typeface="Arial" pitchFamily="34" charset="0"/>
              </a:rPr>
              <a:t>, 103 (2011)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7875" y="161925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Threshold for fault-tolerant quantum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computation.</a:t>
            </a:r>
            <a:endParaRPr lang="en-US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79777" y="1831032"/>
            <a:ext cx="53522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449" name="Picture 5" descr="7c13f9277e48d0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769" y="931208"/>
            <a:ext cx="5055208" cy="542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15840" y="6034385"/>
            <a:ext cx="8079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From: “Superconducting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</a:rPr>
              <a:t>Qubits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 Are Getting Serious”, </a:t>
            </a:r>
            <a:r>
              <a:rPr lang="en-US" sz="1600" dirty="0">
                <a:solidFill>
                  <a:srgbClr val="1F497D"/>
                </a:solidFill>
                <a:latin typeface="Arial" pitchFamily="34" charset="0"/>
              </a:rPr>
              <a:t>M. Steffen, Physics </a:t>
            </a:r>
            <a:r>
              <a:rPr lang="en-US" sz="1600" b="1" dirty="0">
                <a:solidFill>
                  <a:srgbClr val="1F497D"/>
                </a:solidFill>
                <a:latin typeface="Arial" pitchFamily="34" charset="0"/>
              </a:rPr>
              <a:t>4</a:t>
            </a:r>
            <a:r>
              <a:rPr lang="en-US" sz="1600" dirty="0">
                <a:solidFill>
                  <a:srgbClr val="1F497D"/>
                </a:solidFill>
                <a:latin typeface="Arial" pitchFamily="34" charset="0"/>
              </a:rPr>
              <a:t>, 103 (2011)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7875" y="161925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Threshold for fault-tolerant quantum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computation.</a:t>
            </a:r>
            <a:endParaRPr lang="en-US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79777" y="1831032"/>
            <a:ext cx="53522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813179" y="2864602"/>
            <a:ext cx="0" cy="679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66448" y="3594335"/>
            <a:ext cx="3899646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what most of my own research on quantum computing is focused on.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0515" y="0"/>
            <a:ext cx="81870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 pitchFamily="34" charset="0"/>
              </a:rPr>
              <a:t>Coherence Times for Superconducting </a:t>
            </a:r>
            <a:endParaRPr lang="en-US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Arial" pitchFamily="34" charset="0"/>
              </a:rPr>
              <a:t>Qubits</a:t>
            </a:r>
            <a:endParaRPr lang="en-US" sz="36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5998" y="1397422"/>
            <a:ext cx="8207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 deep question:</a:t>
            </a:r>
            <a:r>
              <a:rPr lang="en-US" sz="3600" dirty="0" smtClean="0">
                <a:solidFill>
                  <a:srgbClr val="0070C0"/>
                </a:solidFill>
              </a:rPr>
              <a:t>  </a:t>
            </a:r>
            <a:r>
              <a:rPr lang="en-US" sz="3600" dirty="0" smtClean="0"/>
              <a:t>Do the laws of nature allow us to manipulate quantum systems with enough accuracy to build “quantum machines” ?</a:t>
            </a:r>
            <a:endParaRPr lang="en-US" sz="36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4300" y="188913"/>
            <a:ext cx="2698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5998" y="1397422"/>
            <a:ext cx="8207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 deep question:</a:t>
            </a:r>
            <a:r>
              <a:rPr lang="en-US" sz="3600" dirty="0" smtClean="0">
                <a:solidFill>
                  <a:srgbClr val="0070C0"/>
                </a:solidFill>
              </a:rPr>
              <a:t>  </a:t>
            </a:r>
            <a:r>
              <a:rPr lang="en-US" sz="3600" dirty="0" smtClean="0"/>
              <a:t>Do the laws of nature allow us to manipulate quantum systems with enough accuracy to build “quantum machines” 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85998" y="4202870"/>
            <a:ext cx="8207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If the answer is “</a:t>
            </a:r>
            <a:r>
              <a:rPr lang="en-US" sz="3600" b="1" dirty="0" smtClean="0">
                <a:solidFill>
                  <a:srgbClr val="0070C0"/>
                </a:solidFill>
              </a:rPr>
              <a:t>yes</a:t>
            </a:r>
            <a:r>
              <a:rPr lang="en-US" sz="3600" dirty="0" smtClean="0"/>
              <a:t>” (as it seems to be), then quantum computers are coming!</a:t>
            </a:r>
            <a:endParaRPr lang="en-US" sz="36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4300" y="188913"/>
            <a:ext cx="2698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4789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1568450" y="2274888"/>
            <a:ext cx="3006725" cy="290353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7652" name="Object 5"/>
          <p:cNvGraphicFramePr>
            <a:graphicFrameLocks noChangeAspect="1"/>
          </p:cNvGraphicFramePr>
          <p:nvPr/>
        </p:nvGraphicFramePr>
        <p:xfrm>
          <a:off x="2824163" y="1576388"/>
          <a:ext cx="62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4" imgW="266469" imgH="253780" progId="Equation.3">
                  <p:embed/>
                </p:oleObj>
              </mc:Choice>
              <mc:Fallback>
                <p:oleObj name="Equation" r:id="rId4" imgW="266469" imgH="25378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1576388"/>
                        <a:ext cx="6223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6"/>
          <p:cNvGraphicFramePr>
            <a:graphicFrameLocks noChangeAspect="1"/>
          </p:cNvGraphicFramePr>
          <p:nvPr/>
        </p:nvGraphicFramePr>
        <p:xfrm>
          <a:off x="2843213" y="5278438"/>
          <a:ext cx="5286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6" imgW="241195" imgH="253890" progId="Equation.3">
                  <p:embed/>
                </p:oleObj>
              </mc:Choice>
              <mc:Fallback>
                <p:oleObj name="Equation" r:id="rId6" imgW="241195" imgH="25389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278438"/>
                        <a:ext cx="52863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Line 7"/>
          <p:cNvSpPr>
            <a:spLocks noChangeShapeType="1"/>
          </p:cNvSpPr>
          <p:nvPr/>
        </p:nvSpPr>
        <p:spPr bwMode="auto">
          <a:xfrm flipH="1">
            <a:off x="3011488" y="2276475"/>
            <a:ext cx="11112" cy="29019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 flipV="1">
            <a:off x="1558925" y="3748088"/>
            <a:ext cx="3003550" cy="222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3009900" y="2282825"/>
            <a:ext cx="15875" cy="1489075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6502400" y="5081588"/>
            <a:ext cx="742950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33339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 flipH="1">
            <a:off x="6502400" y="5278438"/>
            <a:ext cx="3175" cy="11160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9" name="Line 13"/>
          <p:cNvSpPr>
            <a:spLocks noChangeShapeType="1"/>
          </p:cNvSpPr>
          <p:nvPr/>
        </p:nvSpPr>
        <p:spPr bwMode="auto">
          <a:xfrm>
            <a:off x="7054850" y="5278438"/>
            <a:ext cx="381000" cy="593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60" name="Line 14"/>
          <p:cNvSpPr>
            <a:spLocks noChangeShapeType="1"/>
          </p:cNvSpPr>
          <p:nvPr/>
        </p:nvSpPr>
        <p:spPr bwMode="auto">
          <a:xfrm flipH="1">
            <a:off x="7054850" y="5872163"/>
            <a:ext cx="381000" cy="522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A Quantum Bit or “</a:t>
            </a:r>
            <a:r>
              <a:rPr lang="en-US" sz="3600" dirty="0" err="1" smtClean="0">
                <a:solidFill>
                  <a:schemeClr val="tx1"/>
                </a:solidFill>
              </a:rPr>
              <a:t>Qubit</a:t>
            </a:r>
            <a:r>
              <a:rPr lang="en-US" sz="3600" dirty="0" smtClean="0">
                <a:solidFill>
                  <a:schemeClr val="tx1"/>
                </a:solidFill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40000"/>
            <a:lumOff val="60000"/>
          </a:schemeClr>
        </a:solidFill>
        <a:ln w="9525" algn="ctr">
          <a:solidFill>
            <a:srgbClr val="000000"/>
          </a:solidFill>
          <a:miter lim="800000"/>
          <a:headEnd/>
          <a:tailEnd/>
        </a:ln>
      </a:spPr>
      <a:bodyPr wrap="square" anchor="ctr">
        <a:noAutofit/>
      </a:bodyPr>
      <a:lstStyle>
        <a:defPPr>
          <a:defRPr sz="2800">
            <a:solidFill>
              <a:srgbClr val="000000"/>
            </a:solidFill>
            <a:latin typeface="Times New Roman" pitchFamily="18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/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4051</TotalTime>
  <Words>1587</Words>
  <Application>Microsoft Office PowerPoint</Application>
  <PresentationFormat>On-screen Show (4:3)</PresentationFormat>
  <Paragraphs>494</Paragraphs>
  <Slides>89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6" baseType="lpstr">
      <vt:lpstr>Office Theme</vt:lpstr>
      <vt:lpstr>1_Default Design</vt:lpstr>
      <vt:lpstr>1_Office Theme</vt:lpstr>
      <vt:lpstr>2_Default Design</vt:lpstr>
      <vt:lpstr>3_Default Design</vt:lpstr>
      <vt:lpstr>2_Office Theme</vt:lpstr>
      <vt:lpstr>Equation</vt:lpstr>
      <vt:lpstr>PowerPoint Presentation</vt:lpstr>
      <vt:lpstr>PowerPoint Presentation</vt:lpstr>
      <vt:lpstr>A Classical Bit:  Two Possible States</vt:lpstr>
      <vt:lpstr>A Classical Bit:  Two Possible States</vt:lpstr>
      <vt:lpstr>Single Bit Operation: NOT</vt:lpstr>
      <vt:lpstr>Single Bit Operation: NOT</vt:lpstr>
      <vt:lpstr>A Quantum Bit or “Qubit”</vt:lpstr>
      <vt:lpstr>A Quantum Bit or “Qubit”</vt:lpstr>
      <vt:lpstr>A Quantum Bit or “Qubit”</vt:lpstr>
      <vt:lpstr>A Quantum Bit or “Qubit”</vt:lpstr>
      <vt:lpstr>A Quantum Bit or “Qubit”</vt:lpstr>
      <vt:lpstr>A Quantum Bit or “Qubit”</vt:lpstr>
      <vt:lpstr>A Quantum Bit or “Qubit”</vt:lpstr>
      <vt:lpstr>A Quantum Bit or “Qubit”</vt:lpstr>
      <vt:lpstr>A Quantum Bit:  A Continuum of States</vt:lpstr>
      <vt:lpstr>A Quantum Bit:  A Continuum of States</vt:lpstr>
      <vt:lpstr>A Quantum Bit:  A Continuum of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Boolean Logic Gates</vt:lpstr>
      <vt:lpstr>Transistor Logic</vt:lpstr>
      <vt:lpstr>The Integrated 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NHMFL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 Sequences for Exchange-Based Quantum Computation</dc:title>
  <dc:creator>bonestee</dc:creator>
  <cp:lastModifiedBy>NHMFL</cp:lastModifiedBy>
  <cp:revision>317</cp:revision>
  <dcterms:created xsi:type="dcterms:W3CDTF">2010-03-12T16:12:27Z</dcterms:created>
  <dcterms:modified xsi:type="dcterms:W3CDTF">2012-11-16T02:12:26Z</dcterms:modified>
</cp:coreProperties>
</file>