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326" r:id="rId3"/>
    <p:sldId id="257" r:id="rId4"/>
    <p:sldId id="325" r:id="rId5"/>
    <p:sldId id="281" r:id="rId6"/>
    <p:sldId id="308" r:id="rId7"/>
    <p:sldId id="289" r:id="rId8"/>
    <p:sldId id="290" r:id="rId9"/>
    <p:sldId id="293" r:id="rId10"/>
    <p:sldId id="295" r:id="rId11"/>
    <p:sldId id="300" r:id="rId12"/>
    <p:sldId id="302" r:id="rId13"/>
    <p:sldId id="259" r:id="rId14"/>
    <p:sldId id="260" r:id="rId15"/>
    <p:sldId id="275" r:id="rId16"/>
    <p:sldId id="316" r:id="rId17"/>
    <p:sldId id="274" r:id="rId18"/>
    <p:sldId id="272" r:id="rId19"/>
    <p:sldId id="278" r:id="rId20"/>
    <p:sldId id="317" r:id="rId21"/>
    <p:sldId id="327" r:id="rId22"/>
    <p:sldId id="323" r:id="rId23"/>
    <p:sldId id="329" r:id="rId24"/>
    <p:sldId id="328" r:id="rId25"/>
    <p:sldId id="330" r:id="rId26"/>
  </p:sldIdLst>
  <p:sldSz cx="9144000" cy="6858000" type="screen4x3"/>
  <p:notesSz cx="6997700" cy="9271000"/>
  <p:embeddedFontLst>
    <p:embeddedFont>
      <p:font typeface="cmsy10" panose="020B0500000000000000" pitchFamily="34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굴림" panose="020B0600000101010101" pitchFamily="34" charset="-127"/>
      <p:regular r:id="rId3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90099"/>
    <a:srgbClr val="D60093"/>
    <a:srgbClr val="009900"/>
    <a:srgbClr val="FFCC00"/>
    <a:srgbClr val="DD6A23"/>
    <a:srgbClr val="CC0000"/>
    <a:srgbClr val="CC33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9ABE646-24D5-49AF-B4EF-EDDB200228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845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0480E-C709-45F8-966B-9DA78D7A7186}" type="slidenum">
              <a:rPr lang="en-US"/>
              <a:pPr/>
              <a:t>10</a:t>
            </a:fld>
            <a:endParaRPr lang="en-US"/>
          </a:p>
        </p:txBody>
      </p:sp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</p:spPr>
        <p:txBody>
          <a:bodyPr lIns="92958" tIns="46479" rIns="92958" bIns="46479"/>
          <a:lstStyle/>
          <a:p>
            <a:endParaRPr lang="en-US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1775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7188" indent="-23336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2325" indent="-23336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95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67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39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11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DDCAEEF-FBEF-41F7-A78D-40C4B77D036C}" type="slidenum">
              <a:rPr lang="en-US" sz="1200"/>
              <a:pPr algn="r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911424-40A3-4704-8C0E-42F378D51575}" type="slidenum">
              <a:rPr lang="en-US"/>
              <a:pPr/>
              <a:t>11</a:t>
            </a:fld>
            <a:endParaRPr lang="en-US"/>
          </a:p>
        </p:txBody>
      </p:sp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</p:spPr>
        <p:txBody>
          <a:bodyPr lIns="92958" tIns="46479" rIns="92958" bIns="46479"/>
          <a:lstStyle/>
          <a:p>
            <a:endParaRPr lang="en-US"/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1775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7188" indent="-23336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2325" indent="-23336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95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67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39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11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BE254EF8-F816-4910-8DF8-5B0D8C0577DA}" type="slidenum">
              <a:rPr lang="en-US" sz="1200"/>
              <a:pPr algn="r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CB628-BC64-4603-B40E-58A39F0CC6D3}" type="slidenum">
              <a:rPr lang="en-US"/>
              <a:pPr/>
              <a:t>12</a:t>
            </a:fld>
            <a:endParaRPr lang="en-US"/>
          </a:p>
        </p:txBody>
      </p:sp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</p:spPr>
        <p:txBody>
          <a:bodyPr lIns="92958" tIns="46479" rIns="92958" bIns="46479"/>
          <a:lstStyle/>
          <a:p>
            <a:endParaRPr lang="en-US"/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650" indent="-29051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2050" indent="-231775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7188" indent="-23336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2325" indent="-233363" defTabSz="9302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95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67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39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21125" indent="-233363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B61D632-E85B-4387-9E80-316DA4CB93A0}" type="slidenum">
              <a:rPr lang="en-US" sz="1200"/>
              <a:pPr algn="r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214878" y="889642"/>
            <a:ext cx="4557939" cy="32000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421" tIns="41710" rIns="83421" bIns="41710" anchor="ctr"/>
          <a:lstStyle/>
          <a:p>
            <a:endParaRPr lang="en-US"/>
          </a:p>
        </p:txBody>
      </p:sp>
      <p:sp>
        <p:nvSpPr>
          <p:cNvPr id="1741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081957" y="4410163"/>
            <a:ext cx="4823782" cy="35468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2075" y="889000"/>
            <a:ext cx="4257675" cy="3194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8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3A50A-1110-4D7B-B467-9E4ED67C7F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66598-F11D-4A31-A989-A5D081CC63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2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0BA87-3260-446A-8D28-67CF2D0EE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3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7420B0-1436-4527-8594-B72893497D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24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6AC9203-5CBD-43F8-B465-E8AD026FE5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4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5A81B-01DE-4FF2-A0AF-03E044EA6D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6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17B4E-5989-4897-819B-744E1A520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6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3233A-A95E-445B-8EA9-FED56DEFC1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0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69028-76E4-4C1C-BAB3-5AAAA084E1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6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3C1A6-AEB5-4950-84DC-0229E92148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6DDC7-DACC-4C20-976E-9DAADC2DDE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9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E3A04-2D6D-43C9-9C7B-81C9EB9271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3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95167-59A8-4764-870B-4D1435B03A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4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B77C37-4F55-4AD1-8582-2CF88FE563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eg"/><Relationship Id="rId7" Type="http://schemas.openxmlformats.org/officeDocument/2006/relationships/image" Target="../media/image9.png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eg"/><Relationship Id="rId7" Type="http://schemas.openxmlformats.org/officeDocument/2006/relationships/image" Target="../media/image2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219200"/>
            <a:ext cx="7772400" cy="17526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Some physics topics you probably didn’t think about. </a:t>
            </a:r>
            <a:br>
              <a:rPr lang="en-US" sz="4000" b="1" dirty="0" smtClean="0">
                <a:solidFill>
                  <a:schemeClr val="accent2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Statistical mechanics at the borders of physics.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3657600"/>
            <a:ext cx="8153400" cy="1524000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0000"/>
                </a:solidFill>
              </a:rPr>
              <a:t>Per Arne </a:t>
            </a:r>
            <a:r>
              <a:rPr lang="en-US" b="1" dirty="0" err="1">
                <a:solidFill>
                  <a:srgbClr val="FF0000"/>
                </a:solidFill>
              </a:rPr>
              <a:t>Rikvold</a:t>
            </a:r>
            <a:r>
              <a:rPr lang="en-US" dirty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dirty="0"/>
              <a:t>Professor of </a:t>
            </a:r>
            <a:r>
              <a:rPr lang="en-US" dirty="0" smtClean="0"/>
              <a:t>Physics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7924800" cy="1143000"/>
          </a:xfrm>
        </p:spPr>
        <p:txBody>
          <a:bodyPr lIns="92075" tIns="46038" rIns="92075" bIns="46038"/>
          <a:lstStyle/>
          <a:p>
            <a:r>
              <a:rPr lang="en-US" sz="4000">
                <a:solidFill>
                  <a:schemeClr val="accent2"/>
                </a:solidFill>
              </a:rPr>
              <a:t>Simulation of charging process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19200"/>
            <a:ext cx="7772400" cy="5334000"/>
          </a:xfrm>
        </p:spPr>
        <p:txBody>
          <a:bodyPr lIns="92075" tIns="46038" rIns="92075" bIns="46038"/>
          <a:lstStyle/>
          <a:p>
            <a:r>
              <a:rPr lang="en-US" altLang="ko-KR" sz="2800" dirty="0">
                <a:ea typeface="굴림" pitchFamily="34" charset="-127"/>
              </a:rPr>
              <a:t>Large-scale </a:t>
            </a:r>
            <a:r>
              <a:rPr lang="en-US" altLang="ko-KR" sz="2800" dirty="0">
                <a:solidFill>
                  <a:schemeClr val="accent2"/>
                </a:solidFill>
                <a:ea typeface="굴림" pitchFamily="34" charset="-127"/>
              </a:rPr>
              <a:t>molecular dynamics</a:t>
            </a:r>
            <a:r>
              <a:rPr lang="en-US" altLang="ko-KR" sz="2800" dirty="0">
                <a:ea typeface="굴림" pitchFamily="34" charset="-127"/>
              </a:rPr>
              <a:t> simulations to model environment near charged </a:t>
            </a:r>
            <a:r>
              <a:rPr lang="en-US" altLang="ko-KR" sz="2800" dirty="0">
                <a:solidFill>
                  <a:schemeClr val="accent2"/>
                </a:solidFill>
                <a:ea typeface="굴림" pitchFamily="34" charset="-127"/>
              </a:rPr>
              <a:t>graphite sheets</a:t>
            </a:r>
          </a:p>
          <a:p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Model system: 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	Graphite sheets, electrolyte, </a:t>
            </a:r>
            <a:b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</a:b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counter ions, Li</a:t>
            </a:r>
            <a:r>
              <a:rPr lang="en-US" sz="2800" baseline="300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+ </a:t>
            </a: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ions</a:t>
            </a:r>
          </a:p>
          <a:p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Software: </a:t>
            </a:r>
            <a:b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</a:b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SPARTAN</a:t>
            </a:r>
            <a:r>
              <a:rPr lang="en-US" sz="2800" dirty="0">
                <a:ea typeface="굴림" pitchFamily="34" charset="-127"/>
                <a:cs typeface="굴림" pitchFamily="34" charset="-127"/>
              </a:rPr>
              <a:t> (</a:t>
            </a:r>
            <a:r>
              <a:rPr lang="en-US" sz="2400" dirty="0" err="1">
                <a:ea typeface="굴림" pitchFamily="34" charset="-127"/>
                <a:cs typeface="굴림" pitchFamily="34" charset="-127"/>
              </a:rPr>
              <a:t>Hartree-Fock</a:t>
            </a:r>
            <a:r>
              <a:rPr lang="en-US" sz="2400" dirty="0">
                <a:ea typeface="굴림" pitchFamily="34" charset="-127"/>
                <a:cs typeface="굴림" pitchFamily="34" charset="-127"/>
              </a:rPr>
              <a:t> point charges</a:t>
            </a:r>
            <a:r>
              <a:rPr lang="en-US" sz="2800" dirty="0">
                <a:ea typeface="굴림" pitchFamily="34" charset="-127"/>
                <a:cs typeface="굴림" pitchFamily="34" charset="-127"/>
              </a:rPr>
              <a:t>)</a:t>
            </a:r>
            <a:br>
              <a:rPr lang="en-US" sz="2800" dirty="0">
                <a:ea typeface="굴림" pitchFamily="34" charset="-127"/>
                <a:cs typeface="굴림" pitchFamily="34" charset="-127"/>
              </a:rPr>
            </a:b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AMBER </a:t>
            </a:r>
            <a:r>
              <a:rPr lang="en-US" sz="2800" dirty="0">
                <a:ea typeface="굴림" pitchFamily="34" charset="-127"/>
                <a:cs typeface="굴림" pitchFamily="34" charset="-127"/>
              </a:rPr>
              <a:t>force fields for MD</a:t>
            </a:r>
            <a:r>
              <a:rPr lang="en-US" sz="2800" dirty="0">
                <a:solidFill>
                  <a:srgbClr val="FFFF66"/>
                </a:solidFill>
                <a:ea typeface="굴림" pitchFamily="34" charset="-127"/>
                <a:cs typeface="굴림" pitchFamily="34" charset="-127"/>
              </a:rPr>
              <a:t/>
            </a:r>
            <a:br>
              <a:rPr lang="en-US" sz="2800" dirty="0">
                <a:solidFill>
                  <a:srgbClr val="FFFF66"/>
                </a:solidFill>
                <a:ea typeface="굴림" pitchFamily="34" charset="-127"/>
                <a:cs typeface="굴림" pitchFamily="34" charset="-127"/>
              </a:rPr>
            </a:b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GAFF</a:t>
            </a:r>
            <a:r>
              <a:rPr lang="en-US" sz="2800" dirty="0">
                <a:solidFill>
                  <a:srgbClr val="FFFF59"/>
                </a:solidFill>
                <a:ea typeface="굴림" pitchFamily="34" charset="-127"/>
                <a:cs typeface="굴림" pitchFamily="34" charset="-127"/>
              </a:rPr>
              <a:t> </a:t>
            </a:r>
            <a:r>
              <a:rPr lang="en-US" sz="2800" dirty="0">
                <a:ea typeface="굴림" pitchFamily="34" charset="-127"/>
                <a:cs typeface="굴림" pitchFamily="34" charset="-127"/>
              </a:rPr>
              <a:t>(</a:t>
            </a:r>
            <a:r>
              <a:rPr lang="en-US" sz="2400" dirty="0">
                <a:ea typeface="굴림" pitchFamily="34" charset="-127"/>
                <a:cs typeface="굴림" pitchFamily="34" charset="-127"/>
              </a:rPr>
              <a:t>generalized Amber force field</a:t>
            </a:r>
            <a:r>
              <a:rPr lang="en-US" sz="2800" dirty="0">
                <a:ea typeface="굴림" pitchFamily="34" charset="-127"/>
                <a:cs typeface="굴림" pitchFamily="34" charset="-127"/>
              </a:rPr>
              <a:t>) </a:t>
            </a:r>
            <a:br>
              <a:rPr lang="en-US" sz="2800" dirty="0">
                <a:ea typeface="굴림" pitchFamily="34" charset="-127"/>
                <a:cs typeface="굴림" pitchFamily="34" charset="-127"/>
              </a:rPr>
            </a:b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NAMD</a:t>
            </a:r>
            <a:r>
              <a:rPr lang="en-US" sz="2800" dirty="0">
                <a:solidFill>
                  <a:srgbClr val="FFFF66"/>
                </a:solidFill>
                <a:ea typeface="굴림" pitchFamily="34" charset="-127"/>
                <a:cs typeface="굴림" pitchFamily="34" charset="-127"/>
              </a:rPr>
              <a:t> </a:t>
            </a:r>
            <a:r>
              <a:rPr lang="en-US" sz="2800" dirty="0">
                <a:ea typeface="굴림" pitchFamily="34" charset="-127"/>
                <a:cs typeface="굴림" pitchFamily="34" charset="-127"/>
              </a:rPr>
              <a:t>scalable MD package</a:t>
            </a:r>
          </a:p>
          <a:p>
            <a:pPr>
              <a:buFontTx/>
              <a:buNone/>
            </a:pPr>
            <a:r>
              <a:rPr lang="en-US" sz="2800" dirty="0">
                <a:solidFill>
                  <a:srgbClr val="FFFF66"/>
                </a:solidFill>
                <a:ea typeface="굴림" pitchFamily="34" charset="-127"/>
                <a:cs typeface="굴림" pitchFamily="34" charset="-127"/>
              </a:rPr>
              <a:t>	</a:t>
            </a:r>
            <a:r>
              <a:rPr lang="en-US" sz="2800" dirty="0">
                <a:solidFill>
                  <a:schemeClr val="accent2"/>
                </a:solidFill>
                <a:ea typeface="굴림" pitchFamily="34" charset="-127"/>
                <a:cs typeface="굴림" pitchFamily="34" charset="-127"/>
              </a:rPr>
              <a:t>VMD</a:t>
            </a:r>
            <a:r>
              <a:rPr lang="en-US" sz="2800" dirty="0">
                <a:ea typeface="굴림" pitchFamily="34" charset="-127"/>
                <a:cs typeface="굴림" pitchFamily="34" charset="-127"/>
              </a:rPr>
              <a:t> visualization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 idx="4294967295"/>
          </p:nvPr>
        </p:nvSpPr>
        <p:spPr>
          <a:xfrm>
            <a:off x="838200" y="228600"/>
            <a:ext cx="7772400" cy="1143000"/>
          </a:xfrm>
        </p:spPr>
        <p:txBody>
          <a:bodyPr lIns="92075" tIns="46038" rIns="92075" bIns="46038"/>
          <a:lstStyle/>
          <a:p>
            <a:r>
              <a:rPr lang="en-US" dirty="0">
                <a:solidFill>
                  <a:schemeClr val="accent2"/>
                </a:solidFill>
              </a:rPr>
              <a:t>Animation: No </a:t>
            </a:r>
            <a:r>
              <a:rPr lang="en-US" dirty="0" smtClean="0">
                <a:solidFill>
                  <a:schemeClr val="accent2"/>
                </a:solidFill>
              </a:rPr>
              <a:t>Oscillating </a:t>
            </a:r>
            <a:r>
              <a:rPr lang="en-US" dirty="0">
                <a:solidFill>
                  <a:schemeClr val="accent2"/>
                </a:solidFill>
              </a:rPr>
              <a:t>Field</a:t>
            </a:r>
          </a:p>
        </p:txBody>
      </p:sp>
      <p:sp>
        <p:nvSpPr>
          <p:cNvPr id="77827" name="Text Box 7"/>
          <p:cNvSpPr txBox="1">
            <a:spLocks noChangeArrowheads="1"/>
          </p:cNvSpPr>
          <p:nvPr/>
        </p:nvSpPr>
        <p:spPr bwMode="auto">
          <a:xfrm>
            <a:off x="4343400" y="5715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Duration:  150 ns</a:t>
            </a:r>
          </a:p>
        </p:txBody>
      </p:sp>
      <p:pic>
        <p:nvPicPr>
          <p:cNvPr id="77828" name="Picture 4" descr="NoE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84275"/>
            <a:ext cx="5105400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76200"/>
            <a:ext cx="7848600" cy="1143000"/>
          </a:xfrm>
        </p:spPr>
        <p:txBody>
          <a:bodyPr lIns="92075" tIns="46038" rIns="92075" bIns="46038"/>
          <a:lstStyle/>
          <a:p>
            <a:r>
              <a:rPr lang="en-US" dirty="0">
                <a:solidFill>
                  <a:schemeClr val="accent2"/>
                </a:solidFill>
              </a:rPr>
              <a:t>Simulation with </a:t>
            </a:r>
            <a:r>
              <a:rPr lang="en-US" dirty="0" smtClean="0">
                <a:solidFill>
                  <a:schemeClr val="accent2"/>
                </a:solidFill>
              </a:rPr>
              <a:t>Oscillating </a:t>
            </a:r>
            <a:r>
              <a:rPr lang="en-US" dirty="0">
                <a:solidFill>
                  <a:schemeClr val="accent2"/>
                </a:solidFill>
              </a:rPr>
              <a:t>Field</a:t>
            </a:r>
            <a:r>
              <a:rPr lang="en-US" dirty="0"/>
              <a:t> </a:t>
            </a:r>
          </a:p>
        </p:txBody>
      </p:sp>
      <p:sp>
        <p:nvSpPr>
          <p:cNvPr id="81923" name="Text Box 6"/>
          <p:cNvSpPr txBox="1">
            <a:spLocks noChangeArrowheads="1"/>
          </p:cNvSpPr>
          <p:nvPr/>
        </p:nvSpPr>
        <p:spPr bwMode="auto">
          <a:xfrm>
            <a:off x="2133600" y="56388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Duration 42 ns, intercalation at 39 ns</a:t>
            </a:r>
          </a:p>
        </p:txBody>
      </p:sp>
      <p:grpSp>
        <p:nvGrpSpPr>
          <p:cNvPr id="81924" name="Group 15"/>
          <p:cNvGrpSpPr>
            <a:grpSpLocks/>
          </p:cNvGrpSpPr>
          <p:nvPr/>
        </p:nvGrpSpPr>
        <p:grpSpPr bwMode="auto">
          <a:xfrm>
            <a:off x="7467600" y="3200400"/>
            <a:ext cx="609600" cy="609600"/>
            <a:chOff x="4704" y="3072"/>
            <a:chExt cx="576" cy="576"/>
          </a:xfrm>
        </p:grpSpPr>
        <p:sp>
          <p:nvSpPr>
            <p:cNvPr id="81925" name="Oval 11"/>
            <p:cNvSpPr>
              <a:spLocks noChangeArrowheads="1"/>
            </p:cNvSpPr>
            <p:nvPr/>
          </p:nvSpPr>
          <p:spPr bwMode="auto">
            <a:xfrm>
              <a:off x="4704" y="3072"/>
              <a:ext cx="576" cy="576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6" name="Line 12"/>
            <p:cNvSpPr>
              <a:spLocks noChangeShapeType="1"/>
            </p:cNvSpPr>
            <p:nvPr/>
          </p:nvSpPr>
          <p:spPr bwMode="auto">
            <a:xfrm flipH="1">
              <a:off x="4848" y="3216"/>
              <a:ext cx="288" cy="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27" name="Line 14"/>
            <p:cNvSpPr>
              <a:spLocks noChangeShapeType="1"/>
            </p:cNvSpPr>
            <p:nvPr/>
          </p:nvSpPr>
          <p:spPr bwMode="auto">
            <a:xfrm>
              <a:off x="4848" y="3216"/>
              <a:ext cx="288" cy="2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28" name="Oval 17"/>
          <p:cNvSpPr>
            <a:spLocks noChangeArrowheads="1"/>
          </p:cNvSpPr>
          <p:nvPr/>
        </p:nvSpPr>
        <p:spPr bwMode="auto">
          <a:xfrm>
            <a:off x="8153400" y="3200400"/>
            <a:ext cx="609600" cy="6096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Oval 20"/>
          <p:cNvSpPr>
            <a:spLocks noChangeArrowheads="1"/>
          </p:cNvSpPr>
          <p:nvPr/>
        </p:nvSpPr>
        <p:spPr bwMode="auto">
          <a:xfrm>
            <a:off x="8420100" y="34671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1930" name="Picture 10" descr="Amp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20800"/>
            <a:ext cx="4648200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077200" cy="4572000"/>
          </a:xfrm>
        </p:spPr>
        <p:txBody>
          <a:bodyPr/>
          <a:lstStyle/>
          <a:p>
            <a:r>
              <a:rPr lang="en-US"/>
              <a:t>Important for the development of new ultrahigh-density </a:t>
            </a:r>
            <a:r>
              <a:rPr lang="en-US">
                <a:solidFill>
                  <a:srgbClr val="FF0000"/>
                </a:solidFill>
              </a:rPr>
              <a:t>recording media</a:t>
            </a:r>
            <a:r>
              <a:rPr lang="en-US"/>
              <a:t>. </a:t>
            </a:r>
          </a:p>
          <a:p>
            <a:pPr>
              <a:buFontTx/>
              <a:buNone/>
            </a:pPr>
            <a:endParaRPr lang="en-US"/>
          </a:p>
          <a:p>
            <a:r>
              <a:rPr lang="en-US"/>
              <a:t>Excellent </a:t>
            </a:r>
            <a:r>
              <a:rPr lang="en-US">
                <a:solidFill>
                  <a:srgbClr val="FF0000"/>
                </a:solidFill>
              </a:rPr>
              <a:t>funding and job opportunities</a:t>
            </a:r>
            <a:r>
              <a:rPr lang="en-US"/>
              <a:t>. </a:t>
            </a:r>
          </a:p>
          <a:p>
            <a:pPr>
              <a:buFontTx/>
              <a:buNone/>
            </a:pPr>
            <a:endParaRPr lang="en-US"/>
          </a:p>
          <a:p>
            <a:r>
              <a:rPr lang="en-US"/>
              <a:t>Based on the physics of decay of </a:t>
            </a:r>
            <a:r>
              <a:rPr lang="en-US">
                <a:solidFill>
                  <a:srgbClr val="FF0000"/>
                </a:solidFill>
              </a:rPr>
              <a:t>metastable media</a:t>
            </a:r>
            <a:r>
              <a:rPr lang="en-US"/>
              <a:t> (nonequilibrium statistical mechanics).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Nanomagnetism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524000"/>
            <a:ext cx="4343400" cy="4876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/>
              <a:t>9 nm x 9 nm x 150 nm</a:t>
            </a:r>
          </a:p>
          <a:p>
            <a:pPr algn="ctr">
              <a:buFontTx/>
              <a:buNone/>
            </a:pPr>
            <a:r>
              <a:rPr lang="en-US" sz="2800"/>
              <a:t>Fe particle </a:t>
            </a:r>
          </a:p>
          <a:p>
            <a:pPr algn="ctr">
              <a:buFontTx/>
              <a:buNone/>
            </a:pPr>
            <a:r>
              <a:rPr lang="en-US" sz="2800" i="1"/>
              <a:t>H=</a:t>
            </a:r>
            <a:r>
              <a:rPr lang="en-US" sz="2800"/>
              <a:t>800 Oe</a:t>
            </a:r>
            <a:r>
              <a:rPr lang="en-US" sz="2800" i="1"/>
              <a:t>, T=</a:t>
            </a:r>
            <a:r>
              <a:rPr lang="en-US" sz="2800"/>
              <a:t>20 K</a:t>
            </a:r>
          </a:p>
          <a:p>
            <a:pPr algn="ctr">
              <a:buFontTx/>
              <a:buNone/>
            </a:pPr>
            <a:endParaRPr lang="en-US" sz="2800"/>
          </a:p>
          <a:p>
            <a:pPr algn="ctr">
              <a:buFontTx/>
              <a:buNone/>
            </a:pPr>
            <a:r>
              <a:rPr lang="en-US" sz="2800"/>
              <a:t>Landau-Lifshitz-Gilbert</a:t>
            </a:r>
          </a:p>
          <a:p>
            <a:pPr algn="ctr">
              <a:buFontTx/>
              <a:buNone/>
            </a:pPr>
            <a:r>
              <a:rPr lang="en-US" sz="2800"/>
              <a:t>Langevin simulation</a:t>
            </a:r>
          </a:p>
          <a:p>
            <a:pPr algn="ctr">
              <a:buFontTx/>
              <a:buNone/>
            </a:pPr>
            <a:r>
              <a:rPr lang="en-US" sz="2800"/>
              <a:t>(micromagnetics)</a:t>
            </a:r>
          </a:p>
          <a:p>
            <a:pPr algn="ctr">
              <a:buFontTx/>
              <a:buNone/>
            </a:pPr>
            <a:r>
              <a:rPr lang="en-US" sz="2800"/>
              <a:t>4949 lattice points</a:t>
            </a:r>
          </a:p>
          <a:p>
            <a:pPr algn="ctr">
              <a:buFontTx/>
              <a:buNone/>
            </a:pPr>
            <a:r>
              <a:rPr lang="en-US" sz="2800"/>
              <a:t>Time: 1.2 ns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623050" y="1325563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u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554788" y="1009650"/>
            <a:ext cx="455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C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691313" y="1630363"/>
            <a:ext cx="3190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r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637338" y="2000250"/>
            <a:ext cx="296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/>
              <a:t>l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524000" y="1676400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i="1"/>
              <a:t>M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905000" y="1905000"/>
            <a:ext cx="303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/>
              <a:t>z</a:t>
            </a: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Simulated </a:t>
            </a:r>
            <a:r>
              <a:rPr lang="en-US" sz="4000" dirty="0">
                <a:solidFill>
                  <a:srgbClr val="FF0000"/>
                </a:solidFill>
              </a:rPr>
              <a:t>Nanomagnets</a:t>
            </a:r>
          </a:p>
        </p:txBody>
      </p:sp>
      <p:pic>
        <p:nvPicPr>
          <p:cNvPr id="18446" name="Rolla-MagZ.mpeg">
            <a:hlinkClick r:id="" action="ppaction://media"/>
          </p:cNvPr>
          <p:cNvPicPr>
            <a:picLocks noGrp="1" noChangeAspect="1" noChangeArrowheads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00200" cy="7162800"/>
          </a:xfrm>
        </p:spPr>
      </p:pic>
      <p:pic>
        <p:nvPicPr>
          <p:cNvPr id="18447" name="Rolla-SignCurl.mpeg">
            <a:hlinkClick r:id="" action="ppaction://media"/>
          </p:cNvPr>
          <p:cNvPicPr>
            <a:picLocks noGrp="1" noChangeAspect="1" noChangeArrowheads="1"/>
          </p:cNvPicPr>
          <p:nvPr>
            <p:ph sz="quarter" idx="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3763" y="0"/>
            <a:ext cx="1900237" cy="7391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4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magreversal-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838200"/>
          </a:xfrm>
          <a:solidFill>
            <a:srgbClr val="000000"/>
          </a:solidFill>
        </p:spPr>
        <p:txBody>
          <a:bodyPr/>
          <a:lstStyle/>
          <a:p>
            <a:r>
              <a:rPr lang="en-US" sz="4800">
                <a:solidFill>
                  <a:srgbClr val="FF0000"/>
                </a:solidFill>
              </a:rPr>
              <a:t>Flux-line visualization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33CC"/>
                </a:solidFill>
              </a:rPr>
              <a:t>Statistical Physics of </a:t>
            </a:r>
            <a:br>
              <a:rPr lang="en-US" sz="4000" b="1" dirty="0" smtClean="0">
                <a:solidFill>
                  <a:srgbClr val="0033CC"/>
                </a:solidFill>
              </a:rPr>
            </a:br>
            <a:r>
              <a:rPr lang="en-US" sz="4000" b="1" dirty="0" smtClean="0">
                <a:solidFill>
                  <a:srgbClr val="0033CC"/>
                </a:solidFill>
              </a:rPr>
              <a:t>Evolution and Ecology</a:t>
            </a:r>
            <a:endParaRPr lang="en-US" sz="4000" b="1" dirty="0">
              <a:solidFill>
                <a:srgbClr val="0033CC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0010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Does evolution proceed </a:t>
            </a:r>
            <a:r>
              <a:rPr lang="en-US" sz="2800" dirty="0">
                <a:solidFill>
                  <a:srgbClr val="009900"/>
                </a:solidFill>
              </a:rPr>
              <a:t>uniformly</a:t>
            </a:r>
            <a:r>
              <a:rPr lang="en-US" sz="2800" dirty="0"/>
              <a:t> or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	in </a:t>
            </a:r>
            <a:r>
              <a:rPr lang="en-US" sz="2800" dirty="0">
                <a:solidFill>
                  <a:srgbClr val="FF0000"/>
                </a:solidFill>
              </a:rPr>
              <a:t>fits and starts</a:t>
            </a:r>
            <a:r>
              <a:rPr lang="en-US" sz="2800" dirty="0"/>
              <a:t>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Scarcity of intermediate forms (“missing links”)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FF0000"/>
                </a:solidFill>
              </a:rPr>
              <a:t>	in the fossil record may suggest fits and starts.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Fit-and-start evolution termed </a:t>
            </a:r>
            <a:r>
              <a:rPr lang="en-US" sz="2800" i="1" dirty="0">
                <a:solidFill>
                  <a:srgbClr val="FF0000"/>
                </a:solidFill>
              </a:rPr>
              <a:t>punctuated equilibria</a:t>
            </a:r>
            <a:r>
              <a:rPr lang="en-US" sz="2800" dirty="0"/>
              <a:t> by Gould and Eldredge.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Punctuated equilibria dynamics resemble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i="1" dirty="0">
                <a:solidFill>
                  <a:srgbClr val="FF0000"/>
                </a:solidFill>
              </a:rPr>
              <a:t>	</a:t>
            </a:r>
            <a:r>
              <a:rPr lang="en-US" sz="2800" i="1" dirty="0">
                <a:solidFill>
                  <a:srgbClr val="008080"/>
                </a:solidFill>
              </a:rPr>
              <a:t>nucleation and growth in phase transformations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/>
              <a:t>	and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i="1" dirty="0">
                <a:solidFill>
                  <a:srgbClr val="009900"/>
                </a:solidFill>
              </a:rPr>
              <a:t>	stick-slip motion in friction and earthquakes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Model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Individuals of many species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Compete for resources</a:t>
            </a:r>
          </a:p>
          <a:p>
            <a:pPr lvl="1"/>
            <a:r>
              <a:rPr lang="en-US">
                <a:solidFill>
                  <a:srgbClr val="800080"/>
                </a:solidFill>
              </a:rPr>
              <a:t>Interact directly (predator/prey, etc.)</a:t>
            </a:r>
          </a:p>
          <a:p>
            <a:r>
              <a:rPr lang="en-US"/>
              <a:t>Individuals who get many resources and much food have </a:t>
            </a:r>
            <a:r>
              <a:rPr lang="en-US">
                <a:solidFill>
                  <a:schemeClr val="accent2"/>
                </a:solidFill>
              </a:rPr>
              <a:t>larger probability of reproducing</a:t>
            </a:r>
            <a:r>
              <a:rPr lang="en-US"/>
              <a:t>.</a:t>
            </a:r>
          </a:p>
          <a:p>
            <a:r>
              <a:rPr lang="en-US">
                <a:solidFill>
                  <a:srgbClr val="FF0000"/>
                </a:solidFill>
              </a:rPr>
              <a:t>Mutations</a:t>
            </a:r>
            <a:r>
              <a:rPr lang="en-US"/>
              <a:t> that produce new species occur during reproduction.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Simulation Results</a:t>
            </a:r>
          </a:p>
        </p:txBody>
      </p:sp>
      <p:pic>
        <p:nvPicPr>
          <p:cNvPr id="37891" name="Picture 3" descr="evolMChard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819150"/>
            <a:ext cx="3581400" cy="2682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4" descr="evolMChard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3613150"/>
            <a:ext cx="3733800" cy="2563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 descr="evolMChard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860425"/>
            <a:ext cx="3657600" cy="258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 descr="evolMChardB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3624263"/>
            <a:ext cx="3810000" cy="2547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12725" y="1158875"/>
            <a:ext cx="1470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Diversity, </a:t>
            </a:r>
          </a:p>
          <a:p>
            <a:r>
              <a:rPr lang="en-US" i="1"/>
              <a:t>D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)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52400" y="2073275"/>
            <a:ext cx="1552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N</a:t>
            </a:r>
            <a:r>
              <a:rPr lang="en-US" baseline="-25000">
                <a:solidFill>
                  <a:srgbClr val="FF0000"/>
                </a:solidFill>
              </a:rPr>
              <a:t>tot</a:t>
            </a:r>
            <a:r>
              <a:rPr lang="en-US">
                <a:solidFill>
                  <a:srgbClr val="FF0000"/>
                </a:solidFill>
              </a:rPr>
              <a:t>(</a:t>
            </a:r>
            <a:r>
              <a:rPr lang="en-US" i="1">
                <a:solidFill>
                  <a:srgbClr val="FF0000"/>
                </a:solidFill>
              </a:rPr>
              <a:t>t</a:t>
            </a:r>
            <a:r>
              <a:rPr lang="en-US">
                <a:solidFill>
                  <a:srgbClr val="FF0000"/>
                </a:solidFill>
              </a:rPr>
              <a:t>), </a:t>
            </a:r>
          </a:p>
          <a:p>
            <a:r>
              <a:rPr lang="en-US">
                <a:solidFill>
                  <a:srgbClr val="FF0000"/>
                </a:solidFill>
              </a:rPr>
              <a:t>normalized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52400" y="3429000"/>
            <a:ext cx="17843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/>
              <a:t>n</a:t>
            </a:r>
            <a:r>
              <a:rPr lang="en-US" sz="2000" i="1" baseline="-25000"/>
              <a:t>I</a:t>
            </a:r>
            <a:r>
              <a:rPr lang="en-US" sz="2000"/>
              <a:t> &gt; 1000</a:t>
            </a:r>
          </a:p>
          <a:p>
            <a:r>
              <a:rPr lang="en-US" sz="2000" i="1">
                <a:solidFill>
                  <a:schemeClr val="accent2"/>
                </a:solidFill>
              </a:rPr>
              <a:t>n</a:t>
            </a:r>
            <a:r>
              <a:rPr lang="en-US" sz="2000" i="1" baseline="-25000">
                <a:solidFill>
                  <a:schemeClr val="accent2"/>
                </a:solidFill>
              </a:rPr>
              <a:t>I</a:t>
            </a:r>
            <a:r>
              <a:rPr lang="en-US" sz="2000">
                <a:solidFill>
                  <a:schemeClr val="accent2"/>
                </a:solidFill>
              </a:rPr>
              <a:t> </a:t>
            </a:r>
            <a:r>
              <a:rPr lang="en-US" sz="2000">
                <a:solidFill>
                  <a:schemeClr val="accent2"/>
                </a:solidFill>
                <a:latin typeface="cmsy10" pitchFamily="34" charset="0"/>
              </a:rPr>
              <a:t>2</a:t>
            </a:r>
            <a:r>
              <a:rPr lang="en-US" sz="2000">
                <a:solidFill>
                  <a:schemeClr val="accent2"/>
                </a:solidFill>
              </a:rPr>
              <a:t> [101,1000]</a:t>
            </a:r>
          </a:p>
          <a:p>
            <a:r>
              <a:rPr lang="en-US" sz="2000" i="1">
                <a:solidFill>
                  <a:srgbClr val="FF0000"/>
                </a:solidFill>
              </a:rPr>
              <a:t>n</a:t>
            </a:r>
            <a:r>
              <a:rPr lang="en-US" sz="2000" i="1" baseline="-25000">
                <a:solidFill>
                  <a:srgbClr val="FF0000"/>
                </a:solidFill>
              </a:rPr>
              <a:t>I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  <a:latin typeface="cmsy10" pitchFamily="34" charset="0"/>
              </a:rPr>
              <a:t>2</a:t>
            </a:r>
            <a:r>
              <a:rPr lang="en-US" sz="2000">
                <a:solidFill>
                  <a:srgbClr val="FF0000"/>
                </a:solidFill>
              </a:rPr>
              <a:t> [11,100]</a:t>
            </a:r>
          </a:p>
          <a:p>
            <a:r>
              <a:rPr lang="en-US" sz="2000" i="1">
                <a:solidFill>
                  <a:srgbClr val="009900"/>
                </a:solidFill>
              </a:rPr>
              <a:t>n</a:t>
            </a:r>
            <a:r>
              <a:rPr lang="en-US" sz="2000" i="1" baseline="-25000">
                <a:solidFill>
                  <a:srgbClr val="009900"/>
                </a:solidFill>
              </a:rPr>
              <a:t>I</a:t>
            </a:r>
            <a:r>
              <a:rPr lang="en-US" sz="2000">
                <a:solidFill>
                  <a:srgbClr val="009900"/>
                </a:solidFill>
              </a:rPr>
              <a:t> </a:t>
            </a:r>
            <a:r>
              <a:rPr lang="en-US" sz="2000">
                <a:solidFill>
                  <a:srgbClr val="009900"/>
                </a:solidFill>
                <a:latin typeface="cmsy10" pitchFamily="34" charset="0"/>
              </a:rPr>
              <a:t>2</a:t>
            </a:r>
            <a:r>
              <a:rPr lang="en-US" sz="2000">
                <a:solidFill>
                  <a:srgbClr val="009900"/>
                </a:solidFill>
              </a:rPr>
              <a:t> [2,10]</a:t>
            </a:r>
          </a:p>
          <a:p>
            <a:r>
              <a:rPr lang="en-US" sz="2000" i="1">
                <a:solidFill>
                  <a:srgbClr val="FFFF00"/>
                </a:solidFill>
              </a:rPr>
              <a:t>n</a:t>
            </a:r>
            <a:r>
              <a:rPr lang="en-US" sz="2000" i="1" baseline="-25000">
                <a:solidFill>
                  <a:srgbClr val="FFFF00"/>
                </a:solidFill>
              </a:rPr>
              <a:t>I</a:t>
            </a:r>
            <a:r>
              <a:rPr lang="en-US" sz="2000">
                <a:solidFill>
                  <a:srgbClr val="FFFF00"/>
                </a:solidFill>
              </a:rPr>
              <a:t> = 1</a:t>
            </a:r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4038600" y="3505200"/>
            <a:ext cx="152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5638800" y="3505200"/>
            <a:ext cx="3200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4343400" y="3505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152400" y="6137275"/>
            <a:ext cx="8996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66"/>
                </a:solidFill>
              </a:rPr>
              <a:t>Quasi-steady states (QSS) punctuated by active periods. </a:t>
            </a:r>
            <a:r>
              <a:rPr lang="en-US">
                <a:solidFill>
                  <a:srgbClr val="008000"/>
                </a:solidFill>
              </a:rPr>
              <a:t>Self-similarity.</a:t>
            </a:r>
            <a:r>
              <a:rPr lang="en-US">
                <a:solidFill>
                  <a:srgbClr val="CC006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Pps2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41148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 descr="TPps2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2276475"/>
            <a:ext cx="3478212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Typical community structures</a:t>
            </a:r>
            <a:r>
              <a:rPr lang="en-US"/>
              <a:t> 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895475" y="1462088"/>
            <a:ext cx="1457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Model A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086475" y="1462088"/>
            <a:ext cx="1436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Model B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219200" y="5943600"/>
            <a:ext cx="303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Mutualistic community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380038" y="5943600"/>
            <a:ext cx="307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Predator-prey food web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Statistical Physics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4343400"/>
          </a:xfrm>
        </p:spPr>
        <p:txBody>
          <a:bodyPr/>
          <a:lstStyle/>
          <a:p>
            <a:r>
              <a:rPr lang="en-US" dirty="0" smtClean="0"/>
              <a:t>Physics of systems consisting of </a:t>
            </a:r>
            <a:r>
              <a:rPr lang="en-US" i="1" dirty="0" smtClean="0"/>
              <a:t>many interacting “parts.”</a:t>
            </a:r>
          </a:p>
          <a:p>
            <a:r>
              <a:rPr lang="en-US" dirty="0" smtClean="0"/>
              <a:t>The “parts” could be</a:t>
            </a:r>
          </a:p>
          <a:p>
            <a:pPr lvl="1"/>
            <a:r>
              <a:rPr lang="en-US" sz="3200" b="1" dirty="0" smtClean="0">
                <a:solidFill>
                  <a:srgbClr val="CC0000"/>
                </a:solidFill>
              </a:rPr>
              <a:t>Nucleons</a:t>
            </a:r>
          </a:p>
          <a:p>
            <a:pPr lvl="1"/>
            <a:r>
              <a:rPr lang="en-US" sz="3200" b="1" dirty="0" smtClean="0">
                <a:solidFill>
                  <a:srgbClr val="DD6A23"/>
                </a:solidFill>
              </a:rPr>
              <a:t>Atoms</a:t>
            </a:r>
          </a:p>
          <a:p>
            <a:pPr lvl="1"/>
            <a:r>
              <a:rPr lang="en-US" sz="3200" b="1" dirty="0" smtClean="0">
                <a:solidFill>
                  <a:srgbClr val="FFCC00"/>
                </a:solidFill>
              </a:rPr>
              <a:t>Molecules</a:t>
            </a:r>
          </a:p>
          <a:p>
            <a:pPr lvl="1"/>
            <a:r>
              <a:rPr lang="en-US" sz="3200" b="1" dirty="0" smtClean="0">
                <a:solidFill>
                  <a:srgbClr val="009900"/>
                </a:solidFill>
              </a:rPr>
              <a:t>Organisms</a:t>
            </a:r>
          </a:p>
          <a:p>
            <a:pPr lvl="1"/>
            <a:r>
              <a:rPr lang="en-US" sz="3200" b="1" dirty="0" smtClean="0">
                <a:solidFill>
                  <a:srgbClr val="003399"/>
                </a:solidFill>
              </a:rPr>
              <a:t>Biological species</a:t>
            </a:r>
          </a:p>
          <a:p>
            <a:pPr lvl="1"/>
            <a:r>
              <a:rPr lang="en-US" sz="3200" b="1" dirty="0" smtClean="0">
                <a:solidFill>
                  <a:srgbClr val="D60093"/>
                </a:solidFill>
              </a:rPr>
              <a:t>Power plants and consumers</a:t>
            </a:r>
          </a:p>
          <a:p>
            <a:pPr lvl="1"/>
            <a:r>
              <a:rPr lang="en-US" sz="3200" b="1" dirty="0" smtClean="0">
                <a:solidFill>
                  <a:srgbClr val="990099"/>
                </a:solidFill>
              </a:rPr>
              <a:t>…..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0" y="277726"/>
            <a:ext cx="7793280" cy="7128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Some other network examples</a:t>
            </a:r>
            <a:endParaRPr lang="en-US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4" y="1078673"/>
            <a:ext cx="3294526" cy="23269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60" y="1174315"/>
            <a:ext cx="3183840" cy="2319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2920" y="3325504"/>
            <a:ext cx="3354280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1100" b="1" dirty="0"/>
              <a:t>http://contrailscience.com/30-years-of-airline-travel</a:t>
            </a:r>
            <a:r>
              <a:rPr lang="en-US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041" y="3249566"/>
            <a:ext cx="2452944" cy="42231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sz="2200" dirty="0"/>
              <a:t>www.tokyometro.jp</a:t>
            </a:r>
            <a:endParaRPr lang="en-US" sz="33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66651" y="3440123"/>
            <a:ext cx="2674058" cy="3248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0240" y="6351213"/>
            <a:ext cx="3294263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World Wide Web. www.opte.org</a:t>
            </a:r>
            <a:endParaRPr lang="en-US" sz="2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6" y="3709926"/>
            <a:ext cx="2691263" cy="26915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20" y="6361971"/>
            <a:ext cx="2974625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The Internet. From Wikipedia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8793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414720" y="0"/>
            <a:ext cx="8709120" cy="165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/>
            <a:r>
              <a:rPr lang="en-US" sz="4000" b="1">
                <a:solidFill>
                  <a:schemeClr val="accent2"/>
                </a:solidFill>
                <a:latin typeface="Times New Roman" pitchFamily="18" charset="0"/>
              </a:rPr>
              <a:t>Applications of network theory </a:t>
            </a:r>
          </a:p>
          <a:p>
            <a:pPr algn="ctr" eaLnBrk="1"/>
            <a:r>
              <a:rPr lang="en-US" sz="4000" b="1">
                <a:solidFill>
                  <a:schemeClr val="accent2"/>
                </a:solidFill>
                <a:latin typeface="Times New Roman" pitchFamily="18" charset="0"/>
              </a:rPr>
              <a:t>to power grids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3733920" y="3636382"/>
            <a:ext cx="2285280" cy="53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/>
          <a:p>
            <a:pPr>
              <a:lnSpc>
                <a:spcPct val="90000"/>
              </a:lnSpc>
              <a:spcBef>
                <a:spcPts val="794"/>
              </a:spcBef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Motivation: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93920" y="4258527"/>
            <a:ext cx="8501760" cy="193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/>
          <a:p>
            <a:pPr>
              <a:spcBef>
                <a:spcPts val="737"/>
              </a:spcBef>
              <a:buClr>
                <a:srgbClr val="1C1C1C"/>
              </a:buClr>
              <a:buSzPct val="45000"/>
              <a:buFont typeface="Times New Roman" pitchFamily="18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1C1C1C"/>
                </a:solidFill>
                <a:cs typeface="Times New Roman" pitchFamily="18" charset="0"/>
              </a:rPr>
              <a:t>  </a:t>
            </a:r>
            <a:r>
              <a:rPr lang="en-US" sz="2500" dirty="0">
                <a:solidFill>
                  <a:srgbClr val="1C1C1C"/>
                </a:solidFill>
                <a:cs typeface="Times New Roman" pitchFamily="18" charset="0"/>
              </a:rPr>
              <a:t>Society </a:t>
            </a:r>
            <a:r>
              <a:rPr lang="en-US" sz="2500" dirty="0">
                <a:solidFill>
                  <a:srgbClr val="1C1C1C"/>
                </a:solidFill>
              </a:rPr>
              <a:t>relies</a:t>
            </a:r>
            <a:r>
              <a:rPr lang="en-US" sz="2500" dirty="0">
                <a:solidFill>
                  <a:srgbClr val="000000"/>
                </a:solidFill>
              </a:rPr>
              <a:t> </a:t>
            </a:r>
            <a:r>
              <a:rPr lang="en-US" sz="2500" dirty="0">
                <a:solidFill>
                  <a:srgbClr val="1C1C1C"/>
                </a:solidFill>
                <a:cs typeface="Times New Roman" pitchFamily="18" charset="0"/>
              </a:rPr>
              <a:t>heavily on power grid </a:t>
            </a:r>
            <a:r>
              <a:rPr lang="en-US" sz="2500" dirty="0">
                <a:solidFill>
                  <a:srgbClr val="FF0000"/>
                </a:solidFill>
                <a:cs typeface="Times New Roman" pitchFamily="18" charset="0"/>
              </a:rPr>
              <a:t>performance</a:t>
            </a:r>
          </a:p>
          <a:p>
            <a:pPr>
              <a:spcBef>
                <a:spcPts val="737"/>
              </a:spcBef>
              <a:buClr>
                <a:srgbClr val="1C1C1C"/>
              </a:buClr>
              <a:buSzPct val="45000"/>
              <a:buFont typeface="Arial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1C1C1C"/>
                </a:solidFill>
                <a:cs typeface="Times New Roman" pitchFamily="18" charset="0"/>
              </a:rPr>
              <a:t>  Modern &amp; future power grids are </a:t>
            </a:r>
            <a:r>
              <a:rPr lang="en-US" sz="2500" dirty="0">
                <a:solidFill>
                  <a:srgbClr val="FF0000"/>
                </a:solidFill>
                <a:cs typeface="Times New Roman" pitchFamily="18" charset="0"/>
              </a:rPr>
              <a:t>large, complex, integrated</a:t>
            </a:r>
          </a:p>
          <a:p>
            <a:pPr>
              <a:spcBef>
                <a:spcPts val="737"/>
              </a:spcBef>
              <a:buClr>
                <a:srgbClr val="1C1C1C"/>
              </a:buClr>
              <a:buSzPct val="45000"/>
              <a:buFont typeface="Arial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1C1C1C"/>
                </a:solidFill>
                <a:cs typeface="Times New Roman" pitchFamily="18" charset="0"/>
              </a:rPr>
              <a:t>  </a:t>
            </a:r>
            <a:r>
              <a:rPr lang="en-US" sz="2500" dirty="0">
                <a:solidFill>
                  <a:srgbClr val="FF0000"/>
                </a:solidFill>
                <a:cs typeface="Times New Roman" pitchFamily="18" charset="0"/>
              </a:rPr>
              <a:t>Vulnerability</a:t>
            </a:r>
            <a:r>
              <a:rPr lang="en-US" sz="2500" dirty="0">
                <a:solidFill>
                  <a:srgbClr val="1C1C1C"/>
                </a:solidFill>
                <a:cs typeface="Times New Roman" pitchFamily="18" charset="0"/>
              </a:rPr>
              <a:t> to natural disasters, hostility, software failure</a:t>
            </a:r>
          </a:p>
          <a:p>
            <a:pPr>
              <a:spcBef>
                <a:spcPts val="737"/>
              </a:spcBef>
              <a:buClr>
                <a:srgbClr val="1C1C1C"/>
              </a:buClr>
              <a:buSzPct val="45000"/>
              <a:buFont typeface="Arial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2500" dirty="0">
                <a:solidFill>
                  <a:srgbClr val="1C1C1C"/>
                </a:solidFill>
                <a:cs typeface="Times New Roman" pitchFamily="18" charset="0"/>
              </a:rPr>
              <a:t>  </a:t>
            </a:r>
            <a:r>
              <a:rPr lang="en-US" sz="2500" dirty="0">
                <a:solidFill>
                  <a:srgbClr val="FF0000"/>
                </a:solidFill>
                <a:cs typeface="Times New Roman" pitchFamily="18" charset="0"/>
              </a:rPr>
              <a:t>Network theory </a:t>
            </a:r>
            <a:r>
              <a:rPr lang="en-US" sz="2500" dirty="0">
                <a:solidFill>
                  <a:srgbClr val="1C1C1C"/>
                </a:solidFill>
                <a:cs typeface="Times New Roman" pitchFamily="18" charset="0"/>
              </a:rPr>
              <a:t>is in </a:t>
            </a:r>
            <a:r>
              <a:rPr lang="en-US" sz="2500" dirty="0">
                <a:solidFill>
                  <a:srgbClr val="FF0000"/>
                </a:solidFill>
                <a:cs typeface="Times New Roman" pitchFamily="18" charset="0"/>
              </a:rPr>
              <a:t>rapid development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27" y="1517663"/>
            <a:ext cx="3816572" cy="20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680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2" descr="floridaposition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57200"/>
            <a:ext cx="2287587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30" descr="FL_ma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98425"/>
            <a:ext cx="26670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685800"/>
            <a:ext cx="18542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381000" y="2895600"/>
            <a:ext cx="203993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1600" b="1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Florida electric power grid map</a:t>
            </a:r>
            <a:r>
              <a:rPr lang="en-GB" sz="160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 </a:t>
            </a:r>
          </a:p>
          <a:p>
            <a:pPr algn="ctr" eaLnBrk="1" hangingPunct="1"/>
            <a:r>
              <a:rPr lang="en-GB" sz="160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31 generators</a:t>
            </a:r>
          </a:p>
          <a:p>
            <a:pPr algn="ctr" eaLnBrk="1" hangingPunct="1"/>
            <a:r>
              <a:rPr lang="en-GB" sz="160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53 loads</a:t>
            </a:r>
          </a:p>
        </p:txBody>
      </p:sp>
      <p:sp>
        <p:nvSpPr>
          <p:cNvPr id="87048" name="Line 26"/>
          <p:cNvSpPr>
            <a:spLocks noChangeShapeType="1"/>
          </p:cNvSpPr>
          <p:nvPr/>
        </p:nvSpPr>
        <p:spPr bwMode="auto">
          <a:xfrm>
            <a:off x="2646363" y="1524000"/>
            <a:ext cx="477837" cy="1588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Line 26"/>
          <p:cNvSpPr>
            <a:spLocks noChangeShapeType="1"/>
          </p:cNvSpPr>
          <p:nvPr/>
        </p:nvSpPr>
        <p:spPr bwMode="auto">
          <a:xfrm>
            <a:off x="5999163" y="1522413"/>
            <a:ext cx="477837" cy="1587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3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/>
              <a:t>Floridian power grid</a:t>
            </a:r>
          </a:p>
        </p:txBody>
      </p:sp>
      <p:sp>
        <p:nvSpPr>
          <p:cNvPr id="87054" name="Text Box 11"/>
          <p:cNvSpPr txBox="1">
            <a:spLocks noChangeArrowheads="1"/>
          </p:cNvSpPr>
          <p:nvPr/>
        </p:nvSpPr>
        <p:spPr bwMode="auto">
          <a:xfrm>
            <a:off x="6646863" y="3213100"/>
            <a:ext cx="20399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1600" b="1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Corresponding network</a:t>
            </a:r>
            <a:r>
              <a:rPr lang="en-GB" sz="160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 </a:t>
            </a:r>
          </a:p>
          <a:p>
            <a:pPr algn="ctr" eaLnBrk="1" hangingPunct="1"/>
            <a:r>
              <a:rPr lang="en-GB" sz="160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84 vertices </a:t>
            </a:r>
          </a:p>
        </p:txBody>
      </p:sp>
      <p:pic>
        <p:nvPicPr>
          <p:cNvPr id="15" name="Picture 2" descr="TPps2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574731"/>
            <a:ext cx="2919412" cy="40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51" name="Rectangle 16"/>
          <p:cNvSpPr>
            <a:spLocks noChangeArrowheads="1"/>
          </p:cNvSpPr>
          <p:nvPr/>
        </p:nvSpPr>
        <p:spPr bwMode="auto">
          <a:xfrm>
            <a:off x="2236787" y="5799199"/>
            <a:ext cx="2487613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457200" indent="-457200" defTabSz="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Optimal partitioning into 8 clusters.</a:t>
            </a:r>
            <a:endParaRPr lang="en-GB" sz="1400" dirty="0">
              <a:solidFill>
                <a:srgbClr val="000000"/>
              </a:solidFill>
              <a:latin typeface="Verdana" pitchFamily="34" charset="0"/>
              <a:ea typeface="DejaVu LGC Sans"/>
              <a:cs typeface="DejaVu LGC San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743200" y="3625850"/>
            <a:ext cx="1981200" cy="1841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67200" y="2574731"/>
            <a:ext cx="457200" cy="10511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632325" y="4038600"/>
            <a:ext cx="1158875" cy="1111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40237" y="2579493"/>
            <a:ext cx="1143000" cy="3764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4876800" y="2590800"/>
            <a:ext cx="320674" cy="12789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53000" y="4149725"/>
            <a:ext cx="258762" cy="650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348162" y="4876800"/>
            <a:ext cx="452438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632325" y="4572000"/>
            <a:ext cx="4730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914896" y="4572000"/>
            <a:ext cx="0" cy="228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038718" y="4557695"/>
            <a:ext cx="0" cy="29052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376843" y="4343400"/>
            <a:ext cx="304800" cy="76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486400" y="4667220"/>
            <a:ext cx="114256" cy="381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724400" y="4900612"/>
            <a:ext cx="914400" cy="11953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622925" y="6081703"/>
            <a:ext cx="47307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957283" y="4857748"/>
            <a:ext cx="7350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052527" y="4924422"/>
            <a:ext cx="73506" cy="619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981082" y="5019675"/>
            <a:ext cx="124318" cy="714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885822" y="5038726"/>
            <a:ext cx="7350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9" y="3108502"/>
            <a:ext cx="4642602" cy="3587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0" y="226103"/>
            <a:ext cx="7793280" cy="11290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a model power grid that we can play with.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attempt.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60" y="1454264"/>
            <a:ext cx="7793280" cy="4717936"/>
          </a:xfrm>
        </p:spPr>
        <p:txBody>
          <a:bodyPr/>
          <a:lstStyle/>
          <a:p>
            <a:pPr marL="414726" indent="-414726">
              <a:buFont typeface="Arial" pitchFamily="34" charset="0"/>
              <a:buChar char="•"/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Geographically embedded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  <a:p>
            <a:pPr marL="777611" lvl="1" indent="-414726"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Scale such that area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 of vertices is unity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vertices in square of side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414726" indent="-414726">
              <a:buFont typeface="Arial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 of power plants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Florida: 31/84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/>
            <a:endParaRPr lang="en-US" dirty="0"/>
          </a:p>
          <a:p>
            <a:pPr marL="414726" indent="-414726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1280" y="3334474"/>
            <a:ext cx="3663360" cy="73008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Real Florida degree distribution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405" y="3108502"/>
            <a:ext cx="4642602" cy="35878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3446" y="3340756"/>
            <a:ext cx="4399154" cy="730087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Real Florida edge-length distribution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2925" y="5385188"/>
            <a:ext cx="2879791" cy="453088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&lt;edge length&gt; = 1.09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werGridCoolingWithLength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560" y="5444"/>
            <a:ext cx="873504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433" y="1668959"/>
            <a:ext cx="4559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“Cooling” Florida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5400" b="1" dirty="0" smtClean="0">
                <a:solidFill>
                  <a:srgbClr val="003399"/>
                </a:solidFill>
              </a:rPr>
              <a:t>Grand Conclusion</a:t>
            </a:r>
            <a:endParaRPr lang="en-US" sz="5400" b="1" dirty="0">
              <a:solidFill>
                <a:srgbClr val="0033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724400"/>
          </a:xfrm>
        </p:spPr>
        <p:txBody>
          <a:bodyPr/>
          <a:lstStyle/>
          <a:p>
            <a:r>
              <a:rPr lang="en-US" sz="5400" dirty="0" smtClean="0">
                <a:solidFill>
                  <a:srgbClr val="C00000"/>
                </a:solidFill>
              </a:rPr>
              <a:t>Physics can be used to study lots of problems that most people would never think of as “physics”!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5" name="Rectangle 21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z="4000">
                <a:solidFill>
                  <a:schemeClr val="accent2"/>
                </a:solidFill>
              </a:rPr>
              <a:t>Research Topics:</a:t>
            </a:r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6106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CC3399"/>
                </a:solidFill>
              </a:rPr>
              <a:t>Nonequilibrium statistical mechanics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3300"/>
                </a:solidFill>
              </a:rPr>
              <a:t>Surface electrochemistry</a:t>
            </a:r>
          </a:p>
          <a:p>
            <a:pPr lvl="1">
              <a:lnSpc>
                <a:spcPct val="90000"/>
              </a:lnSpc>
            </a:pPr>
            <a:r>
              <a:rPr lang="en-US"/>
              <a:t>Dynamics of </a:t>
            </a:r>
            <a:r>
              <a:rPr lang="en-US">
                <a:solidFill>
                  <a:srgbClr val="FF0000"/>
                </a:solidFill>
              </a:rPr>
              <a:t>magnetic nanodevices</a:t>
            </a:r>
            <a:r>
              <a:rPr lang="en-US"/>
              <a:t> and thin films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9900"/>
                </a:solidFill>
              </a:rPr>
              <a:t>Biological evolution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009900"/>
                </a:solidFill>
              </a:rPr>
              <a:t>Applications of network theory to power grids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>
                <a:solidFill>
                  <a:schemeClr val="accent2"/>
                </a:solidFill>
              </a:rPr>
              <a:t>Methods: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FF0000"/>
                </a:solidFill>
              </a:rPr>
              <a:t>Monte Carlo and Molecular Dynamics simulations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accent2"/>
                </a:solidFill>
              </a:rPr>
              <a:t>Quantum-mechanical Density Functional Theory (DFT)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9900"/>
                </a:solidFill>
              </a:rPr>
              <a:t>Stochastic differential equations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CC3300"/>
                </a:solidFill>
              </a:rPr>
              <a:t>Numerical linear algebra 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CC3399"/>
                </a:solidFill>
              </a:rPr>
              <a:t>Analytical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001000" cy="4572000"/>
          </a:xfrm>
        </p:spPr>
        <p:txBody>
          <a:bodyPr/>
          <a:lstStyle/>
          <a:p>
            <a:r>
              <a:rPr lang="en-US" dirty="0"/>
              <a:t>Important for the understanding of </a:t>
            </a:r>
            <a:r>
              <a:rPr lang="en-US" dirty="0">
                <a:solidFill>
                  <a:srgbClr val="FF0000"/>
                </a:solidFill>
              </a:rPr>
              <a:t>surface reactions</a:t>
            </a:r>
            <a:r>
              <a:rPr lang="en-US" dirty="0"/>
              <a:t>,</a:t>
            </a:r>
            <a:r>
              <a:rPr lang="en-US" dirty="0">
                <a:solidFill>
                  <a:srgbClr val="FF0000"/>
                </a:solidFill>
              </a:rPr>
              <a:t> energy storage,</a:t>
            </a:r>
            <a:r>
              <a:rPr lang="en-US" dirty="0"/>
              <a:t> and new </a:t>
            </a:r>
            <a:r>
              <a:rPr lang="en-US" dirty="0">
                <a:solidFill>
                  <a:srgbClr val="FF0000"/>
                </a:solidFill>
              </a:rPr>
              <a:t>methods to synthesize nanomaterials</a:t>
            </a:r>
            <a:r>
              <a:rPr lang="en-US" dirty="0"/>
              <a:t>. </a:t>
            </a:r>
            <a:endParaRPr lang="en-US" dirty="0" smtClean="0">
              <a:solidFill>
                <a:srgbClr val="007033"/>
              </a:solidFill>
            </a:endParaRPr>
          </a:p>
          <a:p>
            <a:r>
              <a:rPr lang="en-US" dirty="0" smtClean="0">
                <a:solidFill>
                  <a:srgbClr val="007033"/>
                </a:solidFill>
              </a:rPr>
              <a:t>Excellent job and funding opportunities</a:t>
            </a:r>
            <a:endParaRPr lang="en-US" dirty="0">
              <a:solidFill>
                <a:srgbClr val="007033"/>
              </a:solidFill>
            </a:endParaRPr>
          </a:p>
          <a:p>
            <a:pPr>
              <a:buFontTx/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Electrosorption of </a:t>
            </a:r>
            <a:r>
              <a:rPr lang="en-US" dirty="0" smtClean="0">
                <a:solidFill>
                  <a:srgbClr val="FF0000"/>
                </a:solidFill>
              </a:rPr>
              <a:t>bromine (Br) </a:t>
            </a:r>
            <a:r>
              <a:rPr lang="en-US" dirty="0">
                <a:solidFill>
                  <a:srgbClr val="FF0000"/>
                </a:solidFill>
              </a:rPr>
              <a:t>on </a:t>
            </a:r>
            <a:r>
              <a:rPr lang="en-US" dirty="0" smtClean="0">
                <a:solidFill>
                  <a:srgbClr val="FF0000"/>
                </a:solidFill>
              </a:rPr>
              <a:t>silver (Ag)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/>
              <a:t>Using </a:t>
            </a:r>
            <a:r>
              <a:rPr lang="en-US" i="1" dirty="0" smtClean="0">
                <a:solidFill>
                  <a:srgbClr val="FF0000"/>
                </a:solidFill>
              </a:rPr>
              <a:t>Ising lattice-gas models</a:t>
            </a:r>
            <a:r>
              <a:rPr lang="en-US" i="1" dirty="0" smtClean="0"/>
              <a:t> </a:t>
            </a:r>
            <a:r>
              <a:rPr lang="en-US" dirty="0"/>
              <a:t>of the </a:t>
            </a:r>
            <a:r>
              <a:rPr lang="en-US" dirty="0" smtClean="0"/>
              <a:t>surface. 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Surface Electrochemistry</a:t>
            </a:r>
          </a:p>
        </p:txBody>
      </p:sp>
    </p:spTree>
    <p:extLst>
      <p:ext uri="{BB962C8B-B14F-4D97-AF65-F5344CB8AC3E}">
        <p14:creationId xmlns:p14="http://schemas.microsoft.com/office/powerpoint/2010/main" val="141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600200"/>
            <a:ext cx="7553325" cy="1069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early.1.mpeg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3886200"/>
            <a:ext cx="2819400" cy="2819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late.1.mpeg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886200"/>
            <a:ext cx="2819400" cy="2819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1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3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13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>
                <a:solidFill>
                  <a:schemeClr val="accent2"/>
                </a:solidFill>
              </a:rPr>
              <a:t>Configuration of Ordering System</a:t>
            </a:r>
          </a:p>
        </p:txBody>
      </p:sp>
      <p:pic>
        <p:nvPicPr>
          <p:cNvPr id="89092" name="Picture 4" descr="br2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ChangeArrowheads="1"/>
          </p:cNvSpPr>
          <p:nvPr/>
        </p:nvSpPr>
        <p:spPr bwMode="auto">
          <a:xfrm>
            <a:off x="77788" y="1143000"/>
            <a:ext cx="91424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chemeClr val="accent2"/>
                </a:solidFill>
              </a:rPr>
              <a:t>A new charging method for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Li-ion batteries, suggested by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Molecular Dynamics simulations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/>
            </a:r>
            <a:br>
              <a:rPr lang="en-US" sz="4000" dirty="0">
                <a:solidFill>
                  <a:schemeClr val="accent2"/>
                </a:solidFill>
              </a:rPr>
            </a:br>
            <a:endParaRPr lang="en-US" sz="18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096000" cy="9144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Li-ion batteries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153400" cy="5638800"/>
          </a:xfrm>
        </p:spPr>
        <p:txBody>
          <a:bodyPr/>
          <a:lstStyle/>
          <a:p>
            <a:r>
              <a:rPr lang="en-US" sz="2800"/>
              <a:t>Popular energy sources for mobile applications (cell phones, cameras, laptops, cars, ...)</a:t>
            </a:r>
            <a:br>
              <a:rPr lang="en-US" sz="2800"/>
            </a:br>
            <a:r>
              <a:rPr lang="en-US" sz="2800" b="1">
                <a:solidFill>
                  <a:srgbClr val="009900"/>
                </a:solidFill>
              </a:rPr>
              <a:t>+</a:t>
            </a:r>
            <a:r>
              <a:rPr lang="en-US" sz="2800"/>
              <a:t> </a:t>
            </a:r>
            <a:r>
              <a:rPr lang="en-US" sz="2800" b="1">
                <a:solidFill>
                  <a:srgbClr val="009900"/>
                </a:solidFill>
              </a:rPr>
              <a:t>Rechargeable </a:t>
            </a:r>
            <a:br>
              <a:rPr lang="en-US" sz="2800" b="1">
                <a:solidFill>
                  <a:srgbClr val="009900"/>
                </a:solidFill>
              </a:rPr>
            </a:br>
            <a:r>
              <a:rPr lang="en-US" sz="2800" b="1">
                <a:solidFill>
                  <a:srgbClr val="009900"/>
                </a:solidFill>
              </a:rPr>
              <a:t>+ High energy-to-weight ratio (&gt; 10</a:t>
            </a:r>
            <a:r>
              <a:rPr lang="en-US" sz="2800" b="1" baseline="30000">
                <a:solidFill>
                  <a:srgbClr val="009900"/>
                </a:solidFill>
              </a:rPr>
              <a:t>2</a:t>
            </a:r>
            <a:r>
              <a:rPr lang="en-US" sz="2800" b="1">
                <a:solidFill>
                  <a:srgbClr val="009900"/>
                </a:solidFill>
              </a:rPr>
              <a:t> Wh</a:t>
            </a:r>
            <a:r>
              <a:rPr lang="en-US" b="1">
                <a:solidFill>
                  <a:srgbClr val="009900"/>
                </a:solidFill>
              </a:rPr>
              <a:t>/</a:t>
            </a:r>
            <a:r>
              <a:rPr lang="en-US" sz="2800" b="1">
                <a:solidFill>
                  <a:srgbClr val="009900"/>
                </a:solidFill>
              </a:rPr>
              <a:t>kg)</a:t>
            </a:r>
            <a:br>
              <a:rPr lang="en-US" sz="2800" b="1">
                <a:solidFill>
                  <a:srgbClr val="009900"/>
                </a:solidFill>
              </a:rPr>
            </a:br>
            <a:r>
              <a:rPr lang="en-US" sz="2800" b="1">
                <a:solidFill>
                  <a:srgbClr val="009900"/>
                </a:solidFill>
              </a:rPr>
              <a:t>+ High voltage (</a:t>
            </a:r>
            <a:r>
              <a:rPr lang="en-US" sz="2800" b="1">
                <a:solidFill>
                  <a:srgbClr val="009900"/>
                </a:solidFill>
                <a:latin typeface="cmsy10" pitchFamily="34" charset="0"/>
              </a:rPr>
              <a:t>¼</a:t>
            </a:r>
            <a:r>
              <a:rPr lang="en-US" sz="2800" b="1">
                <a:solidFill>
                  <a:srgbClr val="009900"/>
                </a:solidFill>
              </a:rPr>
              <a:t> 3.6 V)</a:t>
            </a:r>
            <a:br>
              <a:rPr lang="en-US" sz="2800" b="1">
                <a:solidFill>
                  <a:srgbClr val="009900"/>
                </a:solidFill>
              </a:rPr>
            </a:br>
            <a:r>
              <a:rPr lang="en-US" sz="2800" b="1">
                <a:solidFill>
                  <a:srgbClr val="009900"/>
                </a:solidFill>
              </a:rPr>
              <a:t>+ Slow discharge when idle ( &lt; 10%</a:t>
            </a:r>
            <a:r>
              <a:rPr lang="en-US" b="1">
                <a:solidFill>
                  <a:srgbClr val="009900"/>
                </a:solidFill>
              </a:rPr>
              <a:t>/</a:t>
            </a:r>
            <a:r>
              <a:rPr lang="en-US" sz="2800" b="1">
                <a:solidFill>
                  <a:srgbClr val="009900"/>
                </a:solidFill>
              </a:rPr>
              <a:t>month) </a:t>
            </a:r>
            <a:br>
              <a:rPr lang="en-US" sz="2800" b="1">
                <a:solidFill>
                  <a:srgbClr val="009900"/>
                </a:solidFill>
              </a:rPr>
            </a:br>
            <a:r>
              <a:rPr lang="en-US" sz="2800" b="1">
                <a:solidFill>
                  <a:srgbClr val="009900"/>
                </a:solidFill>
              </a:rPr>
              <a:t>+ Inexpensive raw materials </a:t>
            </a:r>
            <a:br>
              <a:rPr lang="en-US" sz="2800" b="1">
                <a:solidFill>
                  <a:srgbClr val="009900"/>
                </a:solidFill>
              </a:rPr>
            </a:br>
            <a:r>
              <a:rPr lang="en-US" sz="2800" b="1">
                <a:solidFill>
                  <a:srgbClr val="009900"/>
                </a:solidFill>
              </a:rPr>
              <a:t>   (unlike fuel cells)</a:t>
            </a:r>
            <a:br>
              <a:rPr lang="en-US" sz="2800" b="1">
                <a:solidFill>
                  <a:srgbClr val="009900"/>
                </a:solidFill>
              </a:rPr>
            </a:br>
            <a:r>
              <a:rPr lang="en-US" sz="2800" b="1">
                <a:solidFill>
                  <a:srgbClr val="FF0000"/>
                </a:solidFill>
              </a:rPr>
              <a:t>-  </a:t>
            </a:r>
            <a:r>
              <a:rPr lang="en-US" sz="2800" b="1">
                <a:solidFill>
                  <a:srgbClr val="FF33CC"/>
                </a:solidFill>
              </a:rPr>
              <a:t>Lose capacity with time</a:t>
            </a:r>
            <a:br>
              <a:rPr lang="en-US" sz="2800" b="1">
                <a:solidFill>
                  <a:srgbClr val="FF33CC"/>
                </a:solidFill>
              </a:rPr>
            </a:br>
            <a:r>
              <a:rPr lang="en-US" sz="2800" b="1">
                <a:solidFill>
                  <a:srgbClr val="FF33CC"/>
                </a:solidFill>
              </a:rPr>
              <a:t>-  High internal resistance</a:t>
            </a:r>
            <a:br>
              <a:rPr lang="en-US" sz="2800" b="1">
                <a:solidFill>
                  <a:srgbClr val="FF33CC"/>
                </a:solidFill>
              </a:rPr>
            </a:br>
            <a:r>
              <a:rPr lang="en-US" sz="2800" b="1">
                <a:solidFill>
                  <a:srgbClr val="FF33CC"/>
                </a:solidFill>
              </a:rPr>
              <a:t>-  Safety concerns (fire, explosion) </a:t>
            </a:r>
            <a:br>
              <a:rPr lang="en-US" sz="2800" b="1">
                <a:solidFill>
                  <a:srgbClr val="FF33CC"/>
                </a:solidFill>
              </a:rPr>
            </a:br>
            <a:r>
              <a:rPr lang="en-US" sz="3600" b="1">
                <a:solidFill>
                  <a:srgbClr val="FF6600"/>
                </a:solidFill>
              </a:rPr>
              <a:t>-  </a:t>
            </a:r>
            <a:r>
              <a:rPr lang="en-US" sz="3600" b="1">
                <a:solidFill>
                  <a:srgbClr val="FF3300"/>
                </a:solidFill>
              </a:rPr>
              <a:t>Slow recharge (&gt; 5 hours)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6096000" cy="914400"/>
          </a:xfrm>
        </p:spPr>
        <p:txBody>
          <a:bodyPr/>
          <a:lstStyle/>
          <a:p>
            <a:r>
              <a:rPr lang="en-US"/>
              <a:t>Structure of a Li-ion cell</a:t>
            </a:r>
          </a:p>
        </p:txBody>
      </p:sp>
      <p:pic>
        <p:nvPicPr>
          <p:cNvPr id="65539" name="Picture 3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63638"/>
            <a:ext cx="4800600" cy="470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20650" y="5943600"/>
            <a:ext cx="506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Claus Daniel: http://www.tms.org/pubs/journals/JOM/0809/Fig2.jpg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410200" y="2038350"/>
            <a:ext cx="2951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3399"/>
                </a:solidFill>
                <a:latin typeface="Arial" pitchFamily="34" charset="0"/>
              </a:rPr>
              <a:t>LiCoO</a:t>
            </a:r>
            <a:r>
              <a:rPr lang="en-US" sz="4000" baseline="-25000">
                <a:solidFill>
                  <a:srgbClr val="FF3399"/>
                </a:solidFill>
                <a:latin typeface="Arial" pitchFamily="34" charset="0"/>
              </a:rPr>
              <a:t>2</a:t>
            </a:r>
            <a:r>
              <a:rPr lang="en-US" sz="4000">
                <a:solidFill>
                  <a:srgbClr val="FF3399"/>
                </a:solidFill>
                <a:latin typeface="Arial" pitchFamily="34" charset="0"/>
              </a:rPr>
              <a:t> + C</a:t>
            </a:r>
            <a:r>
              <a:rPr lang="en-US" sz="4000" baseline="-25000">
                <a:solidFill>
                  <a:srgbClr val="FF3399"/>
                </a:solidFill>
                <a:latin typeface="Arial" pitchFamily="34" charset="0"/>
              </a:rPr>
              <a:t>6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181600" y="454025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66FF66"/>
                </a:solidFill>
                <a:latin typeface="Arial" pitchFamily="34" charset="0"/>
              </a:rPr>
              <a:t>Li</a:t>
            </a:r>
            <a:r>
              <a:rPr lang="en-US" sz="3600" baseline="-25000">
                <a:solidFill>
                  <a:srgbClr val="66FF66"/>
                </a:solidFill>
                <a:latin typeface="Arial" pitchFamily="34" charset="0"/>
              </a:rPr>
              <a:t>1-x</a:t>
            </a:r>
            <a:r>
              <a:rPr lang="en-US" sz="3600">
                <a:solidFill>
                  <a:srgbClr val="66FF66"/>
                </a:solidFill>
                <a:latin typeface="Arial" pitchFamily="34" charset="0"/>
              </a:rPr>
              <a:t>CoO</a:t>
            </a:r>
            <a:r>
              <a:rPr lang="en-US" sz="3600" baseline="-25000">
                <a:solidFill>
                  <a:srgbClr val="66FF66"/>
                </a:solidFill>
                <a:latin typeface="Arial" pitchFamily="34" charset="0"/>
              </a:rPr>
              <a:t>2</a:t>
            </a:r>
            <a:r>
              <a:rPr lang="en-US" sz="3600">
                <a:solidFill>
                  <a:srgbClr val="66FF66"/>
                </a:solidFill>
                <a:latin typeface="Arial" pitchFamily="34" charset="0"/>
              </a:rPr>
              <a:t> + C</a:t>
            </a:r>
            <a:r>
              <a:rPr lang="en-US" sz="3600" baseline="-25000">
                <a:solidFill>
                  <a:srgbClr val="66FF66"/>
                </a:solidFill>
                <a:latin typeface="Arial" pitchFamily="34" charset="0"/>
              </a:rPr>
              <a:t>6</a:t>
            </a:r>
            <a:r>
              <a:rPr lang="en-US" sz="3600">
                <a:solidFill>
                  <a:srgbClr val="66FF66"/>
                </a:solidFill>
                <a:latin typeface="Arial" pitchFamily="34" charset="0"/>
              </a:rPr>
              <a:t>Li</a:t>
            </a:r>
            <a:r>
              <a:rPr lang="en-US" sz="3600" baseline="-25000">
                <a:solidFill>
                  <a:srgbClr val="66FF66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5257800" y="1370013"/>
            <a:ext cx="3313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pitchFamily="34" charset="0"/>
              </a:rPr>
              <a:t>Chemical reactions:</a:t>
            </a:r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>
            <a:off x="7391400" y="2895600"/>
            <a:ext cx="838200" cy="1662113"/>
          </a:xfrm>
          <a:prstGeom prst="downArrow">
            <a:avLst>
              <a:gd name="adj1" fmla="val 50000"/>
              <a:gd name="adj2" fmla="val 495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en-US">
                <a:solidFill>
                  <a:srgbClr val="66FF66"/>
                </a:solidFill>
                <a:latin typeface="Arial" pitchFamily="34" charset="0"/>
              </a:rPr>
              <a:t>Charge</a:t>
            </a:r>
          </a:p>
        </p:txBody>
      </p:sp>
      <p:sp>
        <p:nvSpPr>
          <p:cNvPr id="65545" name="AutoShape 9"/>
          <p:cNvSpPr>
            <a:spLocks noChangeArrowheads="1"/>
          </p:cNvSpPr>
          <p:nvPr/>
        </p:nvSpPr>
        <p:spPr bwMode="auto">
          <a:xfrm rot="10800000">
            <a:off x="5715000" y="2895600"/>
            <a:ext cx="838200" cy="1676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en-US">
                <a:solidFill>
                  <a:srgbClr val="FF3399"/>
                </a:solidFill>
                <a:latin typeface="Arial" pitchFamily="34" charset="0"/>
              </a:rPr>
              <a:t>Discharge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C:\Documents and Settings\rikvold\My Documents\TALKS\Evolution\ModelARun10_fig.eps"/>
  <p:tag name="FORMAT" val="png256"/>
  <p:tag name="RES" val="150"/>
  <p:tag name="BLEND" val="0"/>
  <p:tag name="TRANSPARENT" val="0"/>
  <p:tag name="TBUG" val="0"/>
  <p:tag name="MAGNIFICATION" val="1000"/>
  <p:tag name="ORIGWIDTH" val="476"/>
  <p:tag name="PICTUREFILESIZE" val="117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C:\Documents and Settings\rikvold\My Documents\TALKS\Evolution\ModelBRunD1_fig.eps"/>
  <p:tag name="FORMAT" val="png256"/>
  <p:tag name="RES" val="150"/>
  <p:tag name="BLEND" val="0"/>
  <p:tag name="TRANSPARENT" val="0"/>
  <p:tag name="TBUG" val="0"/>
  <p:tag name="MAGNIFICATION" val="1000"/>
  <p:tag name="ORIGWIDTH" val="424"/>
  <p:tag name="PICTUREFILESIZE" val="142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C:\Documents and Settings\rikvold\My Documents\TALKS\PowerGrids\Todai2011\3afterMC.ps"/>
  <p:tag name="FORMAT" val="png256"/>
  <p:tag name="RES" val="150"/>
  <p:tag name="BLEND" val="0"/>
  <p:tag name="TRANSPARENT" val="0"/>
  <p:tag name="TBUG" val="0"/>
  <p:tag name="MAGNIFICATION" val="1000"/>
  <p:tag name="ORIGWIDTH" val="1194"/>
  <p:tag name="PICTUREFILESIZE" val="9764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570</Words>
  <Application>Microsoft Office PowerPoint</Application>
  <PresentationFormat>On-screen Show (4:3)</PresentationFormat>
  <Paragraphs>142</Paragraphs>
  <Slides>25</Slides>
  <Notes>5</Notes>
  <HiddenSlides>1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cmsy10</vt:lpstr>
      <vt:lpstr>Verdana</vt:lpstr>
      <vt:lpstr>Times New Roman</vt:lpstr>
      <vt:lpstr>DejaVu LGC Sans</vt:lpstr>
      <vt:lpstr>굴림</vt:lpstr>
      <vt:lpstr>Default Design</vt:lpstr>
      <vt:lpstr>Some physics topics you probably didn’t think about.  Statistical mechanics at the borders of physics. </vt:lpstr>
      <vt:lpstr>Statistical Physics</vt:lpstr>
      <vt:lpstr>Research Topics:</vt:lpstr>
      <vt:lpstr>Surface Electrochemistry</vt:lpstr>
      <vt:lpstr>PowerPoint Presentation</vt:lpstr>
      <vt:lpstr>Configuration of Ordering System</vt:lpstr>
      <vt:lpstr>PowerPoint Presentation</vt:lpstr>
      <vt:lpstr>Li-ion batteries</vt:lpstr>
      <vt:lpstr>Structure of a Li-ion cell</vt:lpstr>
      <vt:lpstr>Simulation of charging process</vt:lpstr>
      <vt:lpstr>Animation: No Oscillating Field</vt:lpstr>
      <vt:lpstr>Simulation with Oscillating Field </vt:lpstr>
      <vt:lpstr>Nanomagnetism</vt:lpstr>
      <vt:lpstr>Simulated Nanomagnets</vt:lpstr>
      <vt:lpstr>Flux-line visualization</vt:lpstr>
      <vt:lpstr>Statistical Physics of  Evolution and Ecology</vt:lpstr>
      <vt:lpstr>Model</vt:lpstr>
      <vt:lpstr>Simulation Results</vt:lpstr>
      <vt:lpstr>Typical community structures </vt:lpstr>
      <vt:lpstr>Some other network examples</vt:lpstr>
      <vt:lpstr>PowerPoint Presentation</vt:lpstr>
      <vt:lpstr>Floridian power grid</vt:lpstr>
      <vt:lpstr>Building a model power grid that we can play with. First attempt.</vt:lpstr>
      <vt:lpstr>PowerPoint Presentation</vt:lpstr>
      <vt:lpstr>Grand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rikvold</dc:creator>
  <cp:lastModifiedBy>rikvold</cp:lastModifiedBy>
  <cp:revision>70</cp:revision>
  <dcterms:created xsi:type="dcterms:W3CDTF">1601-01-01T00:00:00Z</dcterms:created>
  <dcterms:modified xsi:type="dcterms:W3CDTF">2013-12-03T16:08:25Z</dcterms:modified>
</cp:coreProperties>
</file>