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42"/>
  </p:notesMasterIdLst>
  <p:handoutMasterIdLst>
    <p:handoutMasterId r:id="rId43"/>
  </p:handoutMasterIdLst>
  <p:sldIdLst>
    <p:sldId id="362" r:id="rId2"/>
    <p:sldId id="366" r:id="rId3"/>
    <p:sldId id="445" r:id="rId4"/>
    <p:sldId id="515" r:id="rId5"/>
    <p:sldId id="446" r:id="rId6"/>
    <p:sldId id="535" r:id="rId7"/>
    <p:sldId id="447" r:id="rId8"/>
    <p:sldId id="572" r:id="rId9"/>
    <p:sldId id="536" r:id="rId10"/>
    <p:sldId id="537" r:id="rId11"/>
    <p:sldId id="627" r:id="rId12"/>
    <p:sldId id="539" r:id="rId13"/>
    <p:sldId id="540" r:id="rId14"/>
    <p:sldId id="573" r:id="rId15"/>
    <p:sldId id="574" r:id="rId16"/>
    <p:sldId id="543" r:id="rId17"/>
    <p:sldId id="544" r:id="rId18"/>
    <p:sldId id="575" r:id="rId19"/>
    <p:sldId id="578" r:id="rId20"/>
    <p:sldId id="579" r:id="rId21"/>
    <p:sldId id="581" r:id="rId22"/>
    <p:sldId id="580" r:id="rId23"/>
    <p:sldId id="582" r:id="rId24"/>
    <p:sldId id="583" r:id="rId25"/>
    <p:sldId id="598" r:id="rId26"/>
    <p:sldId id="595" r:id="rId27"/>
    <p:sldId id="588" r:id="rId28"/>
    <p:sldId id="596" r:id="rId29"/>
    <p:sldId id="606" r:id="rId30"/>
    <p:sldId id="625" r:id="rId31"/>
    <p:sldId id="607" r:id="rId32"/>
    <p:sldId id="608" r:id="rId33"/>
    <p:sldId id="632" r:id="rId34"/>
    <p:sldId id="622" r:id="rId35"/>
    <p:sldId id="617" r:id="rId36"/>
    <p:sldId id="623" r:id="rId37"/>
    <p:sldId id="618" r:id="rId38"/>
    <p:sldId id="619" r:id="rId39"/>
    <p:sldId id="626" r:id="rId40"/>
    <p:sldId id="633" r:id="rId41"/>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680" userDrawn="1">
          <p15:clr>
            <a:srgbClr val="A4A3A4"/>
          </p15:clr>
        </p15:guide>
        <p15:guide id="2" pos="30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D0F4"/>
    <a:srgbClr val="DBFFB8"/>
    <a:srgbClr val="FFCC66"/>
    <a:srgbClr val="CCFFFF"/>
    <a:srgbClr val="F8F8F8"/>
    <a:srgbClr val="C8FEC8"/>
    <a:srgbClr val="1947FF"/>
    <a:srgbClr val="0099FF"/>
    <a:srgbClr val="6666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9" autoAdjust="0"/>
    <p:restoredTop sz="94660" autoAdjust="0"/>
  </p:normalViewPr>
  <p:slideViewPr>
    <p:cSldViewPr>
      <p:cViewPr varScale="1">
        <p:scale>
          <a:sx n="79" d="100"/>
          <a:sy n="79" d="100"/>
        </p:scale>
        <p:origin x="270" y="8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170" y="-84"/>
      </p:cViewPr>
      <p:guideLst>
        <p:guide orient="horz" pos="2680"/>
        <p:guide pos="30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_rels/viewProps.xml.rels><?xml version="1.0" encoding="UTF-8" standalone="yes"?>
<Relationships xmlns="http://schemas.openxmlformats.org/package/2006/relationships"><Relationship Id="rId1" Type="http://schemas.openxmlformats.org/officeDocument/2006/relationships/slide" Target="slides/slide3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588" y="-1588"/>
            <a:ext cx="3171826" cy="479426"/>
          </a:xfrm>
          <a:prstGeom prst="rect">
            <a:avLst/>
          </a:prstGeom>
          <a:noFill/>
          <a:ln w="9525">
            <a:noFill/>
            <a:miter lim="800000"/>
            <a:headEnd/>
            <a:tailEnd/>
          </a:ln>
          <a:effectLst/>
        </p:spPr>
        <p:txBody>
          <a:bodyPr vert="horz" wrap="square" lIns="21941" tIns="0" rIns="21941" bIns="0" numCol="1" anchor="t" anchorCtr="0" compatLnSpc="1">
            <a:prstTxWarp prst="textNoShape">
              <a:avLst/>
            </a:prstTxWarp>
          </a:bodyPr>
          <a:lstStyle>
            <a:lvl1pPr defTabSz="1039700">
              <a:defRPr sz="1200" i="1">
                <a:latin typeface="Arial" charset="0"/>
              </a:defRPr>
            </a:lvl1pPr>
          </a:lstStyle>
          <a:p>
            <a:pPr>
              <a:defRPr/>
            </a:pPr>
            <a:endParaRPr lang="en-US"/>
          </a:p>
        </p:txBody>
      </p:sp>
      <p:sp>
        <p:nvSpPr>
          <p:cNvPr id="3075" name="Rectangle 3"/>
          <p:cNvSpPr>
            <a:spLocks noGrp="1" noChangeArrowheads="1"/>
          </p:cNvSpPr>
          <p:nvPr>
            <p:ph type="dt" sz="quarter" idx="1"/>
          </p:nvPr>
        </p:nvSpPr>
        <p:spPr bwMode="auto">
          <a:xfrm>
            <a:off x="4143376" y="-1588"/>
            <a:ext cx="3171825" cy="479426"/>
          </a:xfrm>
          <a:prstGeom prst="rect">
            <a:avLst/>
          </a:prstGeom>
          <a:noFill/>
          <a:ln w="9525">
            <a:noFill/>
            <a:miter lim="800000"/>
            <a:headEnd/>
            <a:tailEnd/>
          </a:ln>
          <a:effectLst/>
        </p:spPr>
        <p:txBody>
          <a:bodyPr vert="horz" wrap="square" lIns="21941" tIns="0" rIns="21941" bIns="0" numCol="1" anchor="t" anchorCtr="0" compatLnSpc="1">
            <a:prstTxWarp prst="textNoShape">
              <a:avLst/>
            </a:prstTxWarp>
          </a:bodyPr>
          <a:lstStyle>
            <a:lvl1pPr algn="r" defTabSz="1039700">
              <a:defRPr sz="1200" i="1">
                <a:latin typeface="Arial" charset="0"/>
              </a:defRPr>
            </a:lvl1pPr>
          </a:lstStyle>
          <a:p>
            <a:pPr>
              <a:defRPr/>
            </a:pPr>
            <a:endParaRPr lang="en-US"/>
          </a:p>
        </p:txBody>
      </p:sp>
      <p:sp>
        <p:nvSpPr>
          <p:cNvPr id="3076" name="Rectangle 4"/>
          <p:cNvSpPr>
            <a:spLocks noGrp="1" noChangeArrowheads="1"/>
          </p:cNvSpPr>
          <p:nvPr>
            <p:ph type="ftr" sz="quarter" idx="2"/>
          </p:nvPr>
        </p:nvSpPr>
        <p:spPr bwMode="auto">
          <a:xfrm>
            <a:off x="-1588" y="9121776"/>
            <a:ext cx="3171826" cy="479425"/>
          </a:xfrm>
          <a:prstGeom prst="rect">
            <a:avLst/>
          </a:prstGeom>
          <a:noFill/>
          <a:ln w="9525">
            <a:noFill/>
            <a:miter lim="800000"/>
            <a:headEnd/>
            <a:tailEnd/>
          </a:ln>
          <a:effectLst/>
        </p:spPr>
        <p:txBody>
          <a:bodyPr vert="horz" wrap="square" lIns="21941" tIns="0" rIns="21941" bIns="0" numCol="1" anchor="b" anchorCtr="0" compatLnSpc="1">
            <a:prstTxWarp prst="textNoShape">
              <a:avLst/>
            </a:prstTxWarp>
          </a:bodyPr>
          <a:lstStyle>
            <a:lvl1pPr defTabSz="1039700">
              <a:defRPr sz="1200" i="1">
                <a:latin typeface="Arial" charset="0"/>
              </a:defRPr>
            </a:lvl1pPr>
          </a:lstStyle>
          <a:p>
            <a:pPr>
              <a:defRPr/>
            </a:pPr>
            <a:endParaRPr lang="en-US"/>
          </a:p>
        </p:txBody>
      </p:sp>
      <p:sp>
        <p:nvSpPr>
          <p:cNvPr id="3077" name="Rectangle 5"/>
          <p:cNvSpPr>
            <a:spLocks noGrp="1" noChangeArrowheads="1"/>
          </p:cNvSpPr>
          <p:nvPr>
            <p:ph type="sldNum" sz="quarter" idx="3"/>
          </p:nvPr>
        </p:nvSpPr>
        <p:spPr bwMode="auto">
          <a:xfrm>
            <a:off x="4143376" y="9121776"/>
            <a:ext cx="3171825" cy="479425"/>
          </a:xfrm>
          <a:prstGeom prst="rect">
            <a:avLst/>
          </a:prstGeom>
          <a:noFill/>
          <a:ln w="9525">
            <a:noFill/>
            <a:miter lim="800000"/>
            <a:headEnd/>
            <a:tailEnd/>
          </a:ln>
          <a:effectLst/>
        </p:spPr>
        <p:txBody>
          <a:bodyPr vert="horz" wrap="square" lIns="21941" tIns="0" rIns="21941" bIns="0" numCol="1" anchor="b" anchorCtr="0" compatLnSpc="1">
            <a:prstTxWarp prst="textNoShape">
              <a:avLst/>
            </a:prstTxWarp>
          </a:bodyPr>
          <a:lstStyle>
            <a:lvl1pPr algn="r" defTabSz="1039700">
              <a:defRPr sz="1200" i="1">
                <a:latin typeface="Arial" charset="0"/>
              </a:defRPr>
            </a:lvl1pPr>
          </a:lstStyle>
          <a:p>
            <a:pPr>
              <a:defRPr/>
            </a:pPr>
            <a:fld id="{D8CB81F1-EBEA-4038-82B8-BFB2FCB8980C}" type="slidenum">
              <a:rPr lang="en-US"/>
              <a:pPr>
                <a:defRPr/>
              </a:pPr>
              <a:t>‹#›</a:t>
            </a:fld>
            <a:endParaRPr lang="en-US"/>
          </a:p>
        </p:txBody>
      </p:sp>
      <p:sp>
        <p:nvSpPr>
          <p:cNvPr id="3078" name="Rectangle 6"/>
          <p:cNvSpPr>
            <a:spLocks noChangeArrowheads="1"/>
          </p:cNvSpPr>
          <p:nvPr/>
        </p:nvSpPr>
        <p:spPr bwMode="auto">
          <a:xfrm>
            <a:off x="6776330" y="9168165"/>
            <a:ext cx="465845" cy="353309"/>
          </a:xfrm>
          <a:prstGeom prst="rect">
            <a:avLst/>
          </a:prstGeom>
          <a:noFill/>
          <a:ln w="9525">
            <a:noFill/>
            <a:miter lim="800000"/>
            <a:headEnd/>
            <a:tailEnd/>
          </a:ln>
          <a:effectLst/>
        </p:spPr>
        <p:txBody>
          <a:bodyPr wrap="none" lIns="106051" tIns="53026" rIns="106051" bIns="53026" anchor="ctr">
            <a:spAutoFit/>
          </a:bodyPr>
          <a:lstStyle/>
          <a:p>
            <a:pPr algn="r" defTabSz="1039700">
              <a:defRPr/>
            </a:pPr>
            <a:fld id="{1A34959F-EF90-4A8F-A5AB-314106252BA2}" type="slidenum">
              <a:rPr lang="en-US" sz="1600">
                <a:latin typeface="Arial" charset="0"/>
              </a:rPr>
              <a:pPr algn="r" defTabSz="1039700">
                <a:defRPr/>
              </a:pPr>
              <a:t>‹#›</a:t>
            </a:fld>
            <a:endParaRPr lang="en-US" sz="1600">
              <a:latin typeface="Arial" charset="0"/>
            </a:endParaRPr>
          </a:p>
        </p:txBody>
      </p:sp>
    </p:spTree>
    <p:extLst>
      <p:ext uri="{BB962C8B-B14F-4D97-AF65-F5344CB8AC3E}">
        <p14:creationId xmlns:p14="http://schemas.microsoft.com/office/powerpoint/2010/main" val="2260945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588" y="-1588"/>
            <a:ext cx="3171826" cy="479426"/>
          </a:xfrm>
          <a:prstGeom prst="rect">
            <a:avLst/>
          </a:prstGeom>
          <a:noFill/>
          <a:ln w="9525">
            <a:noFill/>
            <a:miter lim="800000"/>
            <a:headEnd/>
            <a:tailEnd/>
          </a:ln>
          <a:effectLst/>
        </p:spPr>
        <p:txBody>
          <a:bodyPr vert="horz" wrap="square" lIns="21941" tIns="0" rIns="21941" bIns="0" numCol="1" anchor="t" anchorCtr="0" compatLnSpc="1">
            <a:prstTxWarp prst="textNoShape">
              <a:avLst/>
            </a:prstTxWarp>
          </a:bodyPr>
          <a:lstStyle>
            <a:lvl1pPr defTabSz="1039700">
              <a:defRPr sz="1200" i="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4143376" y="-1588"/>
            <a:ext cx="3171825" cy="479426"/>
          </a:xfrm>
          <a:prstGeom prst="rect">
            <a:avLst/>
          </a:prstGeom>
          <a:noFill/>
          <a:ln w="9525">
            <a:noFill/>
            <a:miter lim="800000"/>
            <a:headEnd/>
            <a:tailEnd/>
          </a:ln>
          <a:effectLst/>
        </p:spPr>
        <p:txBody>
          <a:bodyPr vert="horz" wrap="square" lIns="21941" tIns="0" rIns="21941" bIns="0" numCol="1" anchor="t" anchorCtr="0" compatLnSpc="1">
            <a:prstTxWarp prst="textNoShape">
              <a:avLst/>
            </a:prstTxWarp>
          </a:bodyPr>
          <a:lstStyle>
            <a:lvl1pPr algn="r" defTabSz="1039700">
              <a:defRPr sz="1200" i="1">
                <a:latin typeface="Times New Roman" pitchFamily="18" charset="0"/>
              </a:defRPr>
            </a:lvl1pPr>
          </a:lstStyle>
          <a:p>
            <a:pPr>
              <a:defRPr/>
            </a:pPr>
            <a:endParaRPr lang="en-US"/>
          </a:p>
        </p:txBody>
      </p:sp>
      <p:sp>
        <p:nvSpPr>
          <p:cNvPr id="2052" name="Rectangle 4"/>
          <p:cNvSpPr>
            <a:spLocks noGrp="1" noChangeArrowheads="1"/>
          </p:cNvSpPr>
          <p:nvPr>
            <p:ph type="ftr" sz="quarter" idx="4"/>
          </p:nvPr>
        </p:nvSpPr>
        <p:spPr bwMode="auto">
          <a:xfrm>
            <a:off x="-1588" y="9121776"/>
            <a:ext cx="3171826" cy="479425"/>
          </a:xfrm>
          <a:prstGeom prst="rect">
            <a:avLst/>
          </a:prstGeom>
          <a:noFill/>
          <a:ln w="9525">
            <a:noFill/>
            <a:miter lim="800000"/>
            <a:headEnd/>
            <a:tailEnd/>
          </a:ln>
          <a:effectLst/>
        </p:spPr>
        <p:txBody>
          <a:bodyPr vert="horz" wrap="square" lIns="21941" tIns="0" rIns="21941" bIns="0" numCol="1" anchor="b" anchorCtr="0" compatLnSpc="1">
            <a:prstTxWarp prst="textNoShape">
              <a:avLst/>
            </a:prstTxWarp>
          </a:bodyPr>
          <a:lstStyle>
            <a:lvl1pPr defTabSz="1039700">
              <a:defRPr sz="1200" i="1">
                <a:latin typeface="Times New Roman" pitchFamily="18" charset="0"/>
              </a:defRPr>
            </a:lvl1pPr>
          </a:lstStyle>
          <a:p>
            <a:pPr>
              <a:defRPr/>
            </a:pPr>
            <a:endParaRPr lang="en-US"/>
          </a:p>
        </p:txBody>
      </p:sp>
      <p:sp>
        <p:nvSpPr>
          <p:cNvPr id="2053" name="Rectangle 5"/>
          <p:cNvSpPr>
            <a:spLocks noGrp="1" noChangeArrowheads="1"/>
          </p:cNvSpPr>
          <p:nvPr>
            <p:ph type="sldNum" sz="quarter" idx="5"/>
          </p:nvPr>
        </p:nvSpPr>
        <p:spPr bwMode="auto">
          <a:xfrm>
            <a:off x="4143376" y="9121776"/>
            <a:ext cx="3171825" cy="479425"/>
          </a:xfrm>
          <a:prstGeom prst="rect">
            <a:avLst/>
          </a:prstGeom>
          <a:noFill/>
          <a:ln w="9525">
            <a:noFill/>
            <a:miter lim="800000"/>
            <a:headEnd/>
            <a:tailEnd/>
          </a:ln>
          <a:effectLst/>
        </p:spPr>
        <p:txBody>
          <a:bodyPr vert="horz" wrap="square" lIns="21941" tIns="0" rIns="21941" bIns="0" numCol="1" anchor="b" anchorCtr="0" compatLnSpc="1">
            <a:prstTxWarp prst="textNoShape">
              <a:avLst/>
            </a:prstTxWarp>
          </a:bodyPr>
          <a:lstStyle>
            <a:lvl1pPr algn="r" defTabSz="1039700">
              <a:defRPr sz="1200" i="1">
                <a:latin typeface="Times New Roman" pitchFamily="18" charset="0"/>
              </a:defRPr>
            </a:lvl1pPr>
          </a:lstStyle>
          <a:p>
            <a:pPr>
              <a:defRPr/>
            </a:pPr>
            <a:fld id="{CA1DAC9E-4C0E-42EB-B76E-E4A047D28CD7}" type="slidenum">
              <a:rPr lang="en-US"/>
              <a:pPr>
                <a:defRPr/>
              </a:pPr>
              <a:t>‹#›</a:t>
            </a:fld>
            <a:endParaRPr lang="en-US"/>
          </a:p>
        </p:txBody>
      </p:sp>
      <p:sp>
        <p:nvSpPr>
          <p:cNvPr id="28678" name="Rectangle 6"/>
          <p:cNvSpPr>
            <a:spLocks noGrp="1" noRot="1" noChangeAspect="1" noChangeArrowheads="1" noTextEdit="1"/>
          </p:cNvSpPr>
          <p:nvPr>
            <p:ph type="sldImg" idx="2"/>
          </p:nvPr>
        </p:nvSpPr>
        <p:spPr bwMode="auto">
          <a:xfrm>
            <a:off x="1265238" y="725488"/>
            <a:ext cx="4783137" cy="3587750"/>
          </a:xfrm>
          <a:prstGeom prst="rect">
            <a:avLst/>
          </a:prstGeom>
          <a:noFill/>
          <a:ln w="12700">
            <a:solidFill>
              <a:schemeClr val="tx1"/>
            </a:solidFill>
            <a:miter lim="800000"/>
            <a:headEnd/>
            <a:tailEnd/>
          </a:ln>
        </p:spPr>
      </p:sp>
      <p:sp>
        <p:nvSpPr>
          <p:cNvPr id="2055" name="Rectangle 7"/>
          <p:cNvSpPr>
            <a:spLocks noGrp="1" noChangeArrowheads="1"/>
          </p:cNvSpPr>
          <p:nvPr>
            <p:ph type="body" sz="quarter" idx="3"/>
          </p:nvPr>
        </p:nvSpPr>
        <p:spPr bwMode="auto">
          <a:xfrm>
            <a:off x="973139" y="4559301"/>
            <a:ext cx="5367337" cy="4322763"/>
          </a:xfrm>
          <a:prstGeom prst="rect">
            <a:avLst/>
          </a:prstGeom>
          <a:noFill/>
          <a:ln w="9525">
            <a:noFill/>
            <a:miter lim="800000"/>
            <a:headEnd/>
            <a:tailEnd/>
          </a:ln>
          <a:effectLst/>
        </p:spPr>
        <p:txBody>
          <a:bodyPr vert="horz" wrap="square" lIns="106051" tIns="53026" rIns="106051" bIns="5302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6" name="Rectangle 8"/>
          <p:cNvSpPr>
            <a:spLocks noChangeArrowheads="1"/>
          </p:cNvSpPr>
          <p:nvPr/>
        </p:nvSpPr>
        <p:spPr bwMode="auto">
          <a:xfrm>
            <a:off x="6776330" y="9168165"/>
            <a:ext cx="465845" cy="353309"/>
          </a:xfrm>
          <a:prstGeom prst="rect">
            <a:avLst/>
          </a:prstGeom>
          <a:noFill/>
          <a:ln w="9525">
            <a:noFill/>
            <a:miter lim="800000"/>
            <a:headEnd/>
            <a:tailEnd/>
          </a:ln>
          <a:effectLst/>
        </p:spPr>
        <p:txBody>
          <a:bodyPr wrap="none" lIns="106051" tIns="53026" rIns="106051" bIns="53026" anchor="ctr">
            <a:spAutoFit/>
          </a:bodyPr>
          <a:lstStyle/>
          <a:p>
            <a:pPr algn="r" defTabSz="1039700">
              <a:defRPr/>
            </a:pPr>
            <a:fld id="{3C2E1D58-FF30-4F38-93EF-0A725F5476B4}" type="slidenum">
              <a:rPr lang="en-US" sz="1600">
                <a:latin typeface="Arial" charset="0"/>
              </a:rPr>
              <a:pPr algn="r" defTabSz="1039700">
                <a:defRPr/>
              </a:pPr>
              <a:t>‹#›</a:t>
            </a:fld>
            <a:endParaRPr lang="en-US" sz="1600">
              <a:latin typeface="Arial" charset="0"/>
            </a:endParaRPr>
          </a:p>
        </p:txBody>
      </p:sp>
    </p:spTree>
    <p:extLst>
      <p:ext uri="{BB962C8B-B14F-4D97-AF65-F5344CB8AC3E}">
        <p14:creationId xmlns:p14="http://schemas.microsoft.com/office/powerpoint/2010/main" val="2175494162"/>
      </p:ext>
    </p:extLst>
  </p:cSld>
  <p:clrMap bg1="lt1" tx1="dk1" bg2="lt2" tx2="dk2" accent1="accent1" accent2="accent2" accent3="accent3" accent4="accent4" accent5="accent5" accent6="accent6" hlink="hlink" folHlink="folHlink"/>
  <p:notesStyle>
    <a:lvl1pPr algn="l" defTabSz="903288" rtl="0" eaLnBrk="0" fontAlgn="base" hangingPunct="0">
      <a:spcBef>
        <a:spcPct val="30000"/>
      </a:spcBef>
      <a:spcAft>
        <a:spcPct val="0"/>
      </a:spcAft>
      <a:defRPr sz="1200" kern="1200">
        <a:solidFill>
          <a:schemeClr val="tx1"/>
        </a:solidFill>
        <a:latin typeface="Arial" charset="0"/>
        <a:ea typeface="+mn-ea"/>
        <a:cs typeface="+mn-cs"/>
      </a:defRPr>
    </a:lvl1pPr>
    <a:lvl2pPr marL="454025" algn="l" defTabSz="903288" rtl="0" eaLnBrk="0" fontAlgn="base" hangingPunct="0">
      <a:spcBef>
        <a:spcPct val="30000"/>
      </a:spcBef>
      <a:spcAft>
        <a:spcPct val="0"/>
      </a:spcAft>
      <a:defRPr sz="1200" kern="1200">
        <a:solidFill>
          <a:schemeClr val="tx1"/>
        </a:solidFill>
        <a:latin typeface="Arial" charset="0"/>
        <a:ea typeface="+mn-ea"/>
        <a:cs typeface="+mn-cs"/>
      </a:defRPr>
    </a:lvl2pPr>
    <a:lvl3pPr marL="909638" algn="l" defTabSz="903288" rtl="0" eaLnBrk="0" fontAlgn="base" hangingPunct="0">
      <a:spcBef>
        <a:spcPct val="30000"/>
      </a:spcBef>
      <a:spcAft>
        <a:spcPct val="0"/>
      </a:spcAft>
      <a:defRPr sz="1200" kern="1200">
        <a:solidFill>
          <a:schemeClr val="tx1"/>
        </a:solidFill>
        <a:latin typeface="Arial" charset="0"/>
        <a:ea typeface="+mn-ea"/>
        <a:cs typeface="+mn-cs"/>
      </a:defRPr>
    </a:lvl3pPr>
    <a:lvl4pPr marL="1365250" algn="l" defTabSz="903288" rtl="0" eaLnBrk="0" fontAlgn="base" hangingPunct="0">
      <a:spcBef>
        <a:spcPct val="30000"/>
      </a:spcBef>
      <a:spcAft>
        <a:spcPct val="0"/>
      </a:spcAft>
      <a:defRPr sz="1200" kern="1200">
        <a:solidFill>
          <a:schemeClr val="tx1"/>
        </a:solidFill>
        <a:latin typeface="Arial" charset="0"/>
        <a:ea typeface="+mn-ea"/>
        <a:cs typeface="+mn-cs"/>
      </a:defRPr>
    </a:lvl4pPr>
    <a:lvl5pPr marL="1819275" algn="l" defTabSz="903288"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1</a:t>
            </a:fld>
            <a:endParaRPr lang="en-US"/>
          </a:p>
        </p:txBody>
      </p:sp>
    </p:spTree>
    <p:extLst>
      <p:ext uri="{BB962C8B-B14F-4D97-AF65-F5344CB8AC3E}">
        <p14:creationId xmlns:p14="http://schemas.microsoft.com/office/powerpoint/2010/main" val="2317847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10</a:t>
            </a:fld>
            <a:endParaRPr lang="en-US"/>
          </a:p>
        </p:txBody>
      </p:sp>
    </p:spTree>
    <p:extLst>
      <p:ext uri="{BB962C8B-B14F-4D97-AF65-F5344CB8AC3E}">
        <p14:creationId xmlns:p14="http://schemas.microsoft.com/office/powerpoint/2010/main" val="1691670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11</a:t>
            </a:fld>
            <a:endParaRPr lang="en-US"/>
          </a:p>
        </p:txBody>
      </p:sp>
    </p:spTree>
    <p:extLst>
      <p:ext uri="{BB962C8B-B14F-4D97-AF65-F5344CB8AC3E}">
        <p14:creationId xmlns:p14="http://schemas.microsoft.com/office/powerpoint/2010/main" val="2344798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12</a:t>
            </a:fld>
            <a:endParaRPr lang="en-US"/>
          </a:p>
        </p:txBody>
      </p:sp>
    </p:spTree>
    <p:extLst>
      <p:ext uri="{BB962C8B-B14F-4D97-AF65-F5344CB8AC3E}">
        <p14:creationId xmlns:p14="http://schemas.microsoft.com/office/powerpoint/2010/main" val="38673817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13</a:t>
            </a:fld>
            <a:endParaRPr lang="en-US"/>
          </a:p>
        </p:txBody>
      </p:sp>
    </p:spTree>
    <p:extLst>
      <p:ext uri="{BB962C8B-B14F-4D97-AF65-F5344CB8AC3E}">
        <p14:creationId xmlns:p14="http://schemas.microsoft.com/office/powerpoint/2010/main" val="15459833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4545385-E71E-4578-BE20-6679E0C05F77}" type="slidenum">
              <a:rPr lang="en-US" smtClean="0">
                <a:solidFill>
                  <a:srgbClr val="000000"/>
                </a:solidFill>
              </a:rPr>
              <a:pPr>
                <a:defRPr/>
              </a:pPr>
              <a:t>14</a:t>
            </a:fld>
            <a:endParaRPr lang="en-US">
              <a:solidFill>
                <a:srgbClr val="000000"/>
              </a:solidFill>
            </a:endParaRPr>
          </a:p>
        </p:txBody>
      </p:sp>
    </p:spTree>
    <p:extLst>
      <p:ext uri="{BB962C8B-B14F-4D97-AF65-F5344CB8AC3E}">
        <p14:creationId xmlns:p14="http://schemas.microsoft.com/office/powerpoint/2010/main" val="387041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15</a:t>
            </a:fld>
            <a:endParaRPr lang="en-US"/>
          </a:p>
        </p:txBody>
      </p:sp>
    </p:spTree>
    <p:extLst>
      <p:ext uri="{BB962C8B-B14F-4D97-AF65-F5344CB8AC3E}">
        <p14:creationId xmlns:p14="http://schemas.microsoft.com/office/powerpoint/2010/main" val="1626084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16</a:t>
            </a:fld>
            <a:endParaRPr lang="en-US"/>
          </a:p>
        </p:txBody>
      </p:sp>
    </p:spTree>
    <p:extLst>
      <p:ext uri="{BB962C8B-B14F-4D97-AF65-F5344CB8AC3E}">
        <p14:creationId xmlns:p14="http://schemas.microsoft.com/office/powerpoint/2010/main" val="28842892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17</a:t>
            </a:fld>
            <a:endParaRPr lang="en-US"/>
          </a:p>
        </p:txBody>
      </p:sp>
    </p:spTree>
    <p:extLst>
      <p:ext uri="{BB962C8B-B14F-4D97-AF65-F5344CB8AC3E}">
        <p14:creationId xmlns:p14="http://schemas.microsoft.com/office/powerpoint/2010/main" val="24979739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18</a:t>
            </a:fld>
            <a:endParaRPr lang="en-US"/>
          </a:p>
        </p:txBody>
      </p:sp>
    </p:spTree>
    <p:extLst>
      <p:ext uri="{BB962C8B-B14F-4D97-AF65-F5344CB8AC3E}">
        <p14:creationId xmlns:p14="http://schemas.microsoft.com/office/powerpoint/2010/main" val="1217372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19</a:t>
            </a:fld>
            <a:endParaRPr lang="en-US"/>
          </a:p>
        </p:txBody>
      </p:sp>
    </p:spTree>
    <p:extLst>
      <p:ext uri="{BB962C8B-B14F-4D97-AF65-F5344CB8AC3E}">
        <p14:creationId xmlns:p14="http://schemas.microsoft.com/office/powerpoint/2010/main" val="574932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2</a:t>
            </a:fld>
            <a:endParaRPr lang="en-US"/>
          </a:p>
        </p:txBody>
      </p:sp>
    </p:spTree>
    <p:extLst>
      <p:ext uri="{BB962C8B-B14F-4D97-AF65-F5344CB8AC3E}">
        <p14:creationId xmlns:p14="http://schemas.microsoft.com/office/powerpoint/2010/main" val="3360488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20</a:t>
            </a:fld>
            <a:endParaRPr lang="en-US"/>
          </a:p>
        </p:txBody>
      </p:sp>
    </p:spTree>
    <p:extLst>
      <p:ext uri="{BB962C8B-B14F-4D97-AF65-F5344CB8AC3E}">
        <p14:creationId xmlns:p14="http://schemas.microsoft.com/office/powerpoint/2010/main" val="9959125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21</a:t>
            </a:fld>
            <a:endParaRPr lang="en-US"/>
          </a:p>
        </p:txBody>
      </p:sp>
    </p:spTree>
    <p:extLst>
      <p:ext uri="{BB962C8B-B14F-4D97-AF65-F5344CB8AC3E}">
        <p14:creationId xmlns:p14="http://schemas.microsoft.com/office/powerpoint/2010/main" val="30912689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22</a:t>
            </a:fld>
            <a:endParaRPr lang="en-US"/>
          </a:p>
        </p:txBody>
      </p:sp>
    </p:spTree>
    <p:extLst>
      <p:ext uri="{BB962C8B-B14F-4D97-AF65-F5344CB8AC3E}">
        <p14:creationId xmlns:p14="http://schemas.microsoft.com/office/powerpoint/2010/main" val="38552370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23</a:t>
            </a:fld>
            <a:endParaRPr lang="en-US"/>
          </a:p>
        </p:txBody>
      </p:sp>
    </p:spTree>
    <p:extLst>
      <p:ext uri="{BB962C8B-B14F-4D97-AF65-F5344CB8AC3E}">
        <p14:creationId xmlns:p14="http://schemas.microsoft.com/office/powerpoint/2010/main" val="28805205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24</a:t>
            </a:fld>
            <a:endParaRPr lang="en-US"/>
          </a:p>
        </p:txBody>
      </p:sp>
    </p:spTree>
    <p:extLst>
      <p:ext uri="{BB962C8B-B14F-4D97-AF65-F5344CB8AC3E}">
        <p14:creationId xmlns:p14="http://schemas.microsoft.com/office/powerpoint/2010/main" val="39871007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25</a:t>
            </a:fld>
            <a:endParaRPr lang="en-US"/>
          </a:p>
        </p:txBody>
      </p:sp>
    </p:spTree>
    <p:extLst>
      <p:ext uri="{BB962C8B-B14F-4D97-AF65-F5344CB8AC3E}">
        <p14:creationId xmlns:p14="http://schemas.microsoft.com/office/powerpoint/2010/main" val="42300083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26</a:t>
            </a:fld>
            <a:endParaRPr lang="en-US"/>
          </a:p>
        </p:txBody>
      </p:sp>
    </p:spTree>
    <p:extLst>
      <p:ext uri="{BB962C8B-B14F-4D97-AF65-F5344CB8AC3E}">
        <p14:creationId xmlns:p14="http://schemas.microsoft.com/office/powerpoint/2010/main" val="31606191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27</a:t>
            </a:fld>
            <a:endParaRPr lang="en-US"/>
          </a:p>
        </p:txBody>
      </p:sp>
    </p:spTree>
    <p:extLst>
      <p:ext uri="{BB962C8B-B14F-4D97-AF65-F5344CB8AC3E}">
        <p14:creationId xmlns:p14="http://schemas.microsoft.com/office/powerpoint/2010/main" val="16658662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28</a:t>
            </a:fld>
            <a:endParaRPr lang="en-US"/>
          </a:p>
        </p:txBody>
      </p:sp>
    </p:spTree>
    <p:extLst>
      <p:ext uri="{BB962C8B-B14F-4D97-AF65-F5344CB8AC3E}">
        <p14:creationId xmlns:p14="http://schemas.microsoft.com/office/powerpoint/2010/main" val="37141664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29</a:t>
            </a:fld>
            <a:endParaRPr lang="en-US"/>
          </a:p>
        </p:txBody>
      </p:sp>
    </p:spTree>
    <p:extLst>
      <p:ext uri="{BB962C8B-B14F-4D97-AF65-F5344CB8AC3E}">
        <p14:creationId xmlns:p14="http://schemas.microsoft.com/office/powerpoint/2010/main" val="3425871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3</a:t>
            </a:fld>
            <a:endParaRPr lang="en-US"/>
          </a:p>
        </p:txBody>
      </p:sp>
    </p:spTree>
    <p:extLst>
      <p:ext uri="{BB962C8B-B14F-4D97-AF65-F5344CB8AC3E}">
        <p14:creationId xmlns:p14="http://schemas.microsoft.com/office/powerpoint/2010/main" val="21643525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30</a:t>
            </a:fld>
            <a:endParaRPr lang="en-US"/>
          </a:p>
        </p:txBody>
      </p:sp>
    </p:spTree>
    <p:extLst>
      <p:ext uri="{BB962C8B-B14F-4D97-AF65-F5344CB8AC3E}">
        <p14:creationId xmlns:p14="http://schemas.microsoft.com/office/powerpoint/2010/main" val="20303101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31</a:t>
            </a:fld>
            <a:endParaRPr lang="en-US"/>
          </a:p>
        </p:txBody>
      </p:sp>
    </p:spTree>
    <p:extLst>
      <p:ext uri="{BB962C8B-B14F-4D97-AF65-F5344CB8AC3E}">
        <p14:creationId xmlns:p14="http://schemas.microsoft.com/office/powerpoint/2010/main" val="38872425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32</a:t>
            </a:fld>
            <a:endParaRPr lang="en-US"/>
          </a:p>
        </p:txBody>
      </p:sp>
    </p:spTree>
    <p:extLst>
      <p:ext uri="{BB962C8B-B14F-4D97-AF65-F5344CB8AC3E}">
        <p14:creationId xmlns:p14="http://schemas.microsoft.com/office/powerpoint/2010/main" val="36083860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34</a:t>
            </a:fld>
            <a:endParaRPr lang="en-US"/>
          </a:p>
        </p:txBody>
      </p:sp>
    </p:spTree>
    <p:extLst>
      <p:ext uri="{BB962C8B-B14F-4D97-AF65-F5344CB8AC3E}">
        <p14:creationId xmlns:p14="http://schemas.microsoft.com/office/powerpoint/2010/main" val="40365769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35</a:t>
            </a:fld>
            <a:endParaRPr lang="en-US"/>
          </a:p>
        </p:txBody>
      </p:sp>
    </p:spTree>
    <p:extLst>
      <p:ext uri="{BB962C8B-B14F-4D97-AF65-F5344CB8AC3E}">
        <p14:creationId xmlns:p14="http://schemas.microsoft.com/office/powerpoint/2010/main" val="7730934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36</a:t>
            </a:fld>
            <a:endParaRPr lang="en-US"/>
          </a:p>
        </p:txBody>
      </p:sp>
    </p:spTree>
    <p:extLst>
      <p:ext uri="{BB962C8B-B14F-4D97-AF65-F5344CB8AC3E}">
        <p14:creationId xmlns:p14="http://schemas.microsoft.com/office/powerpoint/2010/main" val="344370476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37</a:t>
            </a:fld>
            <a:endParaRPr lang="en-US"/>
          </a:p>
        </p:txBody>
      </p:sp>
    </p:spTree>
    <p:extLst>
      <p:ext uri="{BB962C8B-B14F-4D97-AF65-F5344CB8AC3E}">
        <p14:creationId xmlns:p14="http://schemas.microsoft.com/office/powerpoint/2010/main" val="13554511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38</a:t>
            </a:fld>
            <a:endParaRPr lang="en-US"/>
          </a:p>
        </p:txBody>
      </p:sp>
    </p:spTree>
    <p:extLst>
      <p:ext uri="{BB962C8B-B14F-4D97-AF65-F5344CB8AC3E}">
        <p14:creationId xmlns:p14="http://schemas.microsoft.com/office/powerpoint/2010/main" val="3907873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39</a:t>
            </a:fld>
            <a:endParaRPr lang="en-US"/>
          </a:p>
        </p:txBody>
      </p:sp>
    </p:spTree>
    <p:extLst>
      <p:ext uri="{BB962C8B-B14F-4D97-AF65-F5344CB8AC3E}">
        <p14:creationId xmlns:p14="http://schemas.microsoft.com/office/powerpoint/2010/main" val="156661193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40</a:t>
            </a:fld>
            <a:endParaRPr lang="en-US"/>
          </a:p>
        </p:txBody>
      </p:sp>
    </p:spTree>
    <p:extLst>
      <p:ext uri="{BB962C8B-B14F-4D97-AF65-F5344CB8AC3E}">
        <p14:creationId xmlns:p14="http://schemas.microsoft.com/office/powerpoint/2010/main" val="814394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4</a:t>
            </a:fld>
            <a:endParaRPr lang="en-US"/>
          </a:p>
        </p:txBody>
      </p:sp>
    </p:spTree>
    <p:extLst>
      <p:ext uri="{BB962C8B-B14F-4D97-AF65-F5344CB8AC3E}">
        <p14:creationId xmlns:p14="http://schemas.microsoft.com/office/powerpoint/2010/main" val="840618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5</a:t>
            </a:fld>
            <a:endParaRPr lang="en-US"/>
          </a:p>
        </p:txBody>
      </p:sp>
    </p:spTree>
    <p:extLst>
      <p:ext uri="{BB962C8B-B14F-4D97-AF65-F5344CB8AC3E}">
        <p14:creationId xmlns:p14="http://schemas.microsoft.com/office/powerpoint/2010/main" val="1882181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6</a:t>
            </a:fld>
            <a:endParaRPr lang="en-US"/>
          </a:p>
        </p:txBody>
      </p:sp>
    </p:spTree>
    <p:extLst>
      <p:ext uri="{BB962C8B-B14F-4D97-AF65-F5344CB8AC3E}">
        <p14:creationId xmlns:p14="http://schemas.microsoft.com/office/powerpoint/2010/main" val="4146675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7</a:t>
            </a:fld>
            <a:endParaRPr lang="en-US"/>
          </a:p>
        </p:txBody>
      </p:sp>
    </p:spTree>
    <p:extLst>
      <p:ext uri="{BB962C8B-B14F-4D97-AF65-F5344CB8AC3E}">
        <p14:creationId xmlns:p14="http://schemas.microsoft.com/office/powerpoint/2010/main" val="1262867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8</a:t>
            </a:fld>
            <a:endParaRPr lang="en-US"/>
          </a:p>
        </p:txBody>
      </p:sp>
    </p:spTree>
    <p:extLst>
      <p:ext uri="{BB962C8B-B14F-4D97-AF65-F5344CB8AC3E}">
        <p14:creationId xmlns:p14="http://schemas.microsoft.com/office/powerpoint/2010/main" val="419325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A1DAC9E-4C0E-42EB-B76E-E4A047D28CD7}" type="slidenum">
              <a:rPr lang="en-US" smtClean="0"/>
              <a:pPr>
                <a:defRPr/>
              </a:pPr>
              <a:t>9</a:t>
            </a:fld>
            <a:endParaRPr lang="en-US"/>
          </a:p>
        </p:txBody>
      </p:sp>
    </p:spTree>
    <p:extLst>
      <p:ext uri="{BB962C8B-B14F-4D97-AF65-F5344CB8AC3E}">
        <p14:creationId xmlns:p14="http://schemas.microsoft.com/office/powerpoint/2010/main" val="3673879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C3A2078B-2455-4CAA-8052-E865CECACDDB}" type="slidenum">
              <a:rPr lang="en-US"/>
              <a:pPr>
                <a:defRPr/>
              </a:pPr>
              <a:t>‹#›</a:t>
            </a:fld>
            <a:endParaRPr lang="en-U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FDF73ED2-5977-4B9E-8177-9FD95246B420}" type="slidenum">
              <a:rPr lang="en-US"/>
              <a:pPr>
                <a:defRPr/>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52400"/>
            <a:ext cx="2286000" cy="6705600"/>
          </a:xfrm>
        </p:spPr>
        <p:txBody>
          <a:bodyPr vert="eaVert"/>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0" y="152400"/>
            <a:ext cx="6705600" cy="6705600"/>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3F3E14C6-66A9-43BB-AE9A-19094E140559}" type="slidenum">
              <a:rPr lang="en-US"/>
              <a:pPr>
                <a:defRPr/>
              </a:pPr>
              <a:t>‹#›</a:t>
            </a:fld>
            <a:endParaRPr lang="en-US"/>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0" y="152400"/>
            <a:ext cx="9144000" cy="67056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Rectangle 2"/>
          <p:cNvSpPr>
            <a:spLocks noGrp="1" noChangeArrowheads="1"/>
          </p:cNvSpPr>
          <p:nvPr>
            <p:ph type="dt" sz="half" idx="10"/>
          </p:nvPr>
        </p:nvSpPr>
        <p:spPr>
          <a:ln/>
        </p:spPr>
        <p:txBody>
          <a:bodyPr/>
          <a:lstStyle>
            <a:lvl1pPr>
              <a:defRPr>
                <a:latin typeface="Arial" pitchFamily="34" charset="0"/>
                <a:cs typeface="Arial" pitchFamily="34" charset="0"/>
              </a:defRPr>
            </a:lvl1pPr>
          </a:lstStyle>
          <a:p>
            <a:pPr>
              <a:defRPr/>
            </a:pPr>
            <a:endParaRPr lang="en-US" dirty="0"/>
          </a:p>
        </p:txBody>
      </p:sp>
      <p:sp>
        <p:nvSpPr>
          <p:cNvPr id="4" name="Rectangle 3"/>
          <p:cNvSpPr>
            <a:spLocks noGrp="1" noChangeArrowheads="1"/>
          </p:cNvSpPr>
          <p:nvPr>
            <p:ph type="ftr" sz="quarter" idx="11"/>
          </p:nvPr>
        </p:nvSpPr>
        <p:spPr>
          <a:ln/>
        </p:spPr>
        <p:txBody>
          <a:bodyPr/>
          <a:lstStyle>
            <a:lvl1pPr>
              <a:defRPr>
                <a:latin typeface="Arial" pitchFamily="34" charset="0"/>
                <a:cs typeface="Arial" pitchFamily="34" charset="0"/>
              </a:defRPr>
            </a:lvl1pPr>
          </a:lstStyle>
          <a:p>
            <a:pPr>
              <a:defRPr/>
            </a:pPr>
            <a:endParaRPr lang="en-US" dirty="0"/>
          </a:p>
        </p:txBody>
      </p:sp>
      <p:sp>
        <p:nvSpPr>
          <p:cNvPr id="5" name="Rectangle 4"/>
          <p:cNvSpPr>
            <a:spLocks noGrp="1" noChangeArrowheads="1"/>
          </p:cNvSpPr>
          <p:nvPr>
            <p:ph type="sldNum" sz="quarter" idx="12"/>
          </p:nvPr>
        </p:nvSpPr>
        <p:spPr>
          <a:ln/>
        </p:spPr>
        <p:txBody>
          <a:bodyPr/>
          <a:lstStyle>
            <a:lvl1pPr>
              <a:defRPr>
                <a:latin typeface="Arial" pitchFamily="34" charset="0"/>
                <a:cs typeface="Arial" pitchFamily="34" charset="0"/>
              </a:defRPr>
            </a:lvl1pPr>
          </a:lstStyle>
          <a:p>
            <a:pPr>
              <a:defRPr/>
            </a:pPr>
            <a:fld id="{9B483EF4-C66F-4481-8661-01C8A8A81C07}" type="slidenum">
              <a:rPr lang="en-US" smtClean="0"/>
              <a:pPr>
                <a:defRPr/>
              </a:pPr>
              <a:t>‹#›</a:t>
            </a:fld>
            <a:endParaRPr lang="en-US" dirty="0"/>
          </a:p>
        </p:txBody>
      </p:sp>
    </p:spTree>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4582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0" y="1219200"/>
            <a:ext cx="4495800" cy="563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563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59F395A5-666B-4D53-A6B5-57F71194ABE5}" type="slidenum">
              <a:rPr lang="en-US"/>
              <a:pPr>
                <a:defRPr/>
              </a:pPr>
              <a:t>‹#›</a:t>
            </a:fld>
            <a:endParaRPr lang="en-US"/>
          </a:p>
        </p:txBody>
      </p:sp>
    </p:spTree>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latin typeface="Arial" pitchFamily="34" charset="0"/>
                <a:cs typeface="Arial" pitchFamily="34" charset="0"/>
              </a:defRPr>
            </a:lvl1pPr>
          </a:lstStyle>
          <a:p>
            <a:pPr>
              <a:defRPr/>
            </a:pPr>
            <a:endParaRPr lang="en-US" dirty="0"/>
          </a:p>
        </p:txBody>
      </p:sp>
      <p:sp>
        <p:nvSpPr>
          <p:cNvPr id="4" name="Footer Placeholder 3"/>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atin typeface="Arial" pitchFamily="34" charset="0"/>
                <a:cs typeface="Arial" pitchFamily="34" charset="0"/>
              </a:defRPr>
            </a:lvl1pPr>
          </a:lstStyle>
          <a:p>
            <a:pPr>
              <a:defRPr/>
            </a:pPr>
            <a:fld id="{DF81A69E-26A6-4D6F-9053-B31BEC342CF0}" type="slidenum">
              <a:rPr lang="en-US" smtClean="0"/>
              <a:pPr>
                <a:defRPr/>
              </a:pPr>
              <a:t>‹#›</a:t>
            </a:fld>
            <a:endParaRPr lang="en-US"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458200" cy="685800"/>
          </a:xfrm>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28600" y="1211943"/>
            <a:ext cx="8534400" cy="5265057"/>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xfrm>
            <a:off x="6248400" y="6248400"/>
            <a:ext cx="1905000" cy="457200"/>
          </a:xfrm>
          <a:ln/>
        </p:spPr>
        <p:txBody>
          <a:bodyPr/>
          <a:lstStyle>
            <a:lvl1pPr>
              <a:defRPr/>
            </a:lvl1pPr>
          </a:lstStyle>
          <a:p>
            <a:pPr>
              <a:defRPr/>
            </a:pPr>
            <a:fld id="{E0963BA4-AC0B-4F83-B7A0-7540C000F92C}" type="slidenum">
              <a:rPr lang="en-US"/>
              <a:pPr>
                <a:defRPr/>
              </a:pPr>
              <a:t>‹#›</a:t>
            </a:fld>
            <a:endParaRPr lang="en-US" dirty="0"/>
          </a:p>
        </p:txBody>
      </p:sp>
    </p:spTree>
  </p:cSld>
  <p:clrMapOvr>
    <a:masterClrMapping/>
  </p:clrMapOvr>
  <p:transition spd="slow"/>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33756A00-FF0C-40AD-8A0E-8EB051BE3C14}" type="slidenum">
              <a:rPr lang="en-US"/>
              <a:pPr>
                <a:defRPr/>
              </a:pPr>
              <a:t>‹#›</a:t>
            </a:fld>
            <a:endParaRPr 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0" y="1219200"/>
            <a:ext cx="4495800" cy="5638800"/>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495800" cy="5638800"/>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16A6A200-6FE7-4396-BB83-542FAE6B5590}" type="slidenum">
              <a:rPr lang="en-US"/>
              <a:pPr>
                <a:defRPr/>
              </a:pPr>
              <a:t>‹#›</a:t>
            </a:fld>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sldNum" sz="quarter" idx="12"/>
          </p:nvPr>
        </p:nvSpPr>
        <p:spPr>
          <a:ln/>
        </p:spPr>
        <p:txBody>
          <a:bodyPr/>
          <a:lstStyle>
            <a:lvl1pPr>
              <a:defRPr/>
            </a:lvl1pPr>
          </a:lstStyle>
          <a:p>
            <a:pPr>
              <a:defRPr/>
            </a:pPr>
            <a:fld id="{A1D985E3-034F-4CEF-9622-F20B21988D3D}" type="slidenum">
              <a:rPr lang="en-US"/>
              <a:pPr>
                <a:defRPr/>
              </a:pPr>
              <a:t>‹#›</a:t>
            </a:fld>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sldNum" sz="quarter" idx="12"/>
          </p:nvPr>
        </p:nvSpPr>
        <p:spPr>
          <a:ln/>
        </p:spPr>
        <p:txBody>
          <a:bodyPr/>
          <a:lstStyle>
            <a:lvl1pPr>
              <a:defRPr/>
            </a:lvl1pPr>
          </a:lstStyle>
          <a:p>
            <a:pPr>
              <a:defRPr/>
            </a:pPr>
            <a:fld id="{A92A31D2-E5E6-4640-AAC2-0FFFD26CAA7D}" type="slidenum">
              <a:rPr lang="en-US"/>
              <a:pPr>
                <a:defRPr/>
              </a:pPr>
              <a:t>‹#›</a:t>
            </a:fld>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ftr" sz="quarter" idx="11"/>
          </p:nvPr>
        </p:nvSpPr>
        <p:spPr>
          <a:ln/>
        </p:spPr>
        <p:txBody>
          <a:bodyPr/>
          <a:lstStyle>
            <a:lvl1pPr>
              <a:defRPr/>
            </a:lvl1pPr>
          </a:lstStyle>
          <a:p>
            <a:pPr>
              <a:defRPr/>
            </a:pPr>
            <a:endParaRPr lang="en-US"/>
          </a:p>
        </p:txBody>
      </p:sp>
      <p:sp>
        <p:nvSpPr>
          <p:cNvPr id="4" name="Rectangle 4"/>
          <p:cNvSpPr>
            <a:spLocks noGrp="1" noChangeArrowheads="1"/>
          </p:cNvSpPr>
          <p:nvPr>
            <p:ph type="sldNum" sz="quarter" idx="12"/>
          </p:nvPr>
        </p:nvSpPr>
        <p:spPr>
          <a:ln/>
        </p:spPr>
        <p:txBody>
          <a:bodyPr/>
          <a:lstStyle>
            <a:lvl1pPr>
              <a:defRPr/>
            </a:lvl1pPr>
          </a:lstStyle>
          <a:p>
            <a:pPr>
              <a:defRPr/>
            </a:pPr>
            <a:fld id="{29B68C70-66C6-4248-9037-440C17126441}" type="slidenum">
              <a:rPr lang="en-US"/>
              <a:pPr>
                <a:defRPr/>
              </a:pPr>
              <a:t>‹#›</a:t>
            </a:fld>
            <a:endParaRPr 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E2AAE99E-5EA6-4582-83E5-B0B7B35C0889}" type="slidenum">
              <a:rPr lang="en-US"/>
              <a:pPr>
                <a:defRPr/>
              </a:pPr>
              <a:t>‹#›</a:t>
            </a:fld>
            <a:endParaRPr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2"/>
          <p:cNvSpPr>
            <a:spLocks noGrp="1" noChangeArrowheads="1"/>
          </p:cNvSpPr>
          <p:nvPr>
            <p:ph type="dt" sz="half" idx="10"/>
          </p:nvPr>
        </p:nvSpPr>
        <p:spPr>
          <a:ln/>
        </p:spPr>
        <p:txBody>
          <a:bodyPr/>
          <a:lstStyle>
            <a:lvl1pPr>
              <a:defRPr>
                <a:latin typeface="Arial" pitchFamily="34" charset="0"/>
                <a:cs typeface="Arial" pitchFamily="34" charset="0"/>
              </a:defRPr>
            </a:lvl1pPr>
          </a:lstStyle>
          <a:p>
            <a:pPr>
              <a:defRPr/>
            </a:pPr>
            <a:endParaRPr lang="en-US" dirty="0"/>
          </a:p>
        </p:txBody>
      </p:sp>
      <p:sp>
        <p:nvSpPr>
          <p:cNvPr id="6" name="Rectangle 3"/>
          <p:cNvSpPr>
            <a:spLocks noGrp="1" noChangeArrowheads="1"/>
          </p:cNvSpPr>
          <p:nvPr>
            <p:ph type="ftr" sz="quarter" idx="11"/>
          </p:nvPr>
        </p:nvSpPr>
        <p:spPr>
          <a:ln/>
        </p:spPr>
        <p:txBody>
          <a:bodyPr/>
          <a:lstStyle>
            <a:lvl1pPr>
              <a:defRPr>
                <a:latin typeface="Arial" pitchFamily="34" charset="0"/>
                <a:cs typeface="Arial" pitchFamily="34" charset="0"/>
              </a:defRPr>
            </a:lvl1pPr>
          </a:lstStyle>
          <a:p>
            <a:pPr>
              <a:defRPr/>
            </a:pPr>
            <a:endParaRPr lang="en-US" dirty="0"/>
          </a:p>
        </p:txBody>
      </p:sp>
      <p:sp>
        <p:nvSpPr>
          <p:cNvPr id="7" name="Rectangle 4"/>
          <p:cNvSpPr>
            <a:spLocks noGrp="1" noChangeArrowheads="1"/>
          </p:cNvSpPr>
          <p:nvPr>
            <p:ph type="sldNum" sz="quarter" idx="12"/>
          </p:nvPr>
        </p:nvSpPr>
        <p:spPr>
          <a:ln/>
        </p:spPr>
        <p:txBody>
          <a:bodyPr/>
          <a:lstStyle>
            <a:lvl1pPr>
              <a:defRPr>
                <a:latin typeface="Arial" pitchFamily="34" charset="0"/>
                <a:cs typeface="Arial" pitchFamily="34" charset="0"/>
              </a:defRPr>
            </a:lvl1pPr>
          </a:lstStyle>
          <a:p>
            <a:pPr>
              <a:defRPr/>
            </a:pPr>
            <a:fld id="{4F403650-791C-4A6A-A148-D57A1327AE33}" type="slidenum">
              <a:rPr lang="en-US" smtClean="0"/>
              <a:pPr>
                <a:defRPr/>
              </a:pPr>
              <a:t>‹#›</a:t>
            </a:fld>
            <a:endParaRPr lang="en-US" dirty="0"/>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3399"/>
        </a:solidFill>
        <a:effectLst/>
      </p:bgPr>
    </p:bg>
    <p:spTree>
      <p:nvGrpSpPr>
        <p:cNvPr id="1" name=""/>
        <p:cNvGrpSpPr/>
        <p:nvPr/>
      </p:nvGrpSpPr>
      <p:grpSpPr>
        <a:xfrm>
          <a:off x="0" y="0"/>
          <a:ext cx="0" cy="0"/>
          <a:chOff x="0" y="0"/>
          <a:chExt cx="0" cy="0"/>
        </a:xfrm>
      </p:grpSpPr>
      <p:sp>
        <p:nvSpPr>
          <p:cNvPr id="431106" name="Rectangle 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atin typeface="+mn-lt"/>
              </a:defRPr>
            </a:lvl1pPr>
          </a:lstStyle>
          <a:p>
            <a:pPr>
              <a:defRPr/>
            </a:pPr>
            <a:endParaRPr lang="en-US"/>
          </a:p>
        </p:txBody>
      </p:sp>
      <p:sp>
        <p:nvSpPr>
          <p:cNvPr id="431107"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latin typeface="+mn-lt"/>
              </a:defRPr>
            </a:lvl1pPr>
          </a:lstStyle>
          <a:p>
            <a:pPr>
              <a:defRPr/>
            </a:pPr>
            <a:endParaRPr lang="en-US"/>
          </a:p>
        </p:txBody>
      </p:sp>
      <p:sp>
        <p:nvSpPr>
          <p:cNvPr id="431108" name="Rectangle 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atin typeface="+mn-lt"/>
              </a:defRPr>
            </a:lvl1pPr>
          </a:lstStyle>
          <a:p>
            <a:pPr>
              <a:defRPr/>
            </a:pPr>
            <a:fld id="{DF81A69E-26A6-4D6F-9053-B31BEC342CF0}" type="slidenum">
              <a:rPr lang="en-US"/>
              <a:pPr>
                <a:defRPr/>
              </a:pPr>
              <a:t>‹#›</a:t>
            </a:fld>
            <a:endParaRPr lang="en-US" dirty="0"/>
          </a:p>
        </p:txBody>
      </p:sp>
      <p:sp>
        <p:nvSpPr>
          <p:cNvPr id="431109" name="Rectangle 5"/>
          <p:cNvSpPr>
            <a:spLocks noGrp="1" noChangeArrowheads="1"/>
          </p:cNvSpPr>
          <p:nvPr>
            <p:ph type="title"/>
          </p:nvPr>
        </p:nvSpPr>
        <p:spPr bwMode="auto">
          <a:xfrm>
            <a:off x="685800" y="152400"/>
            <a:ext cx="8458200" cy="685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Title</a:t>
            </a:r>
          </a:p>
        </p:txBody>
      </p:sp>
      <p:sp>
        <p:nvSpPr>
          <p:cNvPr id="2054" name="Rectangle 6"/>
          <p:cNvSpPr>
            <a:spLocks noGrp="1" noChangeArrowheads="1"/>
          </p:cNvSpPr>
          <p:nvPr>
            <p:ph type="body" idx="1"/>
          </p:nvPr>
        </p:nvSpPr>
        <p:spPr bwMode="auto">
          <a:xfrm>
            <a:off x="304800" y="990600"/>
            <a:ext cx="8458200" cy="5486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 First level</a:t>
            </a:r>
          </a:p>
          <a:p>
            <a:pPr lvl="1"/>
            <a:r>
              <a:rPr lang="en-US" dirty="0" smtClean="0"/>
              <a:t> Second Level</a:t>
            </a:r>
          </a:p>
          <a:p>
            <a:pPr lvl="2"/>
            <a:r>
              <a:rPr lang="en-US" dirty="0" smtClean="0"/>
              <a:t>Third Level</a:t>
            </a:r>
          </a:p>
          <a:p>
            <a:pPr lvl="3"/>
            <a:r>
              <a:rPr lang="en-US" dirty="0" smtClean="0"/>
              <a:t>Fourth Level</a:t>
            </a:r>
          </a:p>
          <a:p>
            <a:pPr lvl="4"/>
            <a:r>
              <a:rPr lang="en-US" dirty="0" smtClean="0"/>
              <a:t>Fifth Level</a:t>
            </a:r>
          </a:p>
        </p:txBody>
      </p:sp>
      <p:sp>
        <p:nvSpPr>
          <p:cNvPr id="431111" name="Rectangle 7"/>
          <p:cNvSpPr>
            <a:spLocks noChangeArrowheads="1"/>
          </p:cNvSpPr>
          <p:nvPr/>
        </p:nvSpPr>
        <p:spPr bwMode="auto">
          <a:xfrm>
            <a:off x="8305800" y="6096000"/>
            <a:ext cx="457200" cy="581025"/>
          </a:xfrm>
          <a:prstGeom prst="rect">
            <a:avLst/>
          </a:prstGeom>
          <a:noFill/>
          <a:ln w="9525">
            <a:noFill/>
            <a:miter lim="800000"/>
            <a:headEnd/>
            <a:tailEnd/>
          </a:ln>
          <a:effectLst/>
        </p:spPr>
        <p:txBody>
          <a:bodyPr lIns="92075" tIns="46038" rIns="92075" bIns="46038">
            <a:spAutoFit/>
          </a:bodyPr>
          <a:lstStyle/>
          <a:p>
            <a:pPr>
              <a:defRPr/>
            </a:pPr>
            <a:fld id="{370C96BE-E1F2-4007-8BE2-F8CF31F55082}" type="slidenum">
              <a:rPr lang="en-US" sz="1600">
                <a:solidFill>
                  <a:srgbClr val="CCFFFF"/>
                </a:solidFill>
                <a:latin typeface="Comic Sans MS" pitchFamily="66" charset="0"/>
              </a:rPr>
              <a:pPr>
                <a:defRPr/>
              </a:pPr>
              <a:t>‹#›</a:t>
            </a:fld>
            <a:endParaRPr lang="en-US" sz="1600" dirty="0">
              <a:solidFill>
                <a:srgbClr val="CCFFFF"/>
              </a:solidFill>
              <a:latin typeface="Comic Sans MS" pitchFamily="66" charset="0"/>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Lst>
  <p:transition spd="slow"/>
  <p:timing>
    <p:tnLst>
      <p:par>
        <p:cTn id="1" dur="indefinite" restart="never" nodeType="tmRoot"/>
      </p:par>
    </p:tnLst>
  </p:timing>
  <p:txStyles>
    <p:titleStyle>
      <a:lvl1pPr algn="ctr" defTabSz="917575" rtl="0" eaLnBrk="0" fontAlgn="base" hangingPunct="0">
        <a:spcBef>
          <a:spcPct val="0"/>
        </a:spcBef>
        <a:spcAft>
          <a:spcPct val="0"/>
        </a:spcAft>
        <a:defRPr sz="3600">
          <a:solidFill>
            <a:srgbClr val="CCFFFF"/>
          </a:solidFill>
          <a:effectLst>
            <a:outerShdw blurRad="38100" dist="38100" dir="2700000" algn="tl">
              <a:srgbClr val="000000"/>
            </a:outerShdw>
          </a:effectLst>
          <a:latin typeface="+mj-lt"/>
          <a:ea typeface="+mj-ea"/>
          <a:cs typeface="+mj-cs"/>
        </a:defRPr>
      </a:lvl1pPr>
      <a:lvl2pPr algn="ctr" defTabSz="917575" rtl="0" eaLnBrk="0" fontAlgn="base" hangingPunct="0">
        <a:spcBef>
          <a:spcPct val="0"/>
        </a:spcBef>
        <a:spcAft>
          <a:spcPct val="0"/>
        </a:spcAft>
        <a:defRPr sz="3600">
          <a:solidFill>
            <a:srgbClr val="CCFFFF"/>
          </a:solidFill>
          <a:effectLst>
            <a:outerShdw blurRad="38100" dist="38100" dir="2700000" algn="tl">
              <a:srgbClr val="000000"/>
            </a:outerShdw>
          </a:effectLst>
          <a:latin typeface="Comic Sans MS" pitchFamily="66" charset="0"/>
        </a:defRPr>
      </a:lvl2pPr>
      <a:lvl3pPr algn="ctr" defTabSz="917575" rtl="0" eaLnBrk="0" fontAlgn="base" hangingPunct="0">
        <a:spcBef>
          <a:spcPct val="0"/>
        </a:spcBef>
        <a:spcAft>
          <a:spcPct val="0"/>
        </a:spcAft>
        <a:defRPr sz="3600">
          <a:solidFill>
            <a:srgbClr val="CCFFFF"/>
          </a:solidFill>
          <a:effectLst>
            <a:outerShdw blurRad="38100" dist="38100" dir="2700000" algn="tl">
              <a:srgbClr val="000000"/>
            </a:outerShdw>
          </a:effectLst>
          <a:latin typeface="Comic Sans MS" pitchFamily="66" charset="0"/>
        </a:defRPr>
      </a:lvl3pPr>
      <a:lvl4pPr algn="ctr" defTabSz="917575" rtl="0" eaLnBrk="0" fontAlgn="base" hangingPunct="0">
        <a:spcBef>
          <a:spcPct val="0"/>
        </a:spcBef>
        <a:spcAft>
          <a:spcPct val="0"/>
        </a:spcAft>
        <a:defRPr sz="3600">
          <a:solidFill>
            <a:srgbClr val="CCFFFF"/>
          </a:solidFill>
          <a:effectLst>
            <a:outerShdw blurRad="38100" dist="38100" dir="2700000" algn="tl">
              <a:srgbClr val="000000"/>
            </a:outerShdw>
          </a:effectLst>
          <a:latin typeface="Comic Sans MS" pitchFamily="66" charset="0"/>
        </a:defRPr>
      </a:lvl4pPr>
      <a:lvl5pPr algn="ctr" defTabSz="917575" rtl="0" eaLnBrk="0" fontAlgn="base" hangingPunct="0">
        <a:spcBef>
          <a:spcPct val="0"/>
        </a:spcBef>
        <a:spcAft>
          <a:spcPct val="0"/>
        </a:spcAft>
        <a:defRPr sz="3600">
          <a:solidFill>
            <a:srgbClr val="CCFFFF"/>
          </a:solidFill>
          <a:effectLst>
            <a:outerShdw blurRad="38100" dist="38100" dir="2700000" algn="tl">
              <a:srgbClr val="000000"/>
            </a:outerShdw>
          </a:effectLst>
          <a:latin typeface="Comic Sans MS" pitchFamily="66" charset="0"/>
        </a:defRPr>
      </a:lvl5pPr>
      <a:lvl6pPr marL="457200" algn="ctr" defTabSz="917575" rtl="0" eaLnBrk="0" fontAlgn="base" hangingPunct="0">
        <a:spcBef>
          <a:spcPct val="0"/>
        </a:spcBef>
        <a:spcAft>
          <a:spcPct val="0"/>
        </a:spcAft>
        <a:defRPr sz="3600">
          <a:solidFill>
            <a:srgbClr val="CCFFFF"/>
          </a:solidFill>
          <a:effectLst>
            <a:outerShdw blurRad="38100" dist="38100" dir="2700000" algn="tl">
              <a:srgbClr val="000000"/>
            </a:outerShdw>
          </a:effectLst>
          <a:latin typeface="Comic Sans MS" pitchFamily="66" charset="0"/>
        </a:defRPr>
      </a:lvl6pPr>
      <a:lvl7pPr marL="914400" algn="ctr" defTabSz="917575" rtl="0" eaLnBrk="0" fontAlgn="base" hangingPunct="0">
        <a:spcBef>
          <a:spcPct val="0"/>
        </a:spcBef>
        <a:spcAft>
          <a:spcPct val="0"/>
        </a:spcAft>
        <a:defRPr sz="3600">
          <a:solidFill>
            <a:srgbClr val="CCFFFF"/>
          </a:solidFill>
          <a:effectLst>
            <a:outerShdw blurRad="38100" dist="38100" dir="2700000" algn="tl">
              <a:srgbClr val="000000"/>
            </a:outerShdw>
          </a:effectLst>
          <a:latin typeface="Comic Sans MS" pitchFamily="66" charset="0"/>
        </a:defRPr>
      </a:lvl7pPr>
      <a:lvl8pPr marL="1371600" algn="ctr" defTabSz="917575" rtl="0" eaLnBrk="0" fontAlgn="base" hangingPunct="0">
        <a:spcBef>
          <a:spcPct val="0"/>
        </a:spcBef>
        <a:spcAft>
          <a:spcPct val="0"/>
        </a:spcAft>
        <a:defRPr sz="3600">
          <a:solidFill>
            <a:srgbClr val="CCFFFF"/>
          </a:solidFill>
          <a:effectLst>
            <a:outerShdw blurRad="38100" dist="38100" dir="2700000" algn="tl">
              <a:srgbClr val="000000"/>
            </a:outerShdw>
          </a:effectLst>
          <a:latin typeface="Comic Sans MS" pitchFamily="66" charset="0"/>
        </a:defRPr>
      </a:lvl8pPr>
      <a:lvl9pPr marL="1828800" algn="ctr" defTabSz="917575" rtl="0" eaLnBrk="0" fontAlgn="base" hangingPunct="0">
        <a:spcBef>
          <a:spcPct val="0"/>
        </a:spcBef>
        <a:spcAft>
          <a:spcPct val="0"/>
        </a:spcAft>
        <a:defRPr sz="3600">
          <a:solidFill>
            <a:srgbClr val="CCFFFF"/>
          </a:solidFill>
          <a:effectLst>
            <a:outerShdw blurRad="38100" dist="38100" dir="2700000" algn="tl">
              <a:srgbClr val="000000"/>
            </a:outerShdw>
          </a:effectLst>
          <a:latin typeface="Comic Sans MS" pitchFamily="66" charset="0"/>
        </a:defRPr>
      </a:lvl9pPr>
    </p:titleStyle>
    <p:bodyStyle>
      <a:lvl1pPr marL="342900" indent="-342900" algn="l" rtl="0" eaLnBrk="0" fontAlgn="base" hangingPunct="0">
        <a:spcBef>
          <a:spcPct val="20000"/>
        </a:spcBef>
        <a:spcAft>
          <a:spcPct val="0"/>
        </a:spcAft>
        <a:buClr>
          <a:schemeClr val="folHlink"/>
        </a:buClr>
        <a:buFont typeface="Wingdings" pitchFamily="2" charset="2"/>
        <a:buChar char="q"/>
        <a:defRPr sz="2800">
          <a:solidFill>
            <a:schemeClr val="folHlink"/>
          </a:solidFill>
          <a:latin typeface="+mn-lt"/>
          <a:ea typeface="+mn-ea"/>
          <a:cs typeface="+mn-cs"/>
        </a:defRPr>
      </a:lvl1pPr>
      <a:lvl2pPr marL="742950" indent="-285750" algn="l" rtl="0" eaLnBrk="0" fontAlgn="base" hangingPunct="0">
        <a:spcBef>
          <a:spcPct val="20000"/>
        </a:spcBef>
        <a:spcAft>
          <a:spcPct val="0"/>
        </a:spcAft>
        <a:buClr>
          <a:srgbClr val="FFFF00"/>
        </a:buClr>
        <a:buFont typeface="Monotype Sorts" pitchFamily="2" charset="2"/>
        <a:buChar char="l"/>
        <a:defRPr sz="2800">
          <a:solidFill>
            <a:srgbClr val="FFFF00"/>
          </a:solidFill>
          <a:latin typeface="+mn-lt"/>
        </a:defRPr>
      </a:lvl2pPr>
      <a:lvl3pPr marL="1143000" indent="-228600" algn="l" rtl="0" eaLnBrk="0" fontAlgn="base" hangingPunct="0">
        <a:spcBef>
          <a:spcPct val="20000"/>
        </a:spcBef>
        <a:spcAft>
          <a:spcPct val="0"/>
        </a:spcAft>
        <a:buClr>
          <a:srgbClr val="B4FF69"/>
        </a:buClr>
        <a:buChar char="o"/>
        <a:defRPr sz="2400">
          <a:solidFill>
            <a:srgbClr val="C8FEC8"/>
          </a:solidFill>
          <a:latin typeface="+mn-lt"/>
        </a:defRPr>
      </a:lvl3pPr>
      <a:lvl4pPr marL="1600200" indent="-228600" algn="l" rtl="0" eaLnBrk="0" fontAlgn="base" hangingPunct="0">
        <a:spcBef>
          <a:spcPct val="20000"/>
        </a:spcBef>
        <a:spcAft>
          <a:spcPct val="0"/>
        </a:spcAft>
        <a:buClr>
          <a:srgbClr val="C8FEC8"/>
        </a:buClr>
        <a:buFont typeface="Wingdings" pitchFamily="2" charset="2"/>
        <a:buChar char="§"/>
        <a:defRPr sz="2000">
          <a:solidFill>
            <a:srgbClr val="B4FF69"/>
          </a:solidFill>
          <a:latin typeface="+mn-lt"/>
        </a:defRPr>
      </a:lvl4pPr>
      <a:lvl5pPr marL="2057400" indent="-228600" algn="l" rtl="0" eaLnBrk="0" fontAlgn="base" hangingPunct="0">
        <a:spcBef>
          <a:spcPct val="20000"/>
        </a:spcBef>
        <a:spcAft>
          <a:spcPct val="0"/>
        </a:spcAft>
        <a:buClr>
          <a:srgbClr val="C8FEC8"/>
        </a:buClr>
        <a:buFont typeface="Wingdings" pitchFamily="2" charset="2"/>
        <a:buChar char="§"/>
        <a:defRPr sz="2000">
          <a:solidFill>
            <a:srgbClr val="B4FF69"/>
          </a:solidFill>
          <a:latin typeface="+mn-lt"/>
        </a:defRPr>
      </a:lvl5pPr>
      <a:lvl6pPr marL="2514600" indent="-228600" algn="l" rtl="0" eaLnBrk="0" fontAlgn="base" hangingPunct="0">
        <a:spcBef>
          <a:spcPct val="20000"/>
        </a:spcBef>
        <a:spcAft>
          <a:spcPct val="0"/>
        </a:spcAft>
        <a:buClr>
          <a:srgbClr val="C8FEC8"/>
        </a:buClr>
        <a:buFont typeface="Wingdings" pitchFamily="2" charset="2"/>
        <a:buChar char="§"/>
        <a:defRPr sz="2000">
          <a:solidFill>
            <a:srgbClr val="B4FF69"/>
          </a:solidFill>
          <a:latin typeface="+mn-lt"/>
        </a:defRPr>
      </a:lvl6pPr>
      <a:lvl7pPr marL="2971800" indent="-228600" algn="l" rtl="0" eaLnBrk="0" fontAlgn="base" hangingPunct="0">
        <a:spcBef>
          <a:spcPct val="20000"/>
        </a:spcBef>
        <a:spcAft>
          <a:spcPct val="0"/>
        </a:spcAft>
        <a:buClr>
          <a:srgbClr val="C8FEC8"/>
        </a:buClr>
        <a:buFont typeface="Wingdings" pitchFamily="2" charset="2"/>
        <a:buChar char="§"/>
        <a:defRPr sz="2000">
          <a:solidFill>
            <a:srgbClr val="B4FF69"/>
          </a:solidFill>
          <a:latin typeface="+mn-lt"/>
        </a:defRPr>
      </a:lvl7pPr>
      <a:lvl8pPr marL="3429000" indent="-228600" algn="l" rtl="0" eaLnBrk="0" fontAlgn="base" hangingPunct="0">
        <a:spcBef>
          <a:spcPct val="20000"/>
        </a:spcBef>
        <a:spcAft>
          <a:spcPct val="0"/>
        </a:spcAft>
        <a:buClr>
          <a:srgbClr val="C8FEC8"/>
        </a:buClr>
        <a:buFont typeface="Wingdings" pitchFamily="2" charset="2"/>
        <a:buChar char="§"/>
        <a:defRPr sz="2000">
          <a:solidFill>
            <a:srgbClr val="B4FF69"/>
          </a:solidFill>
          <a:latin typeface="+mn-lt"/>
        </a:defRPr>
      </a:lvl8pPr>
      <a:lvl9pPr marL="3886200" indent="-228600" algn="l" rtl="0" eaLnBrk="0" fontAlgn="base" hangingPunct="0">
        <a:spcBef>
          <a:spcPct val="20000"/>
        </a:spcBef>
        <a:spcAft>
          <a:spcPct val="0"/>
        </a:spcAft>
        <a:buClr>
          <a:srgbClr val="C8FEC8"/>
        </a:buClr>
        <a:buFont typeface="Wingdings" pitchFamily="2" charset="2"/>
        <a:buChar char="§"/>
        <a:defRPr sz="2000">
          <a:solidFill>
            <a:srgbClr val="B4FF6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www.enotes.com/topic/Kirchhoff's_law_of_thermal_radiation" TargetMode="External"/><Relationship Id="rId3" Type="http://schemas.openxmlformats.org/officeDocument/2006/relationships/hyperlink" Target="http://hyperphysics.phy-astr.gsu.edu/hbase/thermo/absrad.html" TargetMode="External"/><Relationship Id="rId7" Type="http://schemas.openxmlformats.org/officeDocument/2006/relationships/hyperlink" Target="http://www.youtube.com/watch?v=CDncSyDvpdQ"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csep10.phys.utk.edu/astr162/lect/light/radiation.html" TargetMode="External"/><Relationship Id="rId5" Type="http://schemas.openxmlformats.org/officeDocument/2006/relationships/hyperlink" Target="http://panda.unm.edu/Courses/Finley/P262/ThermalRad/ThermalRad.html" TargetMode="External"/><Relationship Id="rId4" Type="http://schemas.openxmlformats.org/officeDocument/2006/relationships/hyperlink" Target="http://casswww.ucsd.edu/archive/public/tutorial/Planck.html" TargetMode="External"/><Relationship Id="rId9" Type="http://schemas.openxmlformats.org/officeDocument/2006/relationships/hyperlink" Target="http://ip.anndannenberg.com/IPHandouts/Heattransfernotes.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csep10.phys.utk.edu/astr162/lect/light/radiation.html" TargetMode="External"/><Relationship Id="rId2" Type="http://schemas.openxmlformats.org/officeDocument/2006/relationships/notesSlide" Target="../notesSlides/notesSlide19.xml"/><Relationship Id="rId1" Type="http://schemas.openxmlformats.org/officeDocument/2006/relationships/slideLayout" Target="../slideLayouts/slideLayout13.xml"/><Relationship Id="rId5" Type="http://schemas.openxmlformats.org/officeDocument/2006/relationships/hyperlink" Target="http://scienceworld.wolfram.com/physics/Stefan-BoltzmannLaw.html" TargetMode="External"/><Relationship Id="rId4" Type="http://schemas.openxmlformats.org/officeDocument/2006/relationships/hyperlink" Target="http://hyperphysics.phy-astr.gsu.edu/hbase/thermo/stefan.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en.wikipedia.org/wiki/Wien's_displacement_law%20hyperphysics.phy-astr.gsu.edu/hbase/quantum/wien2.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webphysics.davidson.edu/faculty/dmb/blackbody/Wiendemo.html" TargetMode="External"/><Relationship Id="rId4" Type="http://schemas.openxmlformats.org/officeDocument/2006/relationships/hyperlink" Target="http://scienceworld.wolfram.com/physics/WiensDisplacementLaw.html"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hyperphysics.phy-astr.gsu.edu/hbase/mod6.html" TargetMode="External"/><Relationship Id="rId3" Type="http://schemas.openxmlformats.org/officeDocument/2006/relationships/hyperlink" Target="http://en.wikipedia.org/wiki/Wien_approximation" TargetMode="External"/><Relationship Id="rId7" Type="http://schemas.openxmlformats.org/officeDocument/2006/relationships/hyperlink" Target="http://hyperphysics.phy-astr.gsu.edu/hbase/quantum/rayj.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physics.info/planck/" TargetMode="External"/><Relationship Id="rId5" Type="http://schemas.openxmlformats.org/officeDocument/2006/relationships/hyperlink" Target="http://bado-shanai.net/map%20of%20physics/mopWienslaws.htm" TargetMode="External"/><Relationship Id="rId4" Type="http://schemas.openxmlformats.org/officeDocument/2006/relationships/hyperlink" Target="http://theochem.kuchem.kyoto-u.ac.jp/Ando/planck1901.pdf" TargetMode="External"/><Relationship Id="rId9" Type="http://schemas.openxmlformats.org/officeDocument/2006/relationships/hyperlink" Target="http://scienceworld.wolfram.com/physics/Rayleigh-JeansLaw.html"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11.wmf"/><Relationship Id="rId4" Type="http://schemas.openxmlformats.org/officeDocument/2006/relationships/oleObject" Target="../embeddings/oleObject2.bin"/></Relationships>
</file>

<file path=ppt/slides/_rels/slide2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4" name="Rectangle 4"/>
          <p:cNvSpPr>
            <a:spLocks noGrp="1" noChangeArrowheads="1"/>
          </p:cNvSpPr>
          <p:nvPr>
            <p:ph type="ctrTitle"/>
          </p:nvPr>
        </p:nvSpPr>
        <p:spPr/>
        <p:txBody>
          <a:bodyPr/>
          <a:lstStyle/>
          <a:p>
            <a:pPr>
              <a:defRPr/>
            </a:pPr>
            <a:r>
              <a:rPr lang="en-US" sz="3200" smtClean="0"/>
              <a:t>Quantum physics</a:t>
            </a:r>
            <a:br>
              <a:rPr lang="en-US" sz="3200" smtClean="0"/>
            </a:br>
            <a:r>
              <a:rPr lang="en-US" sz="3200" smtClean="0"/>
              <a:t>(quantum theory, quantum mechanics)</a:t>
            </a:r>
          </a:p>
        </p:txBody>
      </p:sp>
      <p:sp>
        <p:nvSpPr>
          <p:cNvPr id="4099" name="Rectangle 6"/>
          <p:cNvSpPr>
            <a:spLocks noGrp="1" noChangeArrowheads="1"/>
          </p:cNvSpPr>
          <p:nvPr>
            <p:ph type="subTitle" idx="1"/>
          </p:nvPr>
        </p:nvSpPr>
        <p:spPr>
          <a:xfrm>
            <a:off x="1371600" y="3505200"/>
            <a:ext cx="6400800" cy="1752600"/>
          </a:xfrm>
        </p:spPr>
        <p:txBody>
          <a:bodyPr/>
          <a:lstStyle/>
          <a:p>
            <a:r>
              <a:rPr lang="en-US" smtClean="0"/>
              <a:t>Part 1</a:t>
            </a:r>
          </a:p>
          <a:p>
            <a:endParaRPr lang="en-US" dirty="0" smtClean="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smtClean="0"/>
              <a:t>Heisenberg </a:t>
            </a:r>
            <a:r>
              <a:rPr lang="en-US" altLang="en-US" dirty="0"/>
              <a:t>Uncertainty Principle </a:t>
            </a:r>
          </a:p>
        </p:txBody>
      </p:sp>
      <p:sp>
        <p:nvSpPr>
          <p:cNvPr id="6147" name="Rectangle 3"/>
          <p:cNvSpPr>
            <a:spLocks noGrp="1" noChangeArrowheads="1"/>
          </p:cNvSpPr>
          <p:nvPr>
            <p:ph type="body" idx="1"/>
          </p:nvPr>
        </p:nvSpPr>
        <p:spPr/>
        <p:txBody>
          <a:bodyPr/>
          <a:lstStyle/>
          <a:p>
            <a:pPr>
              <a:lnSpc>
                <a:spcPct val="80000"/>
              </a:lnSpc>
            </a:pPr>
            <a:r>
              <a:rPr lang="en-US" altLang="en-US" dirty="0"/>
              <a:t>For a microscopic </a:t>
            </a:r>
            <a:r>
              <a:rPr lang="en-US" altLang="en-US" dirty="0" smtClean="0"/>
              <a:t>particle, one </a:t>
            </a:r>
            <a:r>
              <a:rPr lang="en-US" altLang="en-US" sz="2800" dirty="0"/>
              <a:t>cannot </a:t>
            </a:r>
            <a:r>
              <a:rPr lang="en-US" altLang="en-US" sz="2800" dirty="0" smtClean="0"/>
              <a:t>precisely </a:t>
            </a:r>
            <a:r>
              <a:rPr lang="en-US" altLang="en-US" sz="2800" dirty="0"/>
              <a:t>specify the values of </a:t>
            </a:r>
            <a:r>
              <a:rPr lang="en-US" altLang="en-US" sz="2800" dirty="0" smtClean="0"/>
              <a:t>a particle's </a:t>
            </a:r>
            <a:r>
              <a:rPr lang="en-US" altLang="en-US" sz="2800" dirty="0"/>
              <a:t>position and its </a:t>
            </a:r>
            <a:r>
              <a:rPr lang="en-US" altLang="en-US" sz="2800" dirty="0" smtClean="0"/>
              <a:t>momentum, i.e</a:t>
            </a:r>
            <a:r>
              <a:rPr lang="en-US" altLang="en-US" sz="2800" dirty="0"/>
              <a:t>.</a:t>
            </a:r>
          </a:p>
          <a:p>
            <a:pPr>
              <a:lnSpc>
                <a:spcPct val="80000"/>
              </a:lnSpc>
            </a:pPr>
            <a:endParaRPr lang="en-US" altLang="en-US" sz="2800" dirty="0"/>
          </a:p>
          <a:p>
            <a:pPr>
              <a:lnSpc>
                <a:spcPct val="80000"/>
              </a:lnSpc>
            </a:pPr>
            <a:endParaRPr lang="en-US" altLang="en-US" sz="2800" dirty="0"/>
          </a:p>
          <a:p>
            <a:pPr>
              <a:lnSpc>
                <a:spcPct val="80000"/>
              </a:lnSpc>
            </a:pPr>
            <a:endParaRPr lang="en-US" altLang="en-US" sz="2800" dirty="0"/>
          </a:p>
          <a:p>
            <a:pPr>
              <a:lnSpc>
                <a:spcPct val="80000"/>
              </a:lnSpc>
            </a:pPr>
            <a:r>
              <a:rPr lang="en-US" altLang="en-US" dirty="0"/>
              <a:t>“</a:t>
            </a:r>
            <a:r>
              <a:rPr lang="en-US" altLang="en-US" dirty="0" smtClean="0"/>
              <a:t>Uncertainties”  </a:t>
            </a:r>
            <a:r>
              <a:rPr lang="en-US" altLang="en-US" dirty="0"/>
              <a:t>of our knowledge </a:t>
            </a:r>
            <a:r>
              <a:rPr lang="en-US" altLang="en-US" dirty="0" smtClean="0"/>
              <a:t>of position </a:t>
            </a:r>
            <a:r>
              <a:rPr lang="en-US" altLang="en-US" sz="2800" dirty="0"/>
              <a:t>and momentum </a:t>
            </a:r>
            <a:r>
              <a:rPr lang="en-US" altLang="en-US" dirty="0" smtClean="0"/>
              <a:t>cannot </a:t>
            </a:r>
            <a:r>
              <a:rPr lang="en-US" altLang="en-US" dirty="0"/>
              <a:t>be arbitrarily </a:t>
            </a:r>
            <a:r>
              <a:rPr lang="en-US" altLang="en-US" dirty="0" smtClean="0"/>
              <a:t>small</a:t>
            </a:r>
          </a:p>
          <a:p>
            <a:pPr>
              <a:lnSpc>
                <a:spcPct val="80000"/>
              </a:lnSpc>
            </a:pPr>
            <a:r>
              <a:rPr lang="en-US" altLang="en-US" dirty="0"/>
              <a:t>Position and </a:t>
            </a:r>
            <a:r>
              <a:rPr lang="en-US" altLang="en-US" dirty="0" smtClean="0"/>
              <a:t>momentum are </a:t>
            </a:r>
            <a:r>
              <a:rPr lang="en-US" altLang="en-US" sz="2800" dirty="0" smtClean="0"/>
              <a:t>“incompatible variables”.</a:t>
            </a:r>
            <a:endParaRPr lang="en-US" altLang="en-US" sz="2800" dirty="0"/>
          </a:p>
          <a:p>
            <a:pPr>
              <a:lnSpc>
                <a:spcPct val="80000"/>
              </a:lnSpc>
            </a:pPr>
            <a:r>
              <a:rPr lang="en-US" altLang="en-US" dirty="0"/>
              <a:t> </a:t>
            </a:r>
            <a:r>
              <a:rPr lang="en-US" altLang="en-US" sz="2800" dirty="0" smtClean="0"/>
              <a:t>Heisenberg </a:t>
            </a:r>
            <a:r>
              <a:rPr lang="en-US" altLang="en-US" sz="2800" dirty="0"/>
              <a:t>uncertainty principle strikes at the very heart of the classical </a:t>
            </a:r>
            <a:r>
              <a:rPr lang="en-US" altLang="en-US" sz="2800" dirty="0" smtClean="0"/>
              <a:t>physics, the </a:t>
            </a:r>
            <a:r>
              <a:rPr lang="en-US" altLang="en-US" sz="2800" dirty="0"/>
              <a:t>particle trajectory.</a:t>
            </a:r>
          </a:p>
        </p:txBody>
      </p:sp>
      <p:sp>
        <p:nvSpPr>
          <p:cNvPr id="6149" name="Rectangle 5"/>
          <p:cNvSpPr>
            <a:spLocks noChangeArrowheads="1"/>
          </p:cNvSpPr>
          <p:nvPr/>
        </p:nvSpPr>
        <p:spPr bwMode="auto">
          <a:xfrm>
            <a:off x="0" y="3276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2890340028"/>
              </p:ext>
            </p:extLst>
          </p:nvPr>
        </p:nvGraphicFramePr>
        <p:xfrm>
          <a:off x="2925763" y="2578100"/>
          <a:ext cx="2303462" cy="736600"/>
        </p:xfrm>
        <a:graphic>
          <a:graphicData uri="http://schemas.openxmlformats.org/presentationml/2006/ole">
            <mc:AlternateContent xmlns:mc="http://schemas.openxmlformats.org/markup-compatibility/2006">
              <mc:Choice xmlns:v="urn:schemas-microsoft-com:vml" Requires="v">
                <p:oleObj spid="_x0000_s69660" name="Equation" r:id="rId4" imgW="1231560" imgH="393480" progId="Equation.DSMT4">
                  <p:embed/>
                </p:oleObj>
              </mc:Choice>
              <mc:Fallback>
                <p:oleObj name="Equation" r:id="rId4" imgW="1231560" imgH="393480" progId="Equation.DSMT4">
                  <p:embed/>
                  <p:pic>
                    <p:nvPicPr>
                      <p:cNvPr id="0" name=""/>
                      <p:cNvPicPr/>
                      <p:nvPr/>
                    </p:nvPicPr>
                    <p:blipFill>
                      <a:blip r:embed="rId5"/>
                      <a:stretch>
                        <a:fillRect/>
                      </a:stretch>
                    </p:blipFill>
                    <p:spPr>
                      <a:xfrm>
                        <a:off x="2925763" y="2578100"/>
                        <a:ext cx="2303462" cy="736600"/>
                      </a:xfrm>
                      <a:prstGeom prst="rect">
                        <a:avLst/>
                      </a:prstGeom>
                      <a:solidFill>
                        <a:schemeClr val="bg1">
                          <a:lumMod val="90000"/>
                        </a:schemeClr>
                      </a:solidFill>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Correspondence Principle</a:t>
            </a:r>
            <a:endParaRPr lang="en-US" dirty="0"/>
          </a:p>
        </p:txBody>
      </p:sp>
      <p:sp>
        <p:nvSpPr>
          <p:cNvPr id="3" name="Content Placeholder 2"/>
          <p:cNvSpPr>
            <a:spLocks noGrp="1"/>
          </p:cNvSpPr>
          <p:nvPr>
            <p:ph idx="1"/>
          </p:nvPr>
        </p:nvSpPr>
        <p:spPr>
          <a:xfrm>
            <a:off x="228600" y="838201"/>
            <a:ext cx="8534400" cy="4190999"/>
          </a:xfrm>
        </p:spPr>
        <p:txBody>
          <a:bodyPr/>
          <a:lstStyle/>
          <a:p>
            <a:r>
              <a:rPr lang="en-US" sz="1800" dirty="0" smtClean="0"/>
              <a:t>Classical physics works well for macroscopic objects</a:t>
            </a:r>
          </a:p>
          <a:p>
            <a:r>
              <a:rPr lang="en-US" sz="1800" dirty="0" smtClean="0"/>
              <a:t>For consistency, classical physics must be limit of QP for distances/sizes &gt;&gt; atomic scale</a:t>
            </a:r>
          </a:p>
          <a:p>
            <a:r>
              <a:rPr lang="en-US" sz="1800" dirty="0" smtClean="0"/>
              <a:t>In general: </a:t>
            </a:r>
            <a:r>
              <a:rPr lang="en-US" sz="1800" dirty="0"/>
              <a:t>new theory should reproduce the results of older well-established theories (which become limiting cases) in those domains where the old theories work.</a:t>
            </a:r>
            <a:endParaRPr lang="en-US" sz="1800" dirty="0" smtClean="0"/>
          </a:p>
          <a:p>
            <a:r>
              <a:rPr lang="en-US" sz="1800" dirty="0" smtClean="0"/>
              <a:t>“correspondence principle” (Niels Bohr, 1913, 1920)</a:t>
            </a:r>
          </a:p>
          <a:p>
            <a:pPr lvl="1"/>
            <a:r>
              <a:rPr lang="en-US" sz="1800" dirty="0" smtClean="0"/>
              <a:t>quantum mechanical description of systems must reproduce</a:t>
            </a:r>
            <a:r>
              <a:rPr lang="en-US" sz="1800" dirty="0"/>
              <a:t> classical physics in the limit of large </a:t>
            </a:r>
            <a:r>
              <a:rPr lang="en-US" sz="1800" dirty="0" smtClean="0"/>
              <a:t>distances, (e.g. large quantum numbers in atoms)</a:t>
            </a:r>
          </a:p>
          <a:p>
            <a:pPr lvl="1"/>
            <a:r>
              <a:rPr lang="en-US" sz="1800" dirty="0" smtClean="0"/>
              <a:t>Non-classical phenomena 						(uncertainty, wave-particle duality,..) 				must become undetectable</a:t>
            </a:r>
            <a:endParaRPr lang="en-US" sz="1800" dirty="0"/>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515" y="3733800"/>
            <a:ext cx="4114285" cy="21336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2157044"/>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dirty="0" smtClean="0"/>
              <a:t> </a:t>
            </a:r>
            <a:r>
              <a:rPr lang="en-US" altLang="en-US" dirty="0"/>
              <a:t>Particle-Wave Duality -</a:t>
            </a:r>
          </a:p>
        </p:txBody>
      </p:sp>
      <p:sp>
        <p:nvSpPr>
          <p:cNvPr id="27651" name="Rectangle 3"/>
          <p:cNvSpPr>
            <a:spLocks noGrp="1" noChangeArrowheads="1"/>
          </p:cNvSpPr>
          <p:nvPr>
            <p:ph type="body" idx="1"/>
          </p:nvPr>
        </p:nvSpPr>
        <p:spPr/>
        <p:txBody>
          <a:bodyPr/>
          <a:lstStyle/>
          <a:p>
            <a:pPr>
              <a:lnSpc>
                <a:spcPct val="90000"/>
              </a:lnSpc>
            </a:pPr>
            <a:r>
              <a:rPr lang="en-US" altLang="en-US" sz="2400" dirty="0" smtClean="0"/>
              <a:t>behavior </a:t>
            </a:r>
            <a:r>
              <a:rPr lang="en-US" altLang="en-US" sz="2400" dirty="0"/>
              <a:t>of a "microscopic" particle is very different from that of a classical particle</a:t>
            </a:r>
            <a:r>
              <a:rPr lang="en-US" altLang="en-US" sz="2400" dirty="0" smtClean="0"/>
              <a:t>:</a:t>
            </a:r>
            <a:endParaRPr lang="en-US" altLang="en-US" sz="2400" dirty="0" smtClean="0">
              <a:sym typeface="Wingdings" panose="05000000000000000000" pitchFamily="2" charset="2"/>
            </a:endParaRPr>
          </a:p>
          <a:p>
            <a:pPr lvl="1">
              <a:lnSpc>
                <a:spcPct val="90000"/>
              </a:lnSpc>
            </a:pPr>
            <a:r>
              <a:rPr lang="en-US" altLang="en-US" sz="2000" dirty="0" smtClean="0"/>
              <a:t> </a:t>
            </a:r>
            <a:r>
              <a:rPr lang="en-US" altLang="en-US" sz="2000" dirty="0"/>
              <a:t>in some experiments it resembles the behavior of a classical wave (not localized in space)</a:t>
            </a:r>
          </a:p>
          <a:p>
            <a:pPr lvl="1">
              <a:lnSpc>
                <a:spcPct val="90000"/>
              </a:lnSpc>
            </a:pPr>
            <a:r>
              <a:rPr lang="en-US" altLang="en-US" sz="2000" dirty="0" smtClean="0"/>
              <a:t>in </a:t>
            </a:r>
            <a:r>
              <a:rPr lang="en-US" altLang="en-US" sz="2000" dirty="0"/>
              <a:t>other experiments it behaves as a classical particle (localized in space)</a:t>
            </a:r>
          </a:p>
          <a:p>
            <a:pPr>
              <a:lnSpc>
                <a:spcPct val="90000"/>
              </a:lnSpc>
            </a:pPr>
            <a:r>
              <a:rPr lang="en-US" altLang="en-US" sz="2400" dirty="0"/>
              <a:t>Corpuscular theories of </a:t>
            </a:r>
            <a:r>
              <a:rPr lang="en-US" altLang="en-US" sz="2400" dirty="0" smtClean="0"/>
              <a:t>light:</a:t>
            </a:r>
          </a:p>
          <a:p>
            <a:pPr lvl="1">
              <a:lnSpc>
                <a:spcPct val="90000"/>
              </a:lnSpc>
            </a:pPr>
            <a:r>
              <a:rPr lang="en-US" altLang="en-US" sz="2400" dirty="0" smtClean="0"/>
              <a:t> </a:t>
            </a:r>
            <a:r>
              <a:rPr lang="en-US" altLang="en-US" sz="2000" dirty="0"/>
              <a:t>treat light as though it were composed of particles, but can not explain </a:t>
            </a:r>
            <a:r>
              <a:rPr lang="en-US" altLang="en-US" sz="2000" dirty="0" smtClean="0"/>
              <a:t>diffraction </a:t>
            </a:r>
            <a:r>
              <a:rPr lang="en-US" altLang="en-US" sz="2000" dirty="0"/>
              <a:t>and </a:t>
            </a:r>
            <a:r>
              <a:rPr lang="en-US" altLang="en-US" sz="2000" dirty="0" smtClean="0"/>
              <a:t>interference </a:t>
            </a:r>
          </a:p>
          <a:p>
            <a:pPr lvl="1">
              <a:lnSpc>
                <a:spcPct val="90000"/>
              </a:lnSpc>
            </a:pPr>
            <a:r>
              <a:rPr lang="en-US" altLang="en-US" sz="2400" dirty="0" smtClean="0"/>
              <a:t>Maxwell's </a:t>
            </a:r>
            <a:r>
              <a:rPr lang="en-US" altLang="en-US" sz="2400" dirty="0"/>
              <a:t>theory of electromagnetic </a:t>
            </a:r>
            <a:r>
              <a:rPr lang="en-US" altLang="en-US" sz="2400" dirty="0" smtClean="0"/>
              <a:t>radiation:</a:t>
            </a:r>
          </a:p>
          <a:p>
            <a:pPr lvl="2">
              <a:lnSpc>
                <a:spcPct val="90000"/>
              </a:lnSpc>
            </a:pPr>
            <a:r>
              <a:rPr lang="en-US" altLang="en-US" sz="2000" dirty="0" smtClean="0"/>
              <a:t> </a:t>
            </a:r>
            <a:r>
              <a:rPr lang="en-US" altLang="en-US" sz="2000" dirty="0"/>
              <a:t>can explain these two phenomena, which was the reason why the corpuscular theory of light was abandoned.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04800" y="152400"/>
            <a:ext cx="8458200" cy="685800"/>
          </a:xfrm>
        </p:spPr>
        <p:txBody>
          <a:bodyPr/>
          <a:lstStyle/>
          <a:p>
            <a:r>
              <a:rPr lang="en-US" altLang="en-US" dirty="0" smtClean="0"/>
              <a:t>Particle-Wave </a:t>
            </a:r>
            <a:r>
              <a:rPr lang="en-US" altLang="en-US" dirty="0"/>
              <a:t>Duality </a:t>
            </a:r>
          </a:p>
        </p:txBody>
      </p:sp>
      <p:sp>
        <p:nvSpPr>
          <p:cNvPr id="28675" name="Rectangle 3"/>
          <p:cNvSpPr>
            <a:spLocks noGrp="1" noChangeArrowheads="1"/>
          </p:cNvSpPr>
          <p:nvPr>
            <p:ph type="body" idx="1"/>
          </p:nvPr>
        </p:nvSpPr>
        <p:spPr>
          <a:xfrm>
            <a:off x="457200" y="1143000"/>
            <a:ext cx="8229600" cy="5486400"/>
          </a:xfrm>
        </p:spPr>
        <p:txBody>
          <a:bodyPr/>
          <a:lstStyle/>
          <a:p>
            <a:pPr>
              <a:lnSpc>
                <a:spcPct val="80000"/>
              </a:lnSpc>
            </a:pPr>
            <a:r>
              <a:rPr lang="en-US" altLang="en-US" sz="2000" dirty="0"/>
              <a:t>Waves as particles</a:t>
            </a:r>
            <a:r>
              <a:rPr lang="en-US" altLang="en-US" sz="2000" dirty="0" smtClean="0"/>
              <a:t>:</a:t>
            </a:r>
            <a:endParaRPr lang="en-US" altLang="en-US" sz="2000" dirty="0"/>
          </a:p>
          <a:p>
            <a:pPr lvl="1">
              <a:lnSpc>
                <a:spcPct val="80000"/>
              </a:lnSpc>
            </a:pPr>
            <a:r>
              <a:rPr lang="en-US" altLang="en-US" sz="1800" dirty="0"/>
              <a:t>Max </a:t>
            </a:r>
            <a:r>
              <a:rPr lang="en-US" altLang="en-US" sz="1800" dirty="0" smtClean="0"/>
              <a:t>Planck’s explanation  of black-body radiation (1899)</a:t>
            </a:r>
          </a:p>
          <a:p>
            <a:pPr lvl="2">
              <a:lnSpc>
                <a:spcPct val="80000"/>
              </a:lnSpc>
            </a:pPr>
            <a:r>
              <a:rPr lang="en-US" altLang="en-US" sz="1400" dirty="0" smtClean="0"/>
              <a:t>assumed </a:t>
            </a:r>
            <a:r>
              <a:rPr lang="en-US" altLang="en-US" sz="1400" dirty="0"/>
              <a:t>that the molecules of the cavity walls, described using a simple oscillator model, can only exchange energy in quantized units</a:t>
            </a:r>
            <a:r>
              <a:rPr lang="en-US" altLang="en-US" sz="1400" dirty="0" smtClean="0"/>
              <a:t>.</a:t>
            </a:r>
            <a:endParaRPr lang="en-US" altLang="en-US" sz="1400" dirty="0"/>
          </a:p>
          <a:p>
            <a:pPr lvl="1">
              <a:lnSpc>
                <a:spcPct val="80000"/>
              </a:lnSpc>
            </a:pPr>
            <a:r>
              <a:rPr lang="en-US" altLang="en-US" sz="1800" dirty="0" smtClean="0"/>
              <a:t>Einstein’s photon hypothesis(1905)</a:t>
            </a:r>
          </a:p>
          <a:p>
            <a:pPr lvl="2">
              <a:lnSpc>
                <a:spcPct val="80000"/>
              </a:lnSpc>
            </a:pPr>
            <a:r>
              <a:rPr lang="en-US" altLang="en-US" sz="1400" dirty="0" smtClean="0"/>
              <a:t>energy </a:t>
            </a:r>
            <a:r>
              <a:rPr lang="en-US" altLang="en-US" sz="1400" dirty="0"/>
              <a:t>in an electromagnetic field is not spread out over a spherical </a:t>
            </a:r>
            <a:r>
              <a:rPr lang="en-US" altLang="en-US" sz="1400" dirty="0" err="1"/>
              <a:t>wavefront</a:t>
            </a:r>
            <a:r>
              <a:rPr lang="en-US" altLang="en-US" sz="1400" dirty="0"/>
              <a:t>, but instead is localized in individual </a:t>
            </a:r>
            <a:r>
              <a:rPr lang="en-US" altLang="en-US" sz="1400" dirty="0" smtClean="0"/>
              <a:t>clumps </a:t>
            </a:r>
            <a:r>
              <a:rPr lang="en-US" altLang="en-US" sz="1400" dirty="0"/>
              <a:t>- quanta.  </a:t>
            </a:r>
            <a:endParaRPr lang="en-US" altLang="en-US" sz="1400" dirty="0" smtClean="0"/>
          </a:p>
          <a:p>
            <a:pPr lvl="2">
              <a:lnSpc>
                <a:spcPct val="80000"/>
              </a:lnSpc>
            </a:pPr>
            <a:r>
              <a:rPr lang="en-US" altLang="en-US" sz="1400" dirty="0" smtClean="0"/>
              <a:t>Each </a:t>
            </a:r>
            <a:r>
              <a:rPr lang="en-US" altLang="en-US" sz="1400" dirty="0"/>
              <a:t>quantum of frequency </a:t>
            </a:r>
            <a:r>
              <a:rPr lang="en-US" altLang="en-US" sz="1400" dirty="0" smtClean="0"/>
              <a:t>f (“photon”)  has </a:t>
            </a:r>
            <a:r>
              <a:rPr lang="en-US" altLang="en-US" sz="1400" dirty="0"/>
              <a:t>a discrete amount of energy </a:t>
            </a:r>
            <a:r>
              <a:rPr lang="en-US" altLang="en-US" sz="1400" dirty="0" smtClean="0"/>
              <a:t>E=</a:t>
            </a:r>
            <a:r>
              <a:rPr lang="en-US" altLang="en-US" sz="1400" dirty="0" err="1" smtClean="0"/>
              <a:t>hf</a:t>
            </a:r>
            <a:r>
              <a:rPr lang="en-US" altLang="en-US" sz="1400" dirty="0" smtClean="0"/>
              <a:t>  </a:t>
            </a:r>
            <a:r>
              <a:rPr lang="en-US" altLang="en-US" sz="1400" dirty="0"/>
              <a:t>and </a:t>
            </a:r>
            <a:r>
              <a:rPr lang="en-US" altLang="en-US" sz="1400" dirty="0" smtClean="0"/>
              <a:t>momentum  p=</a:t>
            </a:r>
            <a:r>
              <a:rPr lang="en-US" altLang="en-US" sz="1400" dirty="0" err="1" smtClean="0"/>
              <a:t>hf</a:t>
            </a:r>
            <a:r>
              <a:rPr lang="en-US" altLang="en-US" sz="1400" dirty="0" smtClean="0"/>
              <a:t>/c = h/</a:t>
            </a:r>
            <a:r>
              <a:rPr lang="en-US" altLang="en-US" sz="1400" dirty="0" smtClean="0">
                <a:sym typeface="Symbol" panose="05050102010706020507" pitchFamily="18" charset="2"/>
              </a:rPr>
              <a:t></a:t>
            </a:r>
            <a:endParaRPr lang="en-US" altLang="en-US" sz="900" dirty="0" smtClean="0"/>
          </a:p>
          <a:p>
            <a:pPr lvl="2">
              <a:lnSpc>
                <a:spcPct val="80000"/>
              </a:lnSpc>
            </a:pPr>
            <a:r>
              <a:rPr lang="en-US" altLang="en-US" sz="1400" dirty="0" smtClean="0"/>
              <a:t>travels </a:t>
            </a:r>
            <a:r>
              <a:rPr lang="en-US" altLang="en-US" sz="1400" dirty="0"/>
              <a:t>through space with speed of light, </a:t>
            </a:r>
            <a:endParaRPr lang="en-US" altLang="en-US" sz="1400" dirty="0" smtClean="0"/>
          </a:p>
          <a:p>
            <a:pPr lvl="2">
              <a:lnSpc>
                <a:spcPct val="80000"/>
              </a:lnSpc>
            </a:pPr>
            <a:r>
              <a:rPr lang="en-US" altLang="en-US" sz="1400" dirty="0" smtClean="0"/>
              <a:t>used </a:t>
            </a:r>
            <a:r>
              <a:rPr lang="en-US" altLang="en-US" sz="1400" dirty="0"/>
              <a:t>to explain the photoelectric effect, later </a:t>
            </a:r>
            <a:r>
              <a:rPr lang="en-US" altLang="en-US" sz="1400" dirty="0" smtClean="0"/>
              <a:t>confirmed </a:t>
            </a:r>
            <a:r>
              <a:rPr lang="en-US" altLang="en-US" sz="1400" dirty="0"/>
              <a:t>by the </a:t>
            </a:r>
            <a:r>
              <a:rPr lang="en-US" altLang="en-US" sz="1400" i="1" dirty="0" smtClean="0"/>
              <a:t>X</a:t>
            </a:r>
            <a:r>
              <a:rPr lang="en-US" altLang="en-US" sz="1400" dirty="0" smtClean="0"/>
              <a:t>-ray </a:t>
            </a:r>
            <a:r>
              <a:rPr lang="en-US" altLang="en-US" sz="1400" dirty="0"/>
              <a:t>experiments of Compton.</a:t>
            </a:r>
          </a:p>
          <a:p>
            <a:pPr>
              <a:lnSpc>
                <a:spcPct val="80000"/>
              </a:lnSpc>
              <a:buFontTx/>
              <a:buNone/>
            </a:pPr>
            <a:endParaRPr lang="en-US" altLang="en-US" sz="2000" dirty="0"/>
          </a:p>
          <a:p>
            <a:pPr>
              <a:lnSpc>
                <a:spcPct val="80000"/>
              </a:lnSpc>
            </a:pPr>
            <a:r>
              <a:rPr lang="en-US" altLang="en-US" sz="2000" dirty="0"/>
              <a:t>Particles as </a:t>
            </a:r>
            <a:r>
              <a:rPr lang="en-US" altLang="en-US" sz="2000" dirty="0" smtClean="0"/>
              <a:t>waves</a:t>
            </a:r>
          </a:p>
          <a:p>
            <a:pPr lvl="1">
              <a:lnSpc>
                <a:spcPct val="80000"/>
              </a:lnSpc>
            </a:pPr>
            <a:r>
              <a:rPr lang="en-US" altLang="en-US" sz="2000" dirty="0" smtClean="0"/>
              <a:t>Louis de Broglie </a:t>
            </a:r>
            <a:r>
              <a:rPr lang="en-US" altLang="en-US" sz="2000" smtClean="0"/>
              <a:t>matter waves</a:t>
            </a:r>
            <a:endParaRPr lang="en-US" altLang="en-US" sz="2000" dirty="0" smtClean="0"/>
          </a:p>
          <a:p>
            <a:pPr lvl="2">
              <a:lnSpc>
                <a:spcPct val="80000"/>
              </a:lnSpc>
            </a:pPr>
            <a:r>
              <a:rPr lang="en-US" altLang="en-US" sz="1600" dirty="0" smtClean="0"/>
              <a:t>Wavelength associated with particle </a:t>
            </a:r>
            <a:r>
              <a:rPr lang="en-US" altLang="en-US" sz="1600" dirty="0" smtClean="0">
                <a:sym typeface="Symbol" panose="05050102010706020507" pitchFamily="18" charset="2"/>
              </a:rPr>
              <a:t>=h/p</a:t>
            </a:r>
            <a:endParaRPr lang="en-US" altLang="en-US" sz="1600" dirty="0"/>
          </a:p>
          <a:p>
            <a:pPr lvl="1">
              <a:lnSpc>
                <a:spcPct val="80000"/>
              </a:lnSpc>
            </a:pPr>
            <a:r>
              <a:rPr lang="en-US" altLang="en-US" sz="1800" dirty="0"/>
              <a:t>Double-slit </a:t>
            </a:r>
            <a:r>
              <a:rPr lang="en-US" altLang="en-US" sz="1800" dirty="0" smtClean="0"/>
              <a:t>experiment</a:t>
            </a:r>
          </a:p>
          <a:p>
            <a:pPr lvl="2">
              <a:lnSpc>
                <a:spcPct val="80000"/>
              </a:lnSpc>
            </a:pPr>
            <a:r>
              <a:rPr lang="en-US" altLang="en-US" sz="1400" dirty="0" smtClean="0"/>
              <a:t> use electron gun instead </a:t>
            </a:r>
            <a:r>
              <a:rPr lang="en-US" altLang="en-US" sz="1400" dirty="0"/>
              <a:t>of using a light </a:t>
            </a:r>
            <a:r>
              <a:rPr lang="en-US" altLang="en-US" sz="1400" dirty="0" smtClean="0"/>
              <a:t>source</a:t>
            </a:r>
          </a:p>
          <a:p>
            <a:pPr lvl="2">
              <a:lnSpc>
                <a:spcPct val="80000"/>
              </a:lnSpc>
            </a:pPr>
            <a:r>
              <a:rPr lang="en-US" altLang="en-US" sz="1400" dirty="0" smtClean="0"/>
              <a:t>electrons </a:t>
            </a:r>
            <a:r>
              <a:rPr lang="en-US" altLang="en-US" sz="1400" dirty="0"/>
              <a:t>are diffracted by the slit and then interfere in the region between the </a:t>
            </a:r>
            <a:r>
              <a:rPr lang="en-US" altLang="en-US" sz="1400" dirty="0" smtClean="0"/>
              <a:t>slits </a:t>
            </a:r>
            <a:r>
              <a:rPr lang="en-US" altLang="en-US" sz="1400" dirty="0"/>
              <a:t>and the detector</a:t>
            </a:r>
            <a:r>
              <a:rPr lang="en-US" altLang="en-US" sz="1400" dirty="0" smtClean="0"/>
              <a:t>.</a:t>
            </a:r>
            <a:endParaRPr lang="en-US" altLang="en-US" sz="1400" dirty="0"/>
          </a:p>
          <a:p>
            <a:pPr marL="0" indent="0">
              <a:lnSpc>
                <a:spcPct val="80000"/>
              </a:lnSpc>
              <a:buNone/>
            </a:pPr>
            <a:endParaRPr lang="en-US" alt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2" name="Rectangle 2"/>
          <p:cNvSpPr>
            <a:spLocks noGrp="1" noChangeArrowheads="1"/>
          </p:cNvSpPr>
          <p:nvPr>
            <p:ph type="title"/>
          </p:nvPr>
        </p:nvSpPr>
        <p:spPr/>
        <p:txBody>
          <a:bodyPr/>
          <a:lstStyle/>
          <a:p>
            <a:pPr>
              <a:defRPr/>
            </a:pPr>
            <a:r>
              <a:rPr lang="en-US" smtClean="0"/>
              <a:t>Thermal radiation</a:t>
            </a:r>
          </a:p>
        </p:txBody>
      </p:sp>
      <p:sp>
        <p:nvSpPr>
          <p:cNvPr id="16387" name="Rectangle 3"/>
          <p:cNvSpPr>
            <a:spLocks noGrp="1" noChangeArrowheads="1"/>
          </p:cNvSpPr>
          <p:nvPr>
            <p:ph type="body" idx="1"/>
          </p:nvPr>
        </p:nvSpPr>
        <p:spPr>
          <a:xfrm>
            <a:off x="685800" y="1066800"/>
            <a:ext cx="8001000" cy="5638800"/>
          </a:xfrm>
        </p:spPr>
        <p:txBody>
          <a:bodyPr/>
          <a:lstStyle/>
          <a:p>
            <a:r>
              <a:rPr lang="en-US" sz="2000" dirty="0" smtClean="0"/>
              <a:t> thermal radiation = </a:t>
            </a:r>
            <a:r>
              <a:rPr lang="en-US" sz="2000" dirty="0" err="1" smtClean="0"/>
              <a:t>e.m</a:t>
            </a:r>
            <a:r>
              <a:rPr lang="en-US" sz="2000" dirty="0" smtClean="0"/>
              <a:t>. radiation emitted by a body by virtue of its temperature</a:t>
            </a:r>
          </a:p>
          <a:p>
            <a:r>
              <a:rPr lang="en-US" sz="2000" dirty="0" smtClean="0"/>
              <a:t> spectrum is continuous, comprising all wavelengths</a:t>
            </a:r>
          </a:p>
          <a:p>
            <a:r>
              <a:rPr lang="en-US" sz="2000" dirty="0" smtClean="0"/>
              <a:t> thermal radiation formed inside body by random thermal motions of its atoms and molecules, repeatedly absorbed and re-emitted on its way to surface </a:t>
            </a:r>
            <a:r>
              <a:rPr lang="en-US" sz="2000" b="1" dirty="0" smtClean="0">
                <a:sym typeface="Symbol" pitchFamily="18" charset="2"/>
              </a:rPr>
              <a:t> </a:t>
            </a:r>
            <a:r>
              <a:rPr lang="en-US" sz="2000" dirty="0" smtClean="0">
                <a:sym typeface="Symbol" pitchFamily="18" charset="2"/>
              </a:rPr>
              <a:t>original character of radiation obliterated  spectrum of radiation depends only on temperature, not on identity of object </a:t>
            </a:r>
          </a:p>
          <a:p>
            <a:r>
              <a:rPr lang="en-US" sz="2000" dirty="0" smtClean="0">
                <a:sym typeface="Symbol" pitchFamily="18" charset="2"/>
              </a:rPr>
              <a:t> amount of radiation actually emitted or absorbed depends on nature of surface</a:t>
            </a:r>
          </a:p>
          <a:p>
            <a:r>
              <a:rPr lang="en-US" sz="2000" dirty="0" smtClean="0">
                <a:sym typeface="Symbol" pitchFamily="18" charset="2"/>
              </a:rPr>
              <a:t> good absorbers are also good emitters (Kirchhoff)</a:t>
            </a:r>
          </a:p>
          <a:p>
            <a:pPr lvl="1"/>
            <a:r>
              <a:rPr lang="en-US" sz="1400" dirty="0">
                <a:sym typeface="Symbol" pitchFamily="18" charset="2"/>
                <a:hlinkClick r:id="rId3"/>
              </a:rPr>
              <a:t>http://</a:t>
            </a:r>
            <a:r>
              <a:rPr lang="en-US" sz="1400" dirty="0" smtClean="0">
                <a:sym typeface="Symbol" pitchFamily="18" charset="2"/>
                <a:hlinkClick r:id="rId3"/>
              </a:rPr>
              <a:t>hyperphysics.phy-astr.gsu.edu/hbase/thermo/absrad.html</a:t>
            </a:r>
            <a:r>
              <a:rPr lang="en-US" sz="1400" dirty="0" smtClean="0">
                <a:sym typeface="Symbol" pitchFamily="18" charset="2"/>
              </a:rPr>
              <a:t> </a:t>
            </a:r>
            <a:endParaRPr lang="en-US" sz="2400" dirty="0" smtClean="0">
              <a:sym typeface="Symbol" pitchFamily="18" charset="2"/>
            </a:endParaRPr>
          </a:p>
          <a:p>
            <a:pPr lvl="1"/>
            <a:r>
              <a:rPr lang="en-US" sz="1400" dirty="0">
                <a:sym typeface="Symbol" pitchFamily="18" charset="2"/>
                <a:hlinkClick r:id="rId4"/>
              </a:rPr>
              <a:t>http://</a:t>
            </a:r>
            <a:r>
              <a:rPr lang="en-US" sz="1400" dirty="0" smtClean="0">
                <a:sym typeface="Symbol" pitchFamily="18" charset="2"/>
                <a:hlinkClick r:id="rId4"/>
              </a:rPr>
              <a:t>casswww.ucsd.edu/archive/public/tutorial/Planck.html</a:t>
            </a:r>
            <a:endParaRPr lang="en-US" sz="1400" dirty="0" smtClean="0">
              <a:sym typeface="Symbol" pitchFamily="18" charset="2"/>
            </a:endParaRPr>
          </a:p>
          <a:p>
            <a:pPr lvl="1"/>
            <a:r>
              <a:rPr lang="en-US" sz="1400" dirty="0">
                <a:sym typeface="Symbol" pitchFamily="18" charset="2"/>
                <a:hlinkClick r:id="rId5"/>
              </a:rPr>
              <a:t>http://</a:t>
            </a:r>
            <a:r>
              <a:rPr lang="en-US" sz="1400" dirty="0" smtClean="0">
                <a:sym typeface="Symbol" pitchFamily="18" charset="2"/>
                <a:hlinkClick r:id="rId5"/>
              </a:rPr>
              <a:t>panda.unm.edu/Courses/Finley/P262/ThermalRad/ThermalRad.html</a:t>
            </a:r>
            <a:r>
              <a:rPr lang="en-US" sz="1400" dirty="0" smtClean="0">
                <a:sym typeface="Symbol" pitchFamily="18" charset="2"/>
              </a:rPr>
              <a:t> </a:t>
            </a:r>
          </a:p>
          <a:p>
            <a:pPr lvl="1"/>
            <a:r>
              <a:rPr lang="en-US" sz="1400" dirty="0">
                <a:sym typeface="Symbol" pitchFamily="18" charset="2"/>
                <a:hlinkClick r:id="rId6"/>
              </a:rPr>
              <a:t>http://</a:t>
            </a:r>
            <a:r>
              <a:rPr lang="en-US" sz="1400" dirty="0" smtClean="0">
                <a:sym typeface="Symbol" pitchFamily="18" charset="2"/>
                <a:hlinkClick r:id="rId6"/>
              </a:rPr>
              <a:t>csep10.phys.utk.edu/astr162/lect/light/radiation.html</a:t>
            </a:r>
            <a:r>
              <a:rPr lang="en-US" sz="1400" dirty="0" smtClean="0">
                <a:sym typeface="Symbol" pitchFamily="18" charset="2"/>
              </a:rPr>
              <a:t> </a:t>
            </a:r>
          </a:p>
          <a:p>
            <a:pPr lvl="1"/>
            <a:r>
              <a:rPr lang="en-US" sz="1400" dirty="0">
                <a:sym typeface="Symbol" pitchFamily="18" charset="2"/>
                <a:hlinkClick r:id="rId7"/>
              </a:rPr>
              <a:t>http://</a:t>
            </a:r>
            <a:r>
              <a:rPr lang="en-US" sz="1400" dirty="0" smtClean="0">
                <a:sym typeface="Symbol" pitchFamily="18" charset="2"/>
                <a:hlinkClick r:id="rId7"/>
              </a:rPr>
              <a:t>www.youtube.com/watch?v=CDncSyDvpdQ</a:t>
            </a:r>
            <a:r>
              <a:rPr lang="en-US" sz="1400" dirty="0" smtClean="0">
                <a:sym typeface="Symbol" pitchFamily="18" charset="2"/>
              </a:rPr>
              <a:t> </a:t>
            </a:r>
          </a:p>
          <a:p>
            <a:pPr lvl="1"/>
            <a:r>
              <a:rPr lang="en-US" sz="1400" dirty="0">
                <a:sym typeface="Symbol" pitchFamily="18" charset="2"/>
                <a:hlinkClick r:id="rId8"/>
              </a:rPr>
              <a:t>http://</a:t>
            </a:r>
            <a:r>
              <a:rPr lang="en-US" sz="1400" dirty="0" smtClean="0">
                <a:sym typeface="Symbol" pitchFamily="18" charset="2"/>
                <a:hlinkClick r:id="rId8"/>
              </a:rPr>
              <a:t>www.enotes.com/topic/Kirchhoff's_law_of_thermal_radiation</a:t>
            </a:r>
            <a:r>
              <a:rPr lang="en-US" sz="1400" dirty="0" smtClean="0">
                <a:sym typeface="Symbol" pitchFamily="18" charset="2"/>
              </a:rPr>
              <a:t> </a:t>
            </a:r>
          </a:p>
          <a:p>
            <a:pPr lvl="1"/>
            <a:r>
              <a:rPr lang="en-US" sz="1400" dirty="0">
                <a:sym typeface="Symbol" pitchFamily="18" charset="2"/>
                <a:hlinkClick r:id="rId9"/>
              </a:rPr>
              <a:t>http://</a:t>
            </a:r>
            <a:r>
              <a:rPr lang="en-US" sz="1400" dirty="0" smtClean="0">
                <a:sym typeface="Symbol" pitchFamily="18" charset="2"/>
                <a:hlinkClick r:id="rId9"/>
              </a:rPr>
              <a:t>ip.anndannenberg.com/IPHandouts/Heattransfernotes.pdf</a:t>
            </a:r>
            <a:r>
              <a:rPr lang="en-US" sz="1400" dirty="0" smtClean="0">
                <a:sym typeface="Symbol" pitchFamily="18" charset="2"/>
              </a:rPr>
              <a:t> </a:t>
            </a:r>
          </a:p>
        </p:txBody>
      </p:sp>
    </p:spTree>
    <p:extLst>
      <p:ext uri="{BB962C8B-B14F-4D97-AF65-F5344CB8AC3E}">
        <p14:creationId xmlns:p14="http://schemas.microsoft.com/office/powerpoint/2010/main" val="3618985093"/>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0" y="152400"/>
            <a:ext cx="9144000" cy="6705600"/>
          </a:xfrm>
        </p:spPr>
        <p:txBody>
          <a:bodyPr/>
          <a:lstStyle/>
          <a:p>
            <a:r>
              <a:rPr lang="en-US" smtClean="0"/>
              <a:t> warm bodies emit </a:t>
            </a:r>
            <a:r>
              <a:rPr lang="en-US" smtClean="0">
                <a:sym typeface="Symbol" pitchFamily="18" charset="2"/>
              </a:rPr>
              <a:t> radiation</a:t>
            </a:r>
          </a:p>
        </p:txBody>
      </p:sp>
      <p:pic>
        <p:nvPicPr>
          <p:cNvPr id="17411" name="Picture 4" descr="schmelze"/>
          <p:cNvPicPr>
            <a:picLocks noChangeAspect="1" noChangeArrowheads="1"/>
          </p:cNvPicPr>
          <p:nvPr/>
        </p:nvPicPr>
        <p:blipFill>
          <a:blip r:embed="rId3" cstate="print"/>
          <a:srcRect l="3722" t="1523" r="10960" b="8408"/>
          <a:stretch>
            <a:fillRect/>
          </a:stretch>
        </p:blipFill>
        <p:spPr bwMode="auto">
          <a:xfrm>
            <a:off x="250825" y="1125538"/>
            <a:ext cx="2206625" cy="2879725"/>
          </a:xfrm>
          <a:prstGeom prst="rect">
            <a:avLst/>
          </a:prstGeom>
          <a:noFill/>
          <a:ln w="9525">
            <a:noFill/>
            <a:miter lim="800000"/>
            <a:headEnd/>
            <a:tailEnd/>
          </a:ln>
        </p:spPr>
      </p:pic>
      <p:pic>
        <p:nvPicPr>
          <p:cNvPr id="17412" name="Picture 5" descr="bremsscheibe"/>
          <p:cNvPicPr>
            <a:picLocks noChangeAspect="1" noChangeArrowheads="1"/>
          </p:cNvPicPr>
          <p:nvPr/>
        </p:nvPicPr>
        <p:blipFill>
          <a:blip r:embed="rId4" cstate="print"/>
          <a:srcRect t="25011" b="15388"/>
          <a:stretch>
            <a:fillRect/>
          </a:stretch>
        </p:blipFill>
        <p:spPr bwMode="auto">
          <a:xfrm>
            <a:off x="5795963" y="1179513"/>
            <a:ext cx="2952750" cy="2638425"/>
          </a:xfrm>
          <a:prstGeom prst="rect">
            <a:avLst/>
          </a:prstGeom>
          <a:noFill/>
          <a:ln w="9525">
            <a:noFill/>
            <a:miter lim="800000"/>
            <a:headEnd/>
            <a:tailEnd/>
          </a:ln>
        </p:spPr>
      </p:pic>
      <p:pic>
        <p:nvPicPr>
          <p:cNvPr id="17413" name="Picture 6" descr="lava"/>
          <p:cNvPicPr>
            <a:picLocks noChangeAspect="1" noChangeArrowheads="1"/>
          </p:cNvPicPr>
          <p:nvPr/>
        </p:nvPicPr>
        <p:blipFill>
          <a:blip r:embed="rId5" cstate="print"/>
          <a:srcRect l="20808" t="9778" r="33348" b="11934"/>
          <a:stretch>
            <a:fillRect/>
          </a:stretch>
        </p:blipFill>
        <p:spPr bwMode="auto">
          <a:xfrm>
            <a:off x="2916238" y="1125538"/>
            <a:ext cx="2508250" cy="2736850"/>
          </a:xfrm>
          <a:prstGeom prst="rect">
            <a:avLst/>
          </a:prstGeom>
          <a:noFill/>
          <a:ln w="9525">
            <a:noFill/>
            <a:miter lim="800000"/>
            <a:headEnd/>
            <a:tailEnd/>
          </a:ln>
        </p:spPr>
      </p:pic>
      <p:pic>
        <p:nvPicPr>
          <p:cNvPr id="17414" name="Picture 7" descr="glübirne"/>
          <p:cNvPicPr>
            <a:picLocks noChangeAspect="1" noChangeArrowheads="1"/>
          </p:cNvPicPr>
          <p:nvPr/>
        </p:nvPicPr>
        <p:blipFill>
          <a:blip r:embed="rId6" cstate="print"/>
          <a:srcRect/>
          <a:stretch>
            <a:fillRect/>
          </a:stretch>
        </p:blipFill>
        <p:spPr bwMode="auto">
          <a:xfrm>
            <a:off x="1331913" y="4122738"/>
            <a:ext cx="2251075" cy="2735262"/>
          </a:xfrm>
          <a:prstGeom prst="rect">
            <a:avLst/>
          </a:prstGeom>
          <a:noFill/>
          <a:ln w="9525">
            <a:noFill/>
            <a:miter lim="800000"/>
            <a:headEnd/>
            <a:tailEnd/>
          </a:ln>
        </p:spPr>
      </p:pic>
      <p:pic>
        <p:nvPicPr>
          <p:cNvPr id="17415" name="Picture 8" descr="sonne"/>
          <p:cNvPicPr>
            <a:picLocks noChangeAspect="1" noChangeArrowheads="1"/>
          </p:cNvPicPr>
          <p:nvPr/>
        </p:nvPicPr>
        <p:blipFill>
          <a:blip r:embed="rId7" cstate="print"/>
          <a:srcRect/>
          <a:stretch>
            <a:fillRect/>
          </a:stretch>
        </p:blipFill>
        <p:spPr bwMode="auto">
          <a:xfrm>
            <a:off x="4643438" y="4121150"/>
            <a:ext cx="2736850" cy="2736850"/>
          </a:xfrm>
          <a:prstGeom prst="rect">
            <a:avLst/>
          </a:prstGeom>
          <a:noFill/>
          <a:ln w="9525">
            <a:noFill/>
            <a:miter lim="800000"/>
            <a:headEnd/>
            <a:tailEnd/>
          </a:ln>
        </p:spPr>
      </p:pic>
    </p:spTree>
    <p:extLst>
      <p:ext uri="{BB962C8B-B14F-4D97-AF65-F5344CB8AC3E}">
        <p14:creationId xmlns:p14="http://schemas.microsoft.com/office/powerpoint/2010/main" val="2295562654"/>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152400"/>
            <a:ext cx="8458200" cy="685800"/>
          </a:xfrm>
        </p:spPr>
        <p:txBody>
          <a:bodyPr/>
          <a:lstStyle/>
          <a:p>
            <a:r>
              <a:rPr lang="en-US" altLang="en-US" dirty="0" smtClean="0"/>
              <a:t>Blackbody Radiation</a:t>
            </a:r>
            <a:endParaRPr lang="en-US" altLang="en-US" dirty="0"/>
          </a:p>
        </p:txBody>
      </p:sp>
      <p:sp>
        <p:nvSpPr>
          <p:cNvPr id="8195" name="Rectangle 3"/>
          <p:cNvSpPr>
            <a:spLocks noGrp="1" noChangeArrowheads="1"/>
          </p:cNvSpPr>
          <p:nvPr>
            <p:ph type="body" idx="1"/>
          </p:nvPr>
        </p:nvSpPr>
        <p:spPr>
          <a:xfrm>
            <a:off x="0" y="1143000"/>
            <a:ext cx="9144000" cy="4983163"/>
          </a:xfrm>
        </p:spPr>
        <p:txBody>
          <a:bodyPr/>
          <a:lstStyle/>
          <a:p>
            <a:pPr>
              <a:lnSpc>
                <a:spcPct val="90000"/>
              </a:lnSpc>
              <a:buFontTx/>
              <a:buNone/>
            </a:pPr>
            <a:endParaRPr lang="en-US" altLang="en-US" sz="2400" dirty="0" smtClean="0"/>
          </a:p>
          <a:p>
            <a:pPr>
              <a:lnSpc>
                <a:spcPct val="90000"/>
              </a:lnSpc>
            </a:pPr>
            <a:r>
              <a:rPr lang="en-US" altLang="en-US" sz="2400" dirty="0" smtClean="0"/>
              <a:t>Known since centuries: </a:t>
            </a:r>
            <a:r>
              <a:rPr lang="en-US" altLang="en-US" sz="2400" dirty="0"/>
              <a:t>when a material is heated, it radiates heat and its color depends on its temperature</a:t>
            </a:r>
          </a:p>
          <a:p>
            <a:pPr>
              <a:lnSpc>
                <a:spcPct val="90000"/>
              </a:lnSpc>
            </a:pPr>
            <a:r>
              <a:rPr lang="en-US" altLang="en-US" sz="2400" dirty="0" smtClean="0"/>
              <a:t>emission </a:t>
            </a:r>
            <a:r>
              <a:rPr lang="en-US" altLang="en-US" sz="2400" dirty="0"/>
              <a:t>spectrum </a:t>
            </a:r>
            <a:r>
              <a:rPr lang="en-US" altLang="en-US" sz="2400" dirty="0" smtClean="0">
                <a:solidFill>
                  <a:schemeClr val="folHlink"/>
                </a:solidFill>
              </a:rPr>
              <a:t>depends </a:t>
            </a:r>
            <a:r>
              <a:rPr lang="en-US" altLang="en-US" sz="2400" dirty="0">
                <a:solidFill>
                  <a:schemeClr val="folHlink"/>
                </a:solidFill>
              </a:rPr>
              <a:t>on the </a:t>
            </a:r>
            <a:r>
              <a:rPr lang="en-US" altLang="en-US" sz="2400" dirty="0" smtClean="0">
                <a:solidFill>
                  <a:schemeClr val="folHlink"/>
                </a:solidFill>
              </a:rPr>
              <a:t>material</a:t>
            </a:r>
          </a:p>
          <a:p>
            <a:pPr>
              <a:lnSpc>
                <a:spcPct val="90000"/>
              </a:lnSpc>
            </a:pPr>
            <a:r>
              <a:rPr lang="en-US" altLang="en-US" sz="2400" dirty="0"/>
              <a:t>   Example: heating elements of a stove:</a:t>
            </a:r>
          </a:p>
          <a:p>
            <a:pPr lvl="1">
              <a:lnSpc>
                <a:spcPct val="90000"/>
              </a:lnSpc>
            </a:pPr>
            <a:r>
              <a:rPr lang="en-US" altLang="en-US" sz="2400" dirty="0"/>
              <a:t>	</a:t>
            </a:r>
            <a:r>
              <a:rPr lang="en-US" altLang="en-US" sz="2400" dirty="0" smtClean="0"/>
              <a:t>Dark </a:t>
            </a:r>
            <a:r>
              <a:rPr lang="en-US" altLang="en-US" sz="2400" dirty="0"/>
              <a:t>red: 550ºC</a:t>
            </a:r>
          </a:p>
          <a:p>
            <a:pPr lvl="1">
              <a:lnSpc>
                <a:spcPct val="90000"/>
              </a:lnSpc>
            </a:pPr>
            <a:r>
              <a:rPr lang="en-US" altLang="en-US" sz="2400" dirty="0" smtClean="0"/>
              <a:t> Bright </a:t>
            </a:r>
            <a:r>
              <a:rPr lang="en-US" altLang="en-US" sz="2400" dirty="0"/>
              <a:t>red: 700ºC</a:t>
            </a:r>
          </a:p>
          <a:p>
            <a:pPr lvl="1">
              <a:lnSpc>
                <a:spcPct val="90000"/>
              </a:lnSpc>
            </a:pPr>
            <a:r>
              <a:rPr lang="en-US" altLang="en-US" sz="2400" dirty="0" smtClean="0"/>
              <a:t> Then</a:t>
            </a:r>
            <a:r>
              <a:rPr lang="en-US" altLang="en-US" sz="2400" dirty="0"/>
              <a:t>: orange, yellow and finally white (really hot !)</a:t>
            </a:r>
          </a:p>
          <a:p>
            <a:pPr>
              <a:lnSpc>
                <a:spcPct val="90000"/>
              </a:lnSpc>
            </a:pPr>
            <a:endParaRPr lang="en-US" altLang="en-US" sz="2400" dirty="0">
              <a:solidFill>
                <a:schemeClr val="folHlink"/>
              </a:solidFill>
            </a:endParaRPr>
          </a:p>
          <a:p>
            <a:pPr>
              <a:lnSpc>
                <a:spcPct val="90000"/>
              </a:lnSpc>
            </a:pPr>
            <a:r>
              <a:rPr lang="en-US" altLang="en-US" sz="2400" dirty="0"/>
              <a:t>Theoretical description: </a:t>
            </a:r>
            <a:r>
              <a:rPr lang="en-US" altLang="en-US" sz="2400" dirty="0" smtClean="0"/>
              <a:t>simplifications </a:t>
            </a:r>
            <a:r>
              <a:rPr lang="en-US" altLang="en-US" sz="2400" dirty="0"/>
              <a:t>necessary</a:t>
            </a:r>
          </a:p>
          <a:p>
            <a:pPr>
              <a:lnSpc>
                <a:spcPct val="90000"/>
              </a:lnSpc>
              <a:buFontTx/>
              <a:buNone/>
            </a:pPr>
            <a:r>
              <a:rPr lang="en-US" altLang="en-US" sz="2400" dirty="0"/>
              <a:t> 			</a:t>
            </a:r>
            <a:r>
              <a:rPr lang="en-US" altLang="en-US" sz="2400" dirty="0" smtClean="0"/>
              <a:t>--  idealization: Blackbody</a:t>
            </a:r>
            <a:endParaRPr lang="en-US" altLang="en-US" sz="2400" dirty="0"/>
          </a:p>
          <a:p>
            <a:pPr>
              <a:lnSpc>
                <a:spcPct val="90000"/>
              </a:lnSpc>
            </a:pPr>
            <a:endParaRPr lang="en-US" alt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a:t>Blackbody?</a:t>
            </a:r>
          </a:p>
        </p:txBody>
      </p:sp>
      <p:sp>
        <p:nvSpPr>
          <p:cNvPr id="17411" name="Rectangle 3"/>
          <p:cNvSpPr>
            <a:spLocks noGrp="1" noChangeArrowheads="1"/>
          </p:cNvSpPr>
          <p:nvPr>
            <p:ph type="body" idx="1"/>
          </p:nvPr>
        </p:nvSpPr>
        <p:spPr/>
        <p:txBody>
          <a:bodyPr/>
          <a:lstStyle/>
          <a:p>
            <a:pPr>
              <a:lnSpc>
                <a:spcPct val="90000"/>
              </a:lnSpc>
              <a:buFontTx/>
              <a:buNone/>
            </a:pPr>
            <a:endParaRPr lang="en-US" altLang="en-US" sz="2800" dirty="0"/>
          </a:p>
          <a:p>
            <a:pPr>
              <a:lnSpc>
                <a:spcPct val="90000"/>
              </a:lnSpc>
            </a:pPr>
            <a:r>
              <a:rPr lang="en-US" altLang="en-US" sz="2800" dirty="0" smtClean="0"/>
              <a:t>A  </a:t>
            </a:r>
            <a:r>
              <a:rPr lang="en-US" altLang="en-US" dirty="0" smtClean="0"/>
              <a:t>material </a:t>
            </a:r>
            <a:r>
              <a:rPr lang="en-US" altLang="en-US" dirty="0"/>
              <a:t>is constantly exchanging heat with its surrounding (to remain at a constant temperature</a:t>
            </a:r>
            <a:r>
              <a:rPr lang="en-US" altLang="en-US" dirty="0" smtClean="0"/>
              <a:t>):</a:t>
            </a:r>
          </a:p>
          <a:p>
            <a:pPr lvl="1">
              <a:lnSpc>
                <a:spcPct val="90000"/>
              </a:lnSpc>
            </a:pPr>
            <a:r>
              <a:rPr lang="en-US" altLang="en-US" dirty="0" smtClean="0"/>
              <a:t>It </a:t>
            </a:r>
            <a:r>
              <a:rPr lang="en-US" altLang="en-US" dirty="0"/>
              <a:t>absorbs and emits </a:t>
            </a:r>
            <a:r>
              <a:rPr lang="en-US" altLang="en-US" dirty="0" smtClean="0"/>
              <a:t>radiations</a:t>
            </a:r>
          </a:p>
          <a:p>
            <a:pPr lvl="1">
              <a:lnSpc>
                <a:spcPct val="90000"/>
              </a:lnSpc>
            </a:pPr>
            <a:r>
              <a:rPr lang="en-US" altLang="en-US" dirty="0" smtClean="0"/>
              <a:t>Problem</a:t>
            </a:r>
            <a:r>
              <a:rPr lang="en-US" altLang="en-US" dirty="0"/>
              <a:t>: it can reflect incoming radiations, 	which makes a theoretical description more difficult (depends on the environment</a:t>
            </a:r>
            <a:r>
              <a:rPr lang="en-US" altLang="en-US" dirty="0" smtClean="0"/>
              <a:t>)</a:t>
            </a:r>
          </a:p>
          <a:p>
            <a:pPr>
              <a:lnSpc>
                <a:spcPct val="90000"/>
              </a:lnSpc>
            </a:pPr>
            <a:r>
              <a:rPr lang="en-US" altLang="en-US" dirty="0" smtClean="0"/>
              <a:t>Idealization: black body </a:t>
            </a:r>
            <a:endParaRPr lang="en-US" altLang="en-US" dirty="0"/>
          </a:p>
          <a:p>
            <a:pPr>
              <a:lnSpc>
                <a:spcPct val="90000"/>
              </a:lnSpc>
            </a:pPr>
            <a:r>
              <a:rPr lang="en-US" altLang="en-US" sz="2800" dirty="0" smtClean="0"/>
              <a:t>blackbody is a perfect absorber:</a:t>
            </a:r>
          </a:p>
          <a:p>
            <a:pPr lvl="1">
              <a:lnSpc>
                <a:spcPct val="90000"/>
              </a:lnSpc>
            </a:pPr>
            <a:r>
              <a:rPr lang="en-US" altLang="en-US" dirty="0" smtClean="0"/>
              <a:t>Incoming radiation </a:t>
            </a:r>
            <a:r>
              <a:rPr lang="en-US" altLang="en-US" dirty="0"/>
              <a:t>is totally absorbed and 	none is reflected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2"/>
          <p:cNvSpPr>
            <a:spLocks noGrp="1" noChangeArrowheads="1"/>
          </p:cNvSpPr>
          <p:nvPr>
            <p:ph type="title"/>
          </p:nvPr>
        </p:nvSpPr>
        <p:spPr/>
        <p:txBody>
          <a:bodyPr/>
          <a:lstStyle/>
          <a:p>
            <a:pPr>
              <a:defRPr/>
            </a:pPr>
            <a:r>
              <a:rPr lang="en-US" smtClean="0"/>
              <a:t>Black-body radiation</a:t>
            </a:r>
          </a:p>
        </p:txBody>
      </p:sp>
      <p:sp>
        <p:nvSpPr>
          <p:cNvPr id="18435" name="Rectangle 3"/>
          <p:cNvSpPr>
            <a:spLocks noGrp="1" noChangeArrowheads="1"/>
          </p:cNvSpPr>
          <p:nvPr>
            <p:ph type="body" idx="1"/>
          </p:nvPr>
        </p:nvSpPr>
        <p:spPr>
          <a:xfrm>
            <a:off x="304800" y="990600"/>
            <a:ext cx="8382000" cy="5867400"/>
          </a:xfrm>
        </p:spPr>
        <p:txBody>
          <a:bodyPr/>
          <a:lstStyle/>
          <a:p>
            <a:pPr>
              <a:lnSpc>
                <a:spcPct val="80000"/>
              </a:lnSpc>
            </a:pPr>
            <a:r>
              <a:rPr lang="en-US" sz="2400" dirty="0" smtClean="0"/>
              <a:t>  </a:t>
            </a:r>
            <a:r>
              <a:rPr lang="en-US" dirty="0" smtClean="0"/>
              <a:t>“Black body”</a:t>
            </a:r>
          </a:p>
          <a:p>
            <a:pPr lvl="1">
              <a:lnSpc>
                <a:spcPct val="80000"/>
              </a:lnSpc>
            </a:pPr>
            <a:r>
              <a:rPr lang="en-US" dirty="0" smtClean="0"/>
              <a:t> perfect absorber </a:t>
            </a:r>
          </a:p>
          <a:p>
            <a:pPr lvl="2">
              <a:lnSpc>
                <a:spcPct val="80000"/>
              </a:lnSpc>
            </a:pPr>
            <a:r>
              <a:rPr lang="en-US" dirty="0" smtClean="0"/>
              <a:t> ideal body which absorbs all </a:t>
            </a:r>
            <a:r>
              <a:rPr lang="en-US" dirty="0" err="1" smtClean="0"/>
              <a:t>e.m</a:t>
            </a:r>
            <a:r>
              <a:rPr lang="en-US" dirty="0" smtClean="0"/>
              <a:t>. radiation that  strikes it, any wavelength, any intensity</a:t>
            </a:r>
          </a:p>
          <a:p>
            <a:pPr lvl="2">
              <a:lnSpc>
                <a:spcPct val="80000"/>
              </a:lnSpc>
            </a:pPr>
            <a:r>
              <a:rPr lang="en-US" dirty="0" smtClean="0"/>
              <a:t> such a body would appear black  </a:t>
            </a:r>
            <a:r>
              <a:rPr lang="en-US" b="1" dirty="0" smtClean="0">
                <a:sym typeface="Symbol" pitchFamily="18" charset="2"/>
              </a:rPr>
              <a:t> “black body”</a:t>
            </a:r>
          </a:p>
          <a:p>
            <a:pPr lvl="1">
              <a:lnSpc>
                <a:spcPct val="80000"/>
              </a:lnSpc>
            </a:pPr>
            <a:r>
              <a:rPr lang="en-US" dirty="0" smtClean="0">
                <a:sym typeface="Symbol" pitchFamily="18" charset="2"/>
              </a:rPr>
              <a:t> must also be perfect emitter</a:t>
            </a:r>
          </a:p>
          <a:p>
            <a:pPr lvl="2">
              <a:lnSpc>
                <a:spcPct val="80000"/>
              </a:lnSpc>
            </a:pPr>
            <a:r>
              <a:rPr lang="en-US" dirty="0" smtClean="0">
                <a:sym typeface="Symbol" pitchFamily="18" charset="2"/>
              </a:rPr>
              <a:t>able to emit radiation of any wavelength at any intensity  -- “black-body radiation”</a:t>
            </a:r>
          </a:p>
          <a:p>
            <a:pPr>
              <a:lnSpc>
                <a:spcPct val="80000"/>
              </a:lnSpc>
            </a:pPr>
            <a:r>
              <a:rPr lang="en-US" dirty="0" smtClean="0"/>
              <a:t>  “Hollow cavity”  (“</a:t>
            </a:r>
            <a:r>
              <a:rPr lang="en-US" dirty="0" err="1" smtClean="0"/>
              <a:t>Hohlraum</a:t>
            </a:r>
            <a:r>
              <a:rPr lang="en-US" dirty="0" smtClean="0"/>
              <a:t>”) kept at constant T</a:t>
            </a:r>
          </a:p>
          <a:p>
            <a:pPr lvl="2">
              <a:lnSpc>
                <a:spcPct val="80000"/>
              </a:lnSpc>
            </a:pPr>
            <a:r>
              <a:rPr lang="en-US" dirty="0" smtClean="0"/>
              <a:t> hollow cavity with small hole in wall is good approximation   to black body (Kirchhoff 1859)</a:t>
            </a:r>
          </a:p>
          <a:p>
            <a:pPr lvl="2">
              <a:lnSpc>
                <a:spcPct val="80000"/>
              </a:lnSpc>
            </a:pPr>
            <a:r>
              <a:rPr lang="en-US" dirty="0" smtClean="0"/>
              <a:t>thermal equilibrium inside, radiation can escape through hole, looks like black-body radiation </a:t>
            </a:r>
          </a:p>
          <a:p>
            <a:pPr lvl="2">
              <a:lnSpc>
                <a:spcPct val="80000"/>
              </a:lnSpc>
            </a:pPr>
            <a:r>
              <a:rPr lang="en-US" dirty="0" smtClean="0"/>
              <a:t>Kirchhoff’s challenge to theorists: calculate spectrum of hollow cavity radiation (black body radiation)</a:t>
            </a:r>
          </a:p>
        </p:txBody>
      </p:sp>
    </p:spTree>
    <p:extLst>
      <p:ext uri="{BB962C8B-B14F-4D97-AF65-F5344CB8AC3E}">
        <p14:creationId xmlns:p14="http://schemas.microsoft.com/office/powerpoint/2010/main" val="3045280175"/>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p:cNvSpPr>
            <a:spLocks noGrp="1" noChangeArrowheads="1"/>
          </p:cNvSpPr>
          <p:nvPr>
            <p:ph type="title"/>
          </p:nvPr>
        </p:nvSpPr>
        <p:spPr>
          <a:xfrm>
            <a:off x="-76200" y="304800"/>
            <a:ext cx="9144000" cy="685800"/>
          </a:xfrm>
        </p:spPr>
        <p:txBody>
          <a:bodyPr/>
          <a:lstStyle/>
          <a:p>
            <a:pPr>
              <a:defRPr/>
            </a:pPr>
            <a:r>
              <a:rPr lang="en-US" dirty="0" smtClean="0">
                <a:latin typeface="Arial" pitchFamily="34" charset="0"/>
                <a:cs typeface="Arial" pitchFamily="34" charset="0"/>
              </a:rPr>
              <a:t>Blackbody  radiation – Stefan-Boltzmann</a:t>
            </a:r>
          </a:p>
        </p:txBody>
      </p:sp>
      <p:sp>
        <p:nvSpPr>
          <p:cNvPr id="527363" name="Rectangle 3"/>
          <p:cNvSpPr>
            <a:spLocks noGrp="1" noChangeArrowheads="1"/>
          </p:cNvSpPr>
          <p:nvPr>
            <p:ph type="body" sz="half" idx="1"/>
          </p:nvPr>
        </p:nvSpPr>
        <p:spPr>
          <a:xfrm>
            <a:off x="457200" y="1219200"/>
            <a:ext cx="8305800" cy="5257800"/>
          </a:xfrm>
        </p:spPr>
        <p:txBody>
          <a:bodyPr/>
          <a:lstStyle/>
          <a:p>
            <a:pPr>
              <a:lnSpc>
                <a:spcPct val="80000"/>
              </a:lnSpc>
              <a:buClr>
                <a:srgbClr val="FFCC66"/>
              </a:buClr>
              <a:defRPr/>
            </a:pPr>
            <a:r>
              <a:rPr lang="en-US" sz="2000" dirty="0" smtClean="0">
                <a:latin typeface="Arial" pitchFamily="34" charset="0"/>
                <a:cs typeface="Arial" pitchFamily="34" charset="0"/>
              </a:rPr>
              <a:t>“Global description”, </a:t>
            </a:r>
            <a:r>
              <a:rPr lang="en-US" sz="2000" dirty="0" err="1" smtClean="0">
                <a:latin typeface="Arial" pitchFamily="34" charset="0"/>
                <a:cs typeface="Arial" pitchFamily="34" charset="0"/>
              </a:rPr>
              <a:t>i.e</a:t>
            </a:r>
            <a:r>
              <a:rPr lang="en-US" sz="2000" dirty="0" smtClean="0">
                <a:latin typeface="Arial" pitchFamily="34" charset="0"/>
                <a:cs typeface="Arial" pitchFamily="34" charset="0"/>
              </a:rPr>
              <a:t> without frequency dependence: </a:t>
            </a:r>
          </a:p>
          <a:p>
            <a:pPr lvl="1">
              <a:lnSpc>
                <a:spcPct val="80000"/>
              </a:lnSpc>
              <a:buClr>
                <a:srgbClr val="FFCC66"/>
              </a:buClr>
              <a:defRPr/>
            </a:pPr>
            <a:r>
              <a:rPr lang="en-US" sz="1800" dirty="0" smtClean="0">
                <a:latin typeface="Arial" pitchFamily="34" charset="0"/>
                <a:cs typeface="Arial" pitchFamily="34" charset="0"/>
              </a:rPr>
              <a:t>Descriptions successful, i.e. in agreement with observations</a:t>
            </a:r>
          </a:p>
          <a:p>
            <a:pPr>
              <a:lnSpc>
                <a:spcPct val="80000"/>
              </a:lnSpc>
              <a:buClr>
                <a:srgbClr val="FFCC66"/>
              </a:buClr>
              <a:defRPr/>
            </a:pPr>
            <a:r>
              <a:rPr lang="en-US" sz="1800" i="1" dirty="0" smtClean="0">
                <a:solidFill>
                  <a:srgbClr val="FFC000"/>
                </a:solidFill>
                <a:latin typeface="Arial" pitchFamily="34" charset="0"/>
                <a:cs typeface="Arial" pitchFamily="34" charset="0"/>
              </a:rPr>
              <a:t>Joseph Stefan</a:t>
            </a:r>
            <a:r>
              <a:rPr lang="en-US" sz="1800" dirty="0" smtClean="0">
                <a:solidFill>
                  <a:srgbClr val="FFC000"/>
                </a:solidFill>
                <a:latin typeface="Arial" pitchFamily="34" charset="0"/>
                <a:cs typeface="Arial" pitchFamily="34" charset="0"/>
              </a:rPr>
              <a:t>   (1879) first measured  temperature dependence of the total amount of radiation emitted by blackbody at all wavelengths and found it varied with absolute temperature</a:t>
            </a:r>
          </a:p>
          <a:p>
            <a:pPr>
              <a:lnSpc>
                <a:spcPct val="80000"/>
              </a:lnSpc>
              <a:buClr>
                <a:srgbClr val="FFCC66"/>
              </a:buClr>
              <a:defRPr/>
            </a:pPr>
            <a:r>
              <a:rPr lang="en-US" sz="1800" dirty="0" smtClean="0">
                <a:solidFill>
                  <a:srgbClr val="FFC000"/>
                </a:solidFill>
                <a:latin typeface="Arial" pitchFamily="34" charset="0"/>
                <a:cs typeface="Arial" pitchFamily="34" charset="0"/>
              </a:rPr>
              <a:t>Ludwig Boltzmann: theoretical explanation</a:t>
            </a:r>
            <a:endParaRPr lang="en-US" sz="2000" dirty="0" smtClean="0">
              <a:latin typeface="Arial" pitchFamily="34" charset="0"/>
              <a:cs typeface="Arial" pitchFamily="34" charset="0"/>
            </a:endParaRPr>
          </a:p>
          <a:p>
            <a:pPr>
              <a:lnSpc>
                <a:spcPct val="80000"/>
              </a:lnSpc>
              <a:buClr>
                <a:srgbClr val="FFCC66"/>
              </a:buClr>
              <a:defRPr/>
            </a:pPr>
            <a:r>
              <a:rPr lang="en-US" sz="2000" dirty="0" smtClean="0">
                <a:latin typeface="Arial" pitchFamily="34" charset="0"/>
                <a:cs typeface="Arial" pitchFamily="34" charset="0"/>
              </a:rPr>
              <a:t>total power output of black body: Stefan-Boltzmann law:</a:t>
            </a:r>
          </a:p>
          <a:p>
            <a:pPr lvl="1">
              <a:lnSpc>
                <a:spcPct val="80000"/>
              </a:lnSpc>
              <a:buClr>
                <a:srgbClr val="FFCC66"/>
              </a:buClr>
              <a:defRPr/>
            </a:pPr>
            <a:r>
              <a:rPr lang="en-US" sz="1800" dirty="0">
                <a:latin typeface="Arial" pitchFamily="34" charset="0"/>
                <a:cs typeface="Arial" pitchFamily="34" charset="0"/>
              </a:rPr>
              <a:t>For an “ideal” radiator (“black body”), 					total emitted power (per unit emitting area), </a:t>
            </a:r>
            <a:r>
              <a:rPr lang="en-US" sz="1800" dirty="0" smtClean="0">
                <a:latin typeface="Arial" pitchFamily="34" charset="0"/>
                <a:cs typeface="Arial" pitchFamily="34" charset="0"/>
              </a:rPr>
              <a:t>P/A	</a:t>
            </a:r>
            <a:r>
              <a:rPr lang="en-US" sz="1800" dirty="0">
                <a:latin typeface="Arial" pitchFamily="34" charset="0"/>
                <a:cs typeface="Arial" pitchFamily="34" charset="0"/>
              </a:rPr>
              <a:t>			 P/A  = </a:t>
            </a:r>
            <a:r>
              <a:rPr lang="el-GR" sz="1800" dirty="0">
                <a:latin typeface="Arial" pitchFamily="34" charset="0"/>
                <a:cs typeface="Arial" pitchFamily="34" charset="0"/>
              </a:rPr>
              <a:t>σ·</a:t>
            </a:r>
            <a:r>
              <a:rPr lang="en-US" sz="1800" dirty="0">
                <a:latin typeface="Arial" pitchFamily="34" charset="0"/>
                <a:cs typeface="Arial" pitchFamily="34" charset="0"/>
              </a:rPr>
              <a:t>T</a:t>
            </a:r>
            <a:r>
              <a:rPr lang="en-US" sz="1800" baseline="30000" dirty="0">
                <a:latin typeface="Arial" pitchFamily="34" charset="0"/>
                <a:cs typeface="Arial" pitchFamily="34" charset="0"/>
              </a:rPr>
              <a:t>4</a:t>
            </a:r>
            <a:r>
              <a:rPr lang="en-US" sz="1800" dirty="0">
                <a:latin typeface="Arial" pitchFamily="34" charset="0"/>
                <a:cs typeface="Arial" pitchFamily="34" charset="0"/>
              </a:rPr>
              <a:t>     </a:t>
            </a:r>
            <a:r>
              <a:rPr lang="el-GR" sz="1800" dirty="0">
                <a:latin typeface="Arial" pitchFamily="34" charset="0"/>
                <a:cs typeface="Arial" pitchFamily="34" charset="0"/>
              </a:rPr>
              <a:t>σ =  5.672 · 10</a:t>
            </a:r>
            <a:r>
              <a:rPr lang="el-GR" sz="1800" baseline="30000" dirty="0">
                <a:latin typeface="Arial" pitchFamily="34" charset="0"/>
                <a:cs typeface="Arial" pitchFamily="34" charset="0"/>
              </a:rPr>
              <a:t>-8</a:t>
            </a:r>
            <a:r>
              <a:rPr lang="el-GR" sz="1800" dirty="0">
                <a:latin typeface="Arial" pitchFamily="34" charset="0"/>
                <a:cs typeface="Arial" pitchFamily="34" charset="0"/>
              </a:rPr>
              <a:t> </a:t>
            </a:r>
            <a:r>
              <a:rPr lang="en-US" sz="1800" dirty="0">
                <a:latin typeface="Arial" pitchFamily="34" charset="0"/>
                <a:cs typeface="Arial" pitchFamily="34" charset="0"/>
              </a:rPr>
              <a:t>W m</a:t>
            </a:r>
            <a:r>
              <a:rPr lang="en-US" sz="1800" baseline="30000" dirty="0">
                <a:latin typeface="Arial" pitchFamily="34" charset="0"/>
                <a:cs typeface="Arial" pitchFamily="34" charset="0"/>
              </a:rPr>
              <a:t>-2</a:t>
            </a:r>
            <a:r>
              <a:rPr lang="en-US" sz="1800" dirty="0">
                <a:latin typeface="Arial" pitchFamily="34" charset="0"/>
                <a:cs typeface="Arial" pitchFamily="34" charset="0"/>
              </a:rPr>
              <a:t> K</a:t>
            </a:r>
            <a:r>
              <a:rPr lang="en-US" sz="1800" baseline="30000" dirty="0">
                <a:latin typeface="Arial" pitchFamily="34" charset="0"/>
                <a:cs typeface="Arial" pitchFamily="34" charset="0"/>
              </a:rPr>
              <a:t>-4 </a:t>
            </a:r>
            <a:r>
              <a:rPr lang="en-US" sz="1800" dirty="0">
                <a:latin typeface="Arial" pitchFamily="34" charset="0"/>
                <a:cs typeface="Arial" pitchFamily="34" charset="0"/>
              </a:rPr>
              <a:t>			(Josef Stefan,  Ludwig Boltzmann 1879, 1884</a:t>
            </a:r>
            <a:r>
              <a:rPr lang="en-US" sz="1800" dirty="0" smtClean="0">
                <a:latin typeface="Arial" pitchFamily="34" charset="0"/>
                <a:cs typeface="Arial" pitchFamily="34" charset="0"/>
              </a:rPr>
              <a:t>)</a:t>
            </a:r>
          </a:p>
          <a:p>
            <a:pPr lvl="1">
              <a:lnSpc>
                <a:spcPct val="80000"/>
              </a:lnSpc>
              <a:buClr>
                <a:srgbClr val="FFCC66"/>
              </a:buClr>
              <a:defRPr/>
            </a:pPr>
            <a:r>
              <a:rPr lang="en-US" sz="1600" dirty="0">
                <a:latin typeface="Arial" pitchFamily="34" charset="0"/>
                <a:cs typeface="Arial" pitchFamily="34" charset="0"/>
                <a:hlinkClick r:id="rId3"/>
              </a:rPr>
              <a:t>http://</a:t>
            </a:r>
            <a:r>
              <a:rPr lang="en-US" sz="1600" dirty="0" smtClean="0">
                <a:latin typeface="Arial" pitchFamily="34" charset="0"/>
                <a:cs typeface="Arial" pitchFamily="34" charset="0"/>
                <a:hlinkClick r:id="rId3"/>
              </a:rPr>
              <a:t>csep10.phys.utk.edu/astr162/lect/light/radiation.html</a:t>
            </a:r>
            <a:r>
              <a:rPr lang="en-US" sz="1600" dirty="0" smtClean="0">
                <a:latin typeface="Arial" pitchFamily="34" charset="0"/>
                <a:cs typeface="Arial" pitchFamily="34" charset="0"/>
              </a:rPr>
              <a:t> </a:t>
            </a:r>
            <a:r>
              <a:rPr lang="en-US" sz="1600" dirty="0">
                <a:latin typeface="Arial" pitchFamily="34" charset="0"/>
                <a:cs typeface="Arial" pitchFamily="34" charset="0"/>
              </a:rPr>
              <a:t> </a:t>
            </a:r>
            <a:r>
              <a:rPr lang="en-US" sz="1600" dirty="0" smtClean="0">
                <a:latin typeface="Arial" pitchFamily="34" charset="0"/>
                <a:cs typeface="Arial" pitchFamily="34" charset="0"/>
              </a:rPr>
              <a:t>      </a:t>
            </a:r>
            <a:r>
              <a:rPr lang="en-US" sz="1600" dirty="0" smtClean="0">
                <a:latin typeface="Arial" pitchFamily="34" charset="0"/>
                <a:cs typeface="Arial" pitchFamily="34" charset="0"/>
                <a:hlinkClick r:id="rId4"/>
              </a:rPr>
              <a:t>http://hyperphysics.phy-astr.gsu.edu/hbase/thermo/stefan.html</a:t>
            </a:r>
            <a:r>
              <a:rPr lang="en-US" sz="1600" dirty="0">
                <a:latin typeface="Arial" pitchFamily="34" charset="0"/>
                <a:cs typeface="Arial" pitchFamily="34" charset="0"/>
              </a:rPr>
              <a:t>    </a:t>
            </a:r>
            <a:r>
              <a:rPr lang="en-US" sz="1600" dirty="0">
                <a:latin typeface="Arial" pitchFamily="34" charset="0"/>
                <a:cs typeface="Arial" pitchFamily="34" charset="0"/>
                <a:hlinkClick r:id="rId5"/>
              </a:rPr>
              <a:t>http://</a:t>
            </a:r>
            <a:r>
              <a:rPr lang="en-US" sz="1600" dirty="0" smtClean="0">
                <a:latin typeface="Arial" pitchFamily="34" charset="0"/>
                <a:cs typeface="Arial" pitchFamily="34" charset="0"/>
                <a:hlinkClick r:id="rId5"/>
              </a:rPr>
              <a:t>scienceworld.wolfram.com/physics/Stefan-BoltzmannLaw.html</a:t>
            </a:r>
            <a:endParaRPr lang="en-US" sz="1600" dirty="0" smtClean="0">
              <a:latin typeface="Arial" pitchFamily="34" charset="0"/>
              <a:cs typeface="Arial" pitchFamily="34" charset="0"/>
            </a:endParaRPr>
          </a:p>
          <a:p>
            <a:r>
              <a:rPr lang="en-US" sz="1800" dirty="0" smtClean="0">
                <a:latin typeface="Arial" pitchFamily="34" charset="0"/>
                <a:cs typeface="Arial" pitchFamily="34" charset="0"/>
              </a:rPr>
              <a:t> </a:t>
            </a:r>
            <a:r>
              <a:rPr lang="en-US" sz="1800" dirty="0" smtClean="0">
                <a:solidFill>
                  <a:srgbClr val="FFC000"/>
                </a:solidFill>
                <a:latin typeface="Arial" pitchFamily="34" charset="0"/>
                <a:cs typeface="Arial" pitchFamily="34" charset="0"/>
              </a:rPr>
              <a:t>Note that the power per unit area radiated by blackbody depends only on the temperature, and not of other characteristic of the object, such as its color or the material, of which it is composed. </a:t>
            </a:r>
          </a:p>
          <a:p>
            <a:pPr>
              <a:buClr>
                <a:srgbClr val="003399"/>
              </a:buClr>
            </a:pPr>
            <a:r>
              <a:rPr lang="en-US" sz="1800" dirty="0" smtClean="0">
                <a:solidFill>
                  <a:srgbClr val="FFC000"/>
                </a:solidFill>
                <a:latin typeface="Arial" pitchFamily="34" charset="0"/>
                <a:cs typeface="Arial" pitchFamily="34" charset="0"/>
              </a:rPr>
              <a:t>An object at room temperature </a:t>
            </a:r>
            <a:r>
              <a:rPr lang="en-US" sz="1800" i="1" dirty="0" smtClean="0">
                <a:solidFill>
                  <a:srgbClr val="FFC000"/>
                </a:solidFill>
                <a:latin typeface="Arial" pitchFamily="34" charset="0"/>
                <a:cs typeface="Arial" pitchFamily="34" charset="0"/>
              </a:rPr>
              <a:t>(300 K</a:t>
            </a:r>
            <a:r>
              <a:rPr lang="en-US" sz="1800" dirty="0" smtClean="0">
                <a:solidFill>
                  <a:srgbClr val="FFC000"/>
                </a:solidFill>
                <a:latin typeface="Arial" pitchFamily="34" charset="0"/>
                <a:cs typeface="Arial" pitchFamily="34" charset="0"/>
              </a:rPr>
              <a:t>) will double the rate at which it radiates energy as a result of temperature increase of only </a:t>
            </a:r>
            <a:r>
              <a:rPr lang="en-US" sz="1800" i="1" dirty="0" smtClean="0">
                <a:solidFill>
                  <a:srgbClr val="FFC000"/>
                </a:solidFill>
                <a:latin typeface="Arial" pitchFamily="34" charset="0"/>
                <a:cs typeface="Arial" pitchFamily="34" charset="0"/>
              </a:rPr>
              <a:t>57</a:t>
            </a:r>
            <a:r>
              <a:rPr lang="en-US" sz="1800" i="1" baseline="30000" dirty="0" smtClean="0">
                <a:solidFill>
                  <a:srgbClr val="FFC000"/>
                </a:solidFill>
                <a:latin typeface="Arial" pitchFamily="34" charset="0"/>
                <a:cs typeface="Arial" pitchFamily="34" charset="0"/>
              </a:rPr>
              <a:t>o</a:t>
            </a:r>
            <a:r>
              <a:rPr lang="en-US" sz="1800" dirty="0" smtClean="0">
                <a:solidFill>
                  <a:srgbClr val="FFC000"/>
                </a:solidFill>
                <a:latin typeface="Arial" pitchFamily="34" charset="0"/>
                <a:cs typeface="Arial" pitchFamily="34" charset="0"/>
              </a:rPr>
              <a:t>.  </a:t>
            </a:r>
          </a:p>
          <a:p>
            <a:pPr>
              <a:lnSpc>
                <a:spcPct val="80000"/>
              </a:lnSpc>
              <a:buClr>
                <a:srgbClr val="FFCC66"/>
              </a:buClr>
              <a:defRPr/>
            </a:pPr>
            <a:endParaRPr lang="en-US" sz="1600" dirty="0">
              <a:latin typeface="Arial" pitchFamily="34" charset="0"/>
              <a:cs typeface="Arial" pitchFamily="34" charset="0"/>
            </a:endParaRPr>
          </a:p>
          <a:p>
            <a:pPr marL="457200" lvl="1" indent="0">
              <a:lnSpc>
                <a:spcPct val="80000"/>
              </a:lnSpc>
              <a:buClr>
                <a:srgbClr val="FFCC66"/>
              </a:buClr>
              <a:buNone/>
              <a:defRPr/>
            </a:pPr>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2662531119"/>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0" y="228600"/>
            <a:ext cx="9144000" cy="685800"/>
          </a:xfrm>
        </p:spPr>
        <p:txBody>
          <a:bodyPr/>
          <a:lstStyle/>
          <a:p>
            <a:pPr>
              <a:defRPr/>
            </a:pPr>
            <a:r>
              <a:rPr lang="en-US" smtClean="0"/>
              <a:t>Outline</a:t>
            </a:r>
          </a:p>
        </p:txBody>
      </p:sp>
      <p:sp>
        <p:nvSpPr>
          <p:cNvPr id="5123" name="Rectangle 3"/>
          <p:cNvSpPr>
            <a:spLocks noGrp="1" noChangeArrowheads="1"/>
          </p:cNvSpPr>
          <p:nvPr>
            <p:ph type="body" idx="1"/>
          </p:nvPr>
        </p:nvSpPr>
        <p:spPr>
          <a:xfrm>
            <a:off x="685800" y="990600"/>
            <a:ext cx="8458200" cy="5867400"/>
          </a:xfrm>
        </p:spPr>
        <p:txBody>
          <a:bodyPr/>
          <a:lstStyle/>
          <a:p>
            <a:pPr>
              <a:lnSpc>
                <a:spcPct val="80000"/>
              </a:lnSpc>
            </a:pPr>
            <a:r>
              <a:rPr lang="en-US" sz="2000" dirty="0" smtClean="0"/>
              <a:t> Introduction</a:t>
            </a:r>
          </a:p>
          <a:p>
            <a:pPr>
              <a:lnSpc>
                <a:spcPct val="80000"/>
              </a:lnSpc>
            </a:pPr>
            <a:r>
              <a:rPr lang="en-US" sz="2000" dirty="0" smtClean="0"/>
              <a:t> Problems of classical physics</a:t>
            </a:r>
          </a:p>
          <a:p>
            <a:pPr>
              <a:lnSpc>
                <a:spcPct val="80000"/>
              </a:lnSpc>
            </a:pPr>
            <a:r>
              <a:rPr lang="en-US" sz="2000" dirty="0" smtClean="0"/>
              <a:t>  Black-body Radiation</a:t>
            </a:r>
          </a:p>
          <a:p>
            <a:pPr lvl="1">
              <a:lnSpc>
                <a:spcPct val="80000"/>
              </a:lnSpc>
            </a:pPr>
            <a:r>
              <a:rPr lang="en-US" sz="2000" dirty="0" smtClean="0"/>
              <a:t> experimental observations</a:t>
            </a:r>
          </a:p>
          <a:p>
            <a:pPr lvl="1">
              <a:lnSpc>
                <a:spcPct val="80000"/>
              </a:lnSpc>
            </a:pPr>
            <a:r>
              <a:rPr lang="en-US" sz="2000" dirty="0" smtClean="0"/>
              <a:t> Wien’s displacement law</a:t>
            </a:r>
          </a:p>
          <a:p>
            <a:pPr lvl="1">
              <a:lnSpc>
                <a:spcPct val="80000"/>
              </a:lnSpc>
            </a:pPr>
            <a:r>
              <a:rPr lang="en-US" sz="2000" dirty="0" smtClean="0"/>
              <a:t> Stefan – Boltzmann law</a:t>
            </a:r>
          </a:p>
          <a:p>
            <a:pPr lvl="1">
              <a:lnSpc>
                <a:spcPct val="80000"/>
              </a:lnSpc>
            </a:pPr>
            <a:r>
              <a:rPr lang="en-US" sz="2000" dirty="0" smtClean="0"/>
              <a:t> Rayleigh - Jeans</a:t>
            </a:r>
          </a:p>
          <a:p>
            <a:pPr lvl="1">
              <a:lnSpc>
                <a:spcPct val="80000"/>
              </a:lnSpc>
            </a:pPr>
            <a:r>
              <a:rPr lang="en-US" sz="2000" dirty="0" smtClean="0"/>
              <a:t> Wien’s radiation law</a:t>
            </a:r>
          </a:p>
          <a:p>
            <a:pPr lvl="1">
              <a:lnSpc>
                <a:spcPct val="80000"/>
              </a:lnSpc>
            </a:pPr>
            <a:r>
              <a:rPr lang="en-US" sz="2000" dirty="0" smtClean="0"/>
              <a:t> Planck’s  radiation law</a:t>
            </a:r>
          </a:p>
          <a:p>
            <a:pPr>
              <a:lnSpc>
                <a:spcPct val="80000"/>
              </a:lnSpc>
            </a:pPr>
            <a:r>
              <a:rPr lang="en-US" sz="2000" dirty="0" smtClean="0"/>
              <a:t>photoelectric effect</a:t>
            </a:r>
          </a:p>
          <a:p>
            <a:pPr lvl="1">
              <a:lnSpc>
                <a:spcPct val="80000"/>
              </a:lnSpc>
            </a:pPr>
            <a:r>
              <a:rPr lang="en-US" sz="2000" dirty="0" smtClean="0"/>
              <a:t> observation </a:t>
            </a:r>
          </a:p>
          <a:p>
            <a:pPr lvl="1">
              <a:lnSpc>
                <a:spcPct val="80000"/>
              </a:lnSpc>
            </a:pPr>
            <a:r>
              <a:rPr lang="en-US" sz="2000" dirty="0" smtClean="0"/>
              <a:t> studies</a:t>
            </a:r>
          </a:p>
          <a:p>
            <a:pPr lvl="1">
              <a:lnSpc>
                <a:spcPct val="80000"/>
              </a:lnSpc>
            </a:pPr>
            <a:r>
              <a:rPr lang="en-US" sz="2000" dirty="0" smtClean="0"/>
              <a:t> Einstein’s explanation</a:t>
            </a:r>
          </a:p>
          <a:p>
            <a:pPr>
              <a:lnSpc>
                <a:spcPct val="80000"/>
              </a:lnSpc>
            </a:pPr>
            <a:r>
              <a:rPr lang="en-US" sz="2000" dirty="0" smtClean="0"/>
              <a:t>Quantum mechanics</a:t>
            </a:r>
          </a:p>
          <a:p>
            <a:pPr lvl="1">
              <a:lnSpc>
                <a:spcPct val="80000"/>
              </a:lnSpc>
            </a:pPr>
            <a:r>
              <a:rPr lang="en-US" sz="2000" dirty="0" smtClean="0"/>
              <a:t>Features </a:t>
            </a:r>
          </a:p>
          <a:p>
            <a:pPr lvl="1">
              <a:lnSpc>
                <a:spcPct val="80000"/>
              </a:lnSpc>
            </a:pPr>
            <a:r>
              <a:rPr lang="en-US" sz="2000" dirty="0" smtClean="0"/>
              <a:t>postulates</a:t>
            </a:r>
          </a:p>
          <a:p>
            <a:pPr>
              <a:lnSpc>
                <a:spcPct val="80000"/>
              </a:lnSpc>
            </a:pPr>
            <a:r>
              <a:rPr lang="en-US" sz="2000" dirty="0" smtClean="0"/>
              <a:t> Summary</a:t>
            </a:r>
          </a:p>
          <a:p>
            <a:pPr>
              <a:lnSpc>
                <a:spcPct val="80000"/>
              </a:lnSpc>
            </a:pPr>
            <a:r>
              <a:rPr lang="en-US" sz="2000" dirty="0" smtClean="0"/>
              <a:t>Quantum Physics</a:t>
            </a:r>
          </a:p>
          <a:p>
            <a:pPr>
              <a:lnSpc>
                <a:spcPct val="80000"/>
              </a:lnSpc>
            </a:pPr>
            <a:endParaRPr lang="en-US" sz="2400" dirty="0" smtClean="0"/>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Black body radiation – Wien’s law</a:t>
            </a:r>
            <a:endParaRPr lang="en-US" dirty="0"/>
          </a:p>
        </p:txBody>
      </p:sp>
      <p:sp>
        <p:nvSpPr>
          <p:cNvPr id="6" name="Content Placeholder 5"/>
          <p:cNvSpPr>
            <a:spLocks noGrp="1"/>
          </p:cNvSpPr>
          <p:nvPr>
            <p:ph idx="1"/>
          </p:nvPr>
        </p:nvSpPr>
        <p:spPr/>
        <p:txBody>
          <a:bodyPr/>
          <a:lstStyle/>
          <a:p>
            <a:pPr>
              <a:lnSpc>
                <a:spcPct val="80000"/>
              </a:lnSpc>
              <a:defRPr/>
            </a:pPr>
            <a:r>
              <a:rPr lang="en-US" sz="2000" dirty="0" smtClean="0">
                <a:sym typeface="Symbol" pitchFamily="18" charset="2"/>
              </a:rPr>
              <a:t>Wien’s displacement law (1893)</a:t>
            </a:r>
          </a:p>
          <a:p>
            <a:pPr>
              <a:lnSpc>
                <a:spcPct val="80000"/>
              </a:lnSpc>
              <a:buNone/>
              <a:defRPr/>
            </a:pPr>
            <a:r>
              <a:rPr lang="en-US" sz="2000" dirty="0" smtClean="0">
                <a:sym typeface="Symbol" pitchFamily="18" charset="2"/>
              </a:rPr>
              <a:t>	    </a:t>
            </a:r>
            <a:r>
              <a:rPr lang="en-US" sz="2000" dirty="0" smtClean="0"/>
              <a:t>peak </a:t>
            </a:r>
            <a:r>
              <a:rPr lang="en-US" sz="2000" dirty="0" err="1" smtClean="0"/>
              <a:t>vs</a:t>
            </a:r>
            <a:r>
              <a:rPr lang="en-US" sz="2000" dirty="0" smtClean="0"/>
              <a:t> temperature: </a:t>
            </a:r>
          </a:p>
          <a:p>
            <a:pPr>
              <a:lnSpc>
                <a:spcPct val="80000"/>
              </a:lnSpc>
              <a:buNone/>
              <a:defRPr/>
            </a:pPr>
            <a:r>
              <a:rPr lang="en-US" sz="2000" dirty="0" smtClean="0"/>
              <a:t>			</a:t>
            </a:r>
            <a:r>
              <a:rPr lang="en-US" sz="2000" b="1" dirty="0" smtClean="0">
                <a:sym typeface="Symbol" pitchFamily="18" charset="2"/>
              </a:rPr>
              <a:t></a:t>
            </a:r>
            <a:r>
              <a:rPr lang="en-US" sz="2000" b="1" baseline="-25000" dirty="0" smtClean="0">
                <a:sym typeface="Symbol" pitchFamily="18" charset="2"/>
              </a:rPr>
              <a:t>max</a:t>
            </a:r>
            <a:r>
              <a:rPr lang="en-US" sz="2000" dirty="0" smtClean="0">
                <a:sym typeface="Symbol" pitchFamily="18" charset="2"/>
              </a:rPr>
              <a:t> ·T = C,  C= 2.898 · 10</a:t>
            </a:r>
            <a:r>
              <a:rPr lang="en-US" sz="2000" baseline="40000" dirty="0" smtClean="0">
                <a:sym typeface="Symbol" pitchFamily="18" charset="2"/>
              </a:rPr>
              <a:t>-3</a:t>
            </a:r>
            <a:r>
              <a:rPr lang="en-US" sz="2000" dirty="0" smtClean="0">
                <a:sym typeface="Symbol" pitchFamily="18" charset="2"/>
              </a:rPr>
              <a:t>  </a:t>
            </a:r>
            <a:r>
              <a:rPr lang="en-US" sz="2000" dirty="0" err="1" smtClean="0">
                <a:sym typeface="Symbol" pitchFamily="18" charset="2"/>
              </a:rPr>
              <a:t>m</a:t>
            </a:r>
            <a:r>
              <a:rPr lang="en-US" sz="2000" dirty="0" err="1" smtClean="0">
                <a:sym typeface="Symbol"/>
              </a:rPr>
              <a:t></a:t>
            </a:r>
            <a:r>
              <a:rPr lang="en-US" sz="2000" dirty="0" err="1" smtClean="0">
                <a:sym typeface="Symbol" pitchFamily="18" charset="2"/>
              </a:rPr>
              <a:t>K</a:t>
            </a:r>
            <a:endParaRPr lang="en-US" sz="2000" dirty="0" smtClean="0">
              <a:sym typeface="Symbol" pitchFamily="18" charset="2"/>
            </a:endParaRPr>
          </a:p>
          <a:p>
            <a:pPr>
              <a:lnSpc>
                <a:spcPct val="80000"/>
              </a:lnSpc>
              <a:buNone/>
              <a:defRPr/>
            </a:pPr>
            <a:r>
              <a:rPr lang="en-US" sz="2000" dirty="0" smtClean="0">
                <a:sym typeface="Symbol" pitchFamily="18" charset="2"/>
              </a:rPr>
              <a:t>	 inverse relationship between the wavelength </a:t>
            </a:r>
            <a:r>
              <a:rPr lang="en-US" sz="2000" b="1" dirty="0" smtClean="0">
                <a:sym typeface="Symbol" pitchFamily="18" charset="2"/>
              </a:rPr>
              <a:t></a:t>
            </a:r>
            <a:r>
              <a:rPr lang="en-US" sz="2000" b="1" baseline="-25000" dirty="0" smtClean="0">
                <a:sym typeface="Symbol" pitchFamily="18" charset="2"/>
              </a:rPr>
              <a:t>max</a:t>
            </a:r>
            <a:r>
              <a:rPr lang="en-US" sz="2000" dirty="0" smtClean="0">
                <a:sym typeface="Symbol" pitchFamily="18" charset="2"/>
              </a:rPr>
              <a:t> of the peak of the emission of a black body and its temperature when expressed as a function of wavelength</a:t>
            </a:r>
          </a:p>
          <a:p>
            <a:pPr lvl="1">
              <a:lnSpc>
                <a:spcPct val="80000"/>
              </a:lnSpc>
              <a:buNone/>
              <a:defRPr/>
            </a:pPr>
            <a:endParaRPr lang="en-US" sz="2000" baseline="40000" dirty="0" smtClean="0">
              <a:sym typeface="Symbol" pitchFamily="18" charset="2"/>
            </a:endParaRPr>
          </a:p>
          <a:p>
            <a:pPr lvl="1">
              <a:lnSpc>
                <a:spcPct val="80000"/>
              </a:lnSpc>
              <a:defRPr/>
            </a:pPr>
            <a:r>
              <a:rPr lang="en-US" sz="1600" dirty="0" smtClean="0">
                <a:sym typeface="Symbol" pitchFamily="18" charset="2"/>
                <a:hlinkClick r:id="rId3"/>
              </a:rPr>
              <a:t>http://en.wikipedia.org/wiki/Wien's_displacement_law hyperphysics.phy-astr.gsu.edu/</a:t>
            </a:r>
            <a:r>
              <a:rPr lang="en-US" sz="1600" dirty="0" err="1" smtClean="0">
                <a:sym typeface="Symbol" pitchFamily="18" charset="2"/>
                <a:hlinkClick r:id="rId3"/>
              </a:rPr>
              <a:t>hbase</a:t>
            </a:r>
            <a:r>
              <a:rPr lang="en-US" sz="1600" dirty="0" smtClean="0">
                <a:sym typeface="Symbol" pitchFamily="18" charset="2"/>
                <a:hlinkClick r:id="rId3"/>
              </a:rPr>
              <a:t>/quantum/wien2.html</a:t>
            </a:r>
            <a:r>
              <a:rPr lang="en-US" sz="1600" dirty="0" smtClean="0">
                <a:sym typeface="Symbol" pitchFamily="18" charset="2"/>
              </a:rPr>
              <a:t>  </a:t>
            </a:r>
            <a:r>
              <a:rPr lang="en-US" sz="1600" dirty="0" smtClean="0">
                <a:sym typeface="Symbol" pitchFamily="18" charset="2"/>
                <a:hlinkClick r:id="rId4"/>
              </a:rPr>
              <a:t>http://scienceworld.wolfram.com/physics/WiensDisplacementLaw.html</a:t>
            </a:r>
            <a:r>
              <a:rPr lang="en-US" sz="1600" dirty="0" smtClean="0">
                <a:sym typeface="Symbol" pitchFamily="18" charset="2"/>
              </a:rPr>
              <a:t> </a:t>
            </a:r>
            <a:r>
              <a:rPr lang="en-US" sz="1600" dirty="0" smtClean="0">
                <a:sym typeface="Symbol" pitchFamily="18" charset="2"/>
                <a:hlinkClick r:id="rId5"/>
              </a:rPr>
              <a:t>http://webphysics.davidson.edu/faculty/dmb/blackbody/Wiendemo.htm</a:t>
            </a:r>
            <a:r>
              <a:rPr lang="en-US" sz="1400" dirty="0" smtClean="0">
                <a:sym typeface="Symbol" pitchFamily="18" charset="2"/>
                <a:hlinkClick r:id="rId5"/>
              </a:rPr>
              <a:t>l</a:t>
            </a:r>
            <a:r>
              <a:rPr lang="en-US" sz="1400" dirty="0" smtClean="0">
                <a:sym typeface="Symbol" pitchFamily="18" charset="2"/>
              </a:rPr>
              <a:t>  </a:t>
            </a:r>
          </a:p>
          <a:p>
            <a:pPr lvl="1">
              <a:lnSpc>
                <a:spcPct val="80000"/>
              </a:lnSpc>
              <a:buNone/>
              <a:defRPr/>
            </a:pPr>
            <a:endParaRPr lang="en-US" sz="1400" dirty="0" smtClean="0">
              <a:sym typeface="Symbol" pitchFamily="18" charset="2"/>
            </a:endParaRPr>
          </a:p>
          <a:p>
            <a:pPr>
              <a:lnSpc>
                <a:spcPct val="80000"/>
              </a:lnSpc>
              <a:defRPr/>
            </a:pPr>
            <a:r>
              <a:rPr lang="en-US" sz="1800" i="1" u="sng" dirty="0" smtClean="0">
                <a:solidFill>
                  <a:srgbClr val="FFC000"/>
                </a:solidFill>
              </a:rPr>
              <a:t>Example</a:t>
            </a:r>
            <a:r>
              <a:rPr lang="en-US" sz="1800" dirty="0" smtClean="0">
                <a:solidFill>
                  <a:srgbClr val="FFC000"/>
                </a:solidFill>
              </a:rPr>
              <a:t>: The wavelength at the peak of the spectral distribution for a blackbody at </a:t>
            </a:r>
            <a:r>
              <a:rPr lang="en-US" sz="1800" i="1" dirty="0" smtClean="0">
                <a:solidFill>
                  <a:srgbClr val="FFC000"/>
                </a:solidFill>
              </a:rPr>
              <a:t>4300 K</a:t>
            </a:r>
            <a:r>
              <a:rPr lang="en-US" sz="1800" dirty="0" smtClean="0">
                <a:solidFill>
                  <a:srgbClr val="FFC000"/>
                </a:solidFill>
              </a:rPr>
              <a:t> is </a:t>
            </a:r>
            <a:r>
              <a:rPr lang="en-US" sz="1800" i="1" dirty="0" smtClean="0">
                <a:solidFill>
                  <a:srgbClr val="FFC000"/>
                </a:solidFill>
              </a:rPr>
              <a:t>674 nm</a:t>
            </a:r>
            <a:r>
              <a:rPr lang="en-US" sz="1800" dirty="0" smtClean="0">
                <a:solidFill>
                  <a:srgbClr val="FFC000"/>
                </a:solidFill>
              </a:rPr>
              <a:t> (red). At what temperature would the peak be </a:t>
            </a:r>
            <a:r>
              <a:rPr lang="en-US" sz="1800" i="1" dirty="0" smtClean="0">
                <a:solidFill>
                  <a:srgbClr val="FFC000"/>
                </a:solidFill>
              </a:rPr>
              <a:t>420 nm</a:t>
            </a:r>
            <a:r>
              <a:rPr lang="en-US" sz="1800" dirty="0" smtClean="0">
                <a:solidFill>
                  <a:srgbClr val="FFC000"/>
                </a:solidFill>
              </a:rPr>
              <a:t> (violet)?</a:t>
            </a:r>
          </a:p>
          <a:p>
            <a:pPr>
              <a:lnSpc>
                <a:spcPct val="120000"/>
              </a:lnSpc>
              <a:buFontTx/>
              <a:buNone/>
            </a:pPr>
            <a:r>
              <a:rPr lang="en-US" sz="1800" dirty="0" smtClean="0">
                <a:solidFill>
                  <a:srgbClr val="FFC000"/>
                </a:solidFill>
              </a:rPr>
              <a:t>    </a:t>
            </a:r>
            <a:r>
              <a:rPr lang="en-US" sz="1800" i="1" u="sng" dirty="0" smtClean="0">
                <a:solidFill>
                  <a:srgbClr val="FFC000"/>
                </a:solidFill>
              </a:rPr>
              <a:t>Solution:</a:t>
            </a:r>
            <a:r>
              <a:rPr lang="en-US" sz="1800" dirty="0" smtClean="0">
                <a:solidFill>
                  <a:srgbClr val="FFC000"/>
                </a:solidFill>
              </a:rPr>
              <a:t>  From  Wien’s law, we have</a:t>
            </a:r>
          </a:p>
          <a:p>
            <a:pPr algn="ctr">
              <a:lnSpc>
                <a:spcPct val="120000"/>
              </a:lnSpc>
              <a:buFontTx/>
              <a:buNone/>
            </a:pPr>
            <a:r>
              <a:rPr lang="el-GR" sz="1800" i="1" dirty="0" smtClean="0">
                <a:solidFill>
                  <a:srgbClr val="FFC000"/>
                </a:solidFill>
              </a:rPr>
              <a:t>λ</a:t>
            </a:r>
            <a:r>
              <a:rPr lang="en-US" sz="1800" i="1" baseline="-25000" dirty="0" smtClean="0">
                <a:solidFill>
                  <a:srgbClr val="FFC000"/>
                </a:solidFill>
              </a:rPr>
              <a:t>1</a:t>
            </a:r>
            <a:r>
              <a:rPr lang="en-US" sz="1800" i="1" dirty="0" smtClean="0">
                <a:solidFill>
                  <a:srgbClr val="FFC000"/>
                </a:solidFill>
              </a:rPr>
              <a:t>T</a:t>
            </a:r>
            <a:r>
              <a:rPr lang="en-US" sz="1800" i="1" baseline="-25000" dirty="0" smtClean="0">
                <a:solidFill>
                  <a:srgbClr val="FFC000"/>
                </a:solidFill>
              </a:rPr>
              <a:t>1</a:t>
            </a:r>
            <a:r>
              <a:rPr lang="en-US" sz="1800" i="1" dirty="0" smtClean="0">
                <a:solidFill>
                  <a:srgbClr val="FFC000"/>
                </a:solidFill>
              </a:rPr>
              <a:t> = </a:t>
            </a:r>
            <a:r>
              <a:rPr lang="el-GR" sz="1800" i="1" dirty="0" smtClean="0">
                <a:solidFill>
                  <a:srgbClr val="FFC000"/>
                </a:solidFill>
              </a:rPr>
              <a:t>λ</a:t>
            </a:r>
            <a:r>
              <a:rPr lang="en-US" sz="1800" i="1" baseline="-25000" dirty="0" smtClean="0">
                <a:solidFill>
                  <a:srgbClr val="FFC000"/>
                </a:solidFill>
              </a:rPr>
              <a:t>2</a:t>
            </a:r>
            <a:r>
              <a:rPr lang="en-US" sz="1800" i="1" dirty="0" smtClean="0">
                <a:solidFill>
                  <a:srgbClr val="FFC000"/>
                </a:solidFill>
              </a:rPr>
              <a:t>T</a:t>
            </a:r>
            <a:r>
              <a:rPr lang="en-US" sz="1800" i="1" baseline="-25000" dirty="0" smtClean="0">
                <a:solidFill>
                  <a:srgbClr val="FFC000"/>
                </a:solidFill>
              </a:rPr>
              <a:t>2</a:t>
            </a:r>
            <a:endParaRPr lang="en-US" sz="1800" i="1" dirty="0" smtClean="0">
              <a:solidFill>
                <a:srgbClr val="FFC000"/>
              </a:solidFill>
            </a:endParaRPr>
          </a:p>
          <a:p>
            <a:pPr algn="ctr">
              <a:lnSpc>
                <a:spcPct val="120000"/>
              </a:lnSpc>
              <a:buFontTx/>
              <a:buNone/>
            </a:pPr>
            <a:r>
              <a:rPr lang="en-US" sz="1800" i="1" dirty="0" smtClean="0">
                <a:solidFill>
                  <a:srgbClr val="FFC000"/>
                </a:solidFill>
              </a:rPr>
              <a:t>(674 x 10</a:t>
            </a:r>
            <a:r>
              <a:rPr lang="en-US" sz="1800" i="1" baseline="30000" dirty="0" smtClean="0">
                <a:solidFill>
                  <a:srgbClr val="FFC000"/>
                </a:solidFill>
              </a:rPr>
              <a:t>-9</a:t>
            </a:r>
            <a:r>
              <a:rPr lang="en-US" sz="1800" i="1" dirty="0" smtClean="0">
                <a:solidFill>
                  <a:srgbClr val="FFC000"/>
                </a:solidFill>
              </a:rPr>
              <a:t>m)(4300 K) = (420 x 10</a:t>
            </a:r>
            <a:r>
              <a:rPr lang="en-US" sz="1800" i="1" baseline="30000" dirty="0" smtClean="0">
                <a:solidFill>
                  <a:srgbClr val="FFC000"/>
                </a:solidFill>
              </a:rPr>
              <a:t>-9</a:t>
            </a:r>
            <a:r>
              <a:rPr lang="en-US" sz="1800" i="1" dirty="0" smtClean="0">
                <a:solidFill>
                  <a:srgbClr val="FFC000"/>
                </a:solidFill>
              </a:rPr>
              <a:t>m)(T</a:t>
            </a:r>
            <a:r>
              <a:rPr lang="en-US" sz="1800" i="1" baseline="-25000" dirty="0" smtClean="0">
                <a:solidFill>
                  <a:srgbClr val="FFC000"/>
                </a:solidFill>
              </a:rPr>
              <a:t>2</a:t>
            </a:r>
            <a:r>
              <a:rPr lang="en-US" sz="1800" i="1" dirty="0" smtClean="0">
                <a:solidFill>
                  <a:srgbClr val="FFC000"/>
                </a:solidFill>
              </a:rPr>
              <a:t>)</a:t>
            </a:r>
          </a:p>
          <a:p>
            <a:pPr algn="ctr">
              <a:lnSpc>
                <a:spcPct val="120000"/>
              </a:lnSpc>
              <a:buFontTx/>
              <a:buNone/>
            </a:pPr>
            <a:r>
              <a:rPr lang="en-US" sz="1800" i="1" dirty="0" smtClean="0">
                <a:solidFill>
                  <a:srgbClr val="FFC000"/>
                </a:solidFill>
              </a:rPr>
              <a:t>T</a:t>
            </a:r>
            <a:r>
              <a:rPr lang="en-US" sz="1800" i="1" baseline="-25000" dirty="0" smtClean="0">
                <a:solidFill>
                  <a:srgbClr val="FFC000"/>
                </a:solidFill>
              </a:rPr>
              <a:t>2</a:t>
            </a:r>
            <a:r>
              <a:rPr lang="en-US" sz="1800" i="1" dirty="0" smtClean="0">
                <a:solidFill>
                  <a:srgbClr val="FFC000"/>
                </a:solidFill>
              </a:rPr>
              <a:t>=6900 K</a:t>
            </a:r>
            <a:r>
              <a:rPr lang="en-US" sz="1800" dirty="0" smtClean="0">
                <a:solidFill>
                  <a:srgbClr val="FFC000"/>
                </a:solidFill>
              </a:rPr>
              <a:t> </a:t>
            </a:r>
          </a:p>
          <a:p>
            <a:pPr>
              <a:lnSpc>
                <a:spcPct val="80000"/>
              </a:lnSpc>
              <a:defRPr/>
            </a:pPr>
            <a:endParaRPr lang="en-US" sz="1400" dirty="0" smtClean="0">
              <a:sym typeface="Symbol" pitchFamily="18" charset="2"/>
            </a:endParaRPr>
          </a:p>
          <a:p>
            <a:pPr lvl="1">
              <a:lnSpc>
                <a:spcPct val="80000"/>
              </a:lnSpc>
              <a:defRPr/>
            </a:pPr>
            <a:endParaRPr lang="en-US" sz="1800" dirty="0" smtClean="0">
              <a:sym typeface="Symbol" pitchFamily="18" charset="2"/>
            </a:endParaRPr>
          </a:p>
          <a:p>
            <a:endParaRPr lang="en-US" dirty="0"/>
          </a:p>
        </p:txBody>
      </p:sp>
    </p:spTree>
    <p:extLst>
      <p:ext uri="{BB962C8B-B14F-4D97-AF65-F5344CB8AC3E}">
        <p14:creationId xmlns:p14="http://schemas.microsoft.com/office/powerpoint/2010/main" val="3734800371"/>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Wien’s displacement law</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sz="1800" dirty="0" smtClean="0"/>
                  <a:t>Intensity  </a:t>
                </a:r>
                <a:r>
                  <a:rPr lang="en-US" sz="1800" dirty="0" smtClean="0">
                    <a:sym typeface="Symbol" panose="05050102010706020507" pitchFamily="18" charset="2"/>
                  </a:rPr>
                  <a:t></a:t>
                </a:r>
                <a:r>
                  <a:rPr lang="en-US" sz="1800" dirty="0" smtClean="0"/>
                  <a:t>(</a:t>
                </a:r>
                <a14:m>
                  <m:oMath xmlns:m="http://schemas.openxmlformats.org/officeDocument/2006/math">
                    <m:r>
                      <a:rPr lang="en-US" sz="1800" i="1" smtClean="0">
                        <a:latin typeface="Cambria Math" panose="02040503050406030204" pitchFamily="18" charset="0"/>
                        <a:sym typeface="Symbol" panose="05050102010706020507" pitchFamily="18" charset="2"/>
                      </a:rPr>
                      <m:t></m:t>
                    </m:r>
                  </m:oMath>
                </a14:m>
                <a:r>
                  <a:rPr lang="en-US" sz="1800" dirty="0" smtClean="0"/>
                  <a:t>,T) = power radiated </a:t>
                </a:r>
                <a:r>
                  <a:rPr lang="en-US" sz="1800" dirty="0"/>
                  <a:t>per unit area per unit </a:t>
                </a:r>
                <a:r>
                  <a:rPr lang="en-US" sz="1800" dirty="0" smtClean="0"/>
                  <a:t>wavelength </a:t>
                </a:r>
                <a:r>
                  <a:rPr lang="en-US" sz="1800" dirty="0"/>
                  <a:t>at a given </a:t>
                </a:r>
                <a:r>
                  <a:rPr lang="en-US" sz="1800" dirty="0" smtClean="0"/>
                  <a:t>temperature</a:t>
                </a:r>
              </a:p>
              <a:p>
                <a:r>
                  <a:rPr lang="en-US" sz="1800" dirty="0"/>
                  <a:t>Maximum of the distribution shifts to smaller wavelengths as the temperature </a:t>
                </a:r>
                <a:r>
                  <a:rPr lang="en-US" sz="1800" dirty="0" smtClean="0"/>
                  <a:t>increases</a:t>
                </a:r>
              </a:p>
              <a:p>
                <a:r>
                  <a:rPr lang="en-US" sz="1800" dirty="0" smtClean="0"/>
                  <a:t>Wavelengths for visible </a:t>
                </a:r>
                <a:r>
                  <a:rPr lang="en-US" sz="1800" dirty="0"/>
                  <a:t>light: 400 to 700 nm, UV </a:t>
                </a:r>
                <a:r>
                  <a:rPr lang="en-US" sz="1800" dirty="0" smtClean="0"/>
                  <a:t>&lt; 400 nm</a:t>
                </a:r>
                <a:r>
                  <a:rPr lang="en-US" sz="1800" dirty="0"/>
                  <a:t>, IR&gt; </a:t>
                </a:r>
                <a:r>
                  <a:rPr lang="en-US" sz="1800" dirty="0" smtClean="0"/>
                  <a:t>700nm</a:t>
                </a:r>
              </a:p>
              <a:p>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500" t="-694"/>
                </a:stretch>
              </a:blipFill>
            </p:spPr>
            <p:txBody>
              <a:bodyPr/>
              <a:lstStyle/>
              <a:p>
                <a:r>
                  <a:rPr lang="en-US">
                    <a:noFill/>
                  </a:rPr>
                  <a:t> </a:t>
                </a:r>
              </a:p>
            </p:txBody>
          </p:sp>
        </mc:Fallback>
      </mc:AlternateContent>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5400" y="2895600"/>
            <a:ext cx="6086475" cy="3614738"/>
          </a:xfrm>
          <a:prstGeom prst="rect">
            <a:avLst/>
          </a:prstGeom>
          <a:solidFill>
            <a:schemeClr val="bg1">
              <a:lumMod val="75000"/>
            </a:schemeClr>
          </a:solidFill>
        </p:spPr>
      </p:pic>
    </p:spTree>
    <p:extLst>
      <p:ext uri="{BB962C8B-B14F-4D97-AF65-F5344CB8AC3E}">
        <p14:creationId xmlns:p14="http://schemas.microsoft.com/office/powerpoint/2010/main" val="4031531495"/>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Wien’s displacement law</a:t>
            </a:r>
            <a:endParaRPr lang="en-US" dirty="0"/>
          </a:p>
        </p:txBody>
      </p:sp>
      <p:sp>
        <p:nvSpPr>
          <p:cNvPr id="3" name="Content Placeholder 2"/>
          <p:cNvSpPr>
            <a:spLocks noGrp="1"/>
          </p:cNvSpPr>
          <p:nvPr>
            <p:ph idx="1"/>
          </p:nvPr>
        </p:nvSpPr>
        <p:spPr/>
        <p:txBody>
          <a:bodyPr/>
          <a:lstStyle/>
          <a:p>
            <a:r>
              <a:rPr lang="en-US" dirty="0" smtClean="0">
                <a:solidFill>
                  <a:srgbClr val="FFC000"/>
                </a:solidFill>
              </a:rPr>
              <a:t>is used to </a:t>
            </a:r>
          </a:p>
          <a:p>
            <a:pPr lvl="1"/>
            <a:r>
              <a:rPr lang="en-US" dirty="0" smtClean="0">
                <a:solidFill>
                  <a:schemeClr val="bg1">
                    <a:lumMod val="75000"/>
                  </a:schemeClr>
                </a:solidFill>
              </a:rPr>
              <a:t>determine the surface temperatures of stars by analyzing their radiation. </a:t>
            </a:r>
          </a:p>
          <a:p>
            <a:pPr lvl="1"/>
            <a:r>
              <a:rPr lang="en-US" dirty="0" smtClean="0">
                <a:solidFill>
                  <a:schemeClr val="bg1">
                    <a:lumMod val="75000"/>
                  </a:schemeClr>
                </a:solidFill>
              </a:rPr>
              <a:t> also  used to map out the variation in temperature over different regions of the surface of an object.  Map = “</a:t>
            </a:r>
            <a:r>
              <a:rPr lang="en-US" i="1" dirty="0" smtClean="0">
                <a:solidFill>
                  <a:srgbClr val="F6D0F4"/>
                </a:solidFill>
              </a:rPr>
              <a:t>thermograph</a:t>
            </a:r>
            <a:r>
              <a:rPr lang="en-US" dirty="0" smtClean="0">
                <a:solidFill>
                  <a:schemeClr val="bg1">
                    <a:lumMod val="75000"/>
                  </a:schemeClr>
                </a:solidFill>
              </a:rPr>
              <a:t>” </a:t>
            </a:r>
          </a:p>
          <a:p>
            <a:r>
              <a:rPr lang="en-US" dirty="0" smtClean="0">
                <a:solidFill>
                  <a:srgbClr val="FFC000"/>
                </a:solidFill>
              </a:rPr>
              <a:t>Example:  </a:t>
            </a:r>
            <a:r>
              <a:rPr lang="en-US" i="1" dirty="0" smtClean="0">
                <a:solidFill>
                  <a:srgbClr val="FFC000"/>
                </a:solidFill>
              </a:rPr>
              <a:t>thermograph</a:t>
            </a:r>
            <a:r>
              <a:rPr lang="en-US" dirty="0" smtClean="0">
                <a:solidFill>
                  <a:srgbClr val="FFC000"/>
                </a:solidFill>
              </a:rPr>
              <a:t> can be used to detect cancer because cancerous tissue results in increased circulation which produce a slight increase in skin temperature. </a:t>
            </a:r>
            <a:endParaRPr lang="en-US" dirty="0">
              <a:solidFill>
                <a:srgbClr val="FFC000"/>
              </a:solidFill>
            </a:endParaRPr>
          </a:p>
        </p:txBody>
      </p:sp>
    </p:spTree>
    <p:extLst>
      <p:ext uri="{BB962C8B-B14F-4D97-AF65-F5344CB8AC3E}">
        <p14:creationId xmlns:p14="http://schemas.microsoft.com/office/powerpoint/2010/main" val="244585918"/>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Attempts to get radiation spectrum</a:t>
            </a:r>
            <a:endParaRPr lang="en-US" dirty="0"/>
          </a:p>
        </p:txBody>
      </p:sp>
      <p:sp>
        <p:nvSpPr>
          <p:cNvPr id="6" name="Content Placeholder 5"/>
          <p:cNvSpPr>
            <a:spLocks noGrp="1"/>
          </p:cNvSpPr>
          <p:nvPr>
            <p:ph idx="1"/>
          </p:nvPr>
        </p:nvSpPr>
        <p:spPr/>
        <p:txBody>
          <a:bodyPr/>
          <a:lstStyle/>
          <a:p>
            <a:pPr>
              <a:lnSpc>
                <a:spcPct val="80000"/>
              </a:lnSpc>
              <a:defRPr/>
            </a:pPr>
            <a:r>
              <a:rPr lang="en-US" sz="2000" dirty="0"/>
              <a:t>Wilhelm Wien (1896)							</a:t>
            </a:r>
            <a:r>
              <a:rPr lang="en-US" sz="2000" dirty="0" smtClean="0"/>
              <a:t> </a:t>
            </a:r>
            <a:r>
              <a:rPr lang="en-US" sz="2000" b="1" dirty="0">
                <a:effectLst>
                  <a:outerShdw blurRad="38100" dist="38100" dir="2700000" algn="tl">
                    <a:srgbClr val="000000"/>
                  </a:outerShdw>
                </a:effectLst>
                <a:latin typeface="Symbol" pitchFamily="18" charset="2"/>
              </a:rPr>
              <a:t>r</a:t>
            </a:r>
            <a:r>
              <a:rPr lang="en-US" sz="2000" b="1" dirty="0">
                <a:effectLst>
                  <a:outerShdw blurRad="38100" dist="38100" dir="2700000" algn="tl">
                    <a:srgbClr val="000000"/>
                  </a:outerShdw>
                </a:effectLst>
              </a:rPr>
              <a:t>(</a:t>
            </a:r>
            <a:r>
              <a:rPr lang="en-US" sz="2000" dirty="0">
                <a:effectLst>
                  <a:outerShdw blurRad="38100" dist="38100" dir="2700000" algn="tl">
                    <a:srgbClr val="000000"/>
                  </a:outerShdw>
                </a:effectLst>
              </a:rPr>
              <a:t>f, T) = af</a:t>
            </a:r>
            <a:r>
              <a:rPr lang="en-US" sz="2000" b="1" baseline="30000" dirty="0">
                <a:effectLst>
                  <a:outerShdw blurRad="38100" dist="38100" dir="2700000" algn="tl">
                    <a:srgbClr val="000000"/>
                  </a:outerShdw>
                </a:effectLst>
              </a:rPr>
              <a:t>3</a:t>
            </a:r>
            <a:r>
              <a:rPr lang="en-US" sz="2000" dirty="0">
                <a:effectLst>
                  <a:outerShdw blurRad="38100" dist="38100" dir="2700000" algn="tl">
                    <a:srgbClr val="000000"/>
                  </a:outerShdw>
                </a:effectLst>
              </a:rPr>
              <a:t> </a:t>
            </a:r>
            <a:r>
              <a:rPr lang="en-US" sz="2000" dirty="0" err="1">
                <a:effectLst>
                  <a:outerShdw blurRad="38100" dist="38100" dir="2700000" algn="tl">
                    <a:srgbClr val="000000"/>
                  </a:outerShdw>
                </a:effectLst>
              </a:rPr>
              <a:t>exp</a:t>
            </a:r>
            <a:r>
              <a:rPr lang="en-US" sz="2000" dirty="0">
                <a:effectLst>
                  <a:outerShdw blurRad="38100" dist="38100" dir="2700000" algn="tl">
                    <a:srgbClr val="000000"/>
                  </a:outerShdw>
                </a:effectLst>
              </a:rPr>
              <a:t>(</a:t>
            </a:r>
            <a:r>
              <a:rPr lang="en-US" sz="2000" b="1" dirty="0">
                <a:effectLst>
                  <a:outerShdw blurRad="38100" dist="38100" dir="2700000" algn="tl">
                    <a:srgbClr val="000000"/>
                  </a:outerShdw>
                </a:effectLst>
              </a:rPr>
              <a:t>-bf/T)</a:t>
            </a:r>
            <a:r>
              <a:rPr lang="en-US" sz="2000" dirty="0"/>
              <a:t>, </a:t>
            </a:r>
            <a:r>
              <a:rPr lang="en-US" sz="2000" dirty="0" smtClean="0"/>
              <a:t>							 </a:t>
            </a:r>
            <a:r>
              <a:rPr lang="en-US" sz="2000" dirty="0"/>
              <a:t>(</a:t>
            </a:r>
            <a:r>
              <a:rPr lang="en-US" sz="2000" dirty="0">
                <a:effectLst>
                  <a:outerShdw blurRad="38100" dist="38100" dir="2700000" algn="tl">
                    <a:srgbClr val="000000"/>
                  </a:outerShdw>
                </a:effectLst>
              </a:rPr>
              <a:t>a </a:t>
            </a:r>
            <a:r>
              <a:rPr lang="en-US" sz="2000" dirty="0"/>
              <a:t>and</a:t>
            </a:r>
            <a:r>
              <a:rPr lang="en-US" sz="2000" dirty="0">
                <a:effectLst>
                  <a:outerShdw blurRad="38100" dist="38100" dir="2700000" algn="tl">
                    <a:srgbClr val="000000"/>
                  </a:outerShdw>
                </a:effectLst>
              </a:rPr>
              <a:t> b </a:t>
            </a:r>
            <a:r>
              <a:rPr lang="en-US" sz="2000" dirty="0"/>
              <a:t> constants). </a:t>
            </a:r>
          </a:p>
          <a:p>
            <a:pPr>
              <a:lnSpc>
                <a:spcPct val="80000"/>
              </a:lnSpc>
              <a:buNone/>
              <a:defRPr/>
            </a:pPr>
            <a:endParaRPr lang="en-US" sz="2000" dirty="0"/>
          </a:p>
          <a:p>
            <a:pPr lvl="1">
              <a:lnSpc>
                <a:spcPct val="80000"/>
              </a:lnSpc>
              <a:defRPr/>
            </a:pPr>
            <a:r>
              <a:rPr lang="en-US" sz="2000" dirty="0"/>
              <a:t>OK  for high frequency but fails for low </a:t>
            </a:r>
            <a:r>
              <a:rPr lang="en-US" sz="2000" dirty="0" smtClean="0"/>
              <a:t>frequencies</a:t>
            </a:r>
          </a:p>
          <a:p>
            <a:pPr lvl="1">
              <a:lnSpc>
                <a:spcPct val="80000"/>
              </a:lnSpc>
              <a:defRPr/>
            </a:pPr>
            <a:r>
              <a:rPr lang="en-US" sz="1200" dirty="0">
                <a:hlinkClick r:id="rId3"/>
              </a:rPr>
              <a:t>http://</a:t>
            </a:r>
            <a:r>
              <a:rPr lang="en-US" sz="1200" dirty="0" smtClean="0">
                <a:hlinkClick r:id="rId3"/>
              </a:rPr>
              <a:t>en.wikipedia.org/wiki/Wien_approximation</a:t>
            </a:r>
            <a:endParaRPr lang="en-US" sz="1200" dirty="0" smtClean="0"/>
          </a:p>
          <a:p>
            <a:pPr marL="457200" lvl="1" indent="0">
              <a:lnSpc>
                <a:spcPct val="80000"/>
              </a:lnSpc>
              <a:buNone/>
              <a:defRPr/>
            </a:pPr>
            <a:r>
              <a:rPr lang="en-US" sz="1200" dirty="0" smtClean="0"/>
              <a:t>     </a:t>
            </a:r>
            <a:r>
              <a:rPr lang="en-US" sz="1200" dirty="0">
                <a:hlinkClick r:id="rId4"/>
              </a:rPr>
              <a:t>http://</a:t>
            </a:r>
            <a:r>
              <a:rPr lang="en-US" sz="1200" dirty="0" smtClean="0">
                <a:hlinkClick r:id="rId4"/>
              </a:rPr>
              <a:t>theochem.kuchem.kyoto-u.ac.jp/Ando/planck1901.pdf</a:t>
            </a:r>
            <a:r>
              <a:rPr lang="en-US" sz="1200" dirty="0" smtClean="0"/>
              <a:t>  </a:t>
            </a:r>
          </a:p>
          <a:p>
            <a:pPr marL="457200" lvl="1" indent="0">
              <a:lnSpc>
                <a:spcPct val="80000"/>
              </a:lnSpc>
              <a:buNone/>
              <a:defRPr/>
            </a:pPr>
            <a:r>
              <a:rPr lang="en-US" sz="1200" dirty="0"/>
              <a:t> </a:t>
            </a:r>
            <a:r>
              <a:rPr lang="en-US" sz="1200" dirty="0" smtClean="0"/>
              <a:t>     </a:t>
            </a:r>
            <a:r>
              <a:rPr lang="en-US" sz="1200" dirty="0">
                <a:hlinkClick r:id="rId5"/>
              </a:rPr>
              <a:t>http://</a:t>
            </a:r>
            <a:r>
              <a:rPr lang="en-US" sz="1200" dirty="0" smtClean="0">
                <a:hlinkClick r:id="rId5"/>
              </a:rPr>
              <a:t>bado-shanai.net/map%20of%20physics/mopWienslaws.htm</a:t>
            </a:r>
            <a:endParaRPr lang="en-US" sz="1200" dirty="0" smtClean="0"/>
          </a:p>
          <a:p>
            <a:pPr marL="457200" lvl="1" indent="0">
              <a:lnSpc>
                <a:spcPct val="80000"/>
              </a:lnSpc>
              <a:buNone/>
              <a:defRPr/>
            </a:pPr>
            <a:r>
              <a:rPr lang="en-US" sz="1200" dirty="0"/>
              <a:t> </a:t>
            </a:r>
            <a:r>
              <a:rPr lang="en-US" sz="1200" dirty="0" smtClean="0"/>
              <a:t>     </a:t>
            </a:r>
            <a:r>
              <a:rPr lang="en-US" sz="1200" dirty="0">
                <a:hlinkClick r:id="rId6"/>
              </a:rPr>
              <a:t>http://physics.info/planck</a:t>
            </a:r>
            <a:r>
              <a:rPr lang="en-US" sz="1400" dirty="0">
                <a:hlinkClick r:id="rId6"/>
              </a:rPr>
              <a:t>/</a:t>
            </a:r>
            <a:r>
              <a:rPr lang="en-US" sz="1600" dirty="0" smtClean="0"/>
              <a:t>         </a:t>
            </a:r>
          </a:p>
          <a:p>
            <a:pPr lvl="2">
              <a:lnSpc>
                <a:spcPct val="80000"/>
              </a:lnSpc>
              <a:defRPr/>
            </a:pPr>
            <a:endParaRPr lang="en-US" sz="1400" dirty="0"/>
          </a:p>
          <a:p>
            <a:pPr>
              <a:lnSpc>
                <a:spcPct val="80000"/>
              </a:lnSpc>
              <a:defRPr/>
            </a:pPr>
            <a:r>
              <a:rPr lang="en-US" sz="2000" dirty="0"/>
              <a:t>Rayleigh-Jeans Law (1900)</a:t>
            </a:r>
          </a:p>
          <a:p>
            <a:pPr>
              <a:lnSpc>
                <a:spcPct val="80000"/>
              </a:lnSpc>
              <a:buNone/>
              <a:defRPr/>
            </a:pPr>
            <a:r>
              <a:rPr lang="en-US" sz="2000" dirty="0"/>
              <a:t>				</a:t>
            </a:r>
            <a:r>
              <a:rPr lang="en-US" sz="2000" b="1" dirty="0" smtClean="0">
                <a:effectLst>
                  <a:outerShdw blurRad="38100" dist="38100" dir="2700000" algn="tl">
                    <a:srgbClr val="000000"/>
                  </a:outerShdw>
                </a:effectLst>
                <a:latin typeface="Symbol" pitchFamily="18" charset="2"/>
              </a:rPr>
              <a:t>r</a:t>
            </a:r>
            <a:r>
              <a:rPr lang="en-US" sz="2000" b="1" dirty="0" smtClean="0">
                <a:effectLst>
                  <a:outerShdw blurRad="38100" dist="38100" dir="2700000" algn="tl">
                    <a:srgbClr val="000000"/>
                  </a:outerShdw>
                </a:effectLst>
              </a:rPr>
              <a:t>(</a:t>
            </a:r>
            <a:r>
              <a:rPr lang="en-US" sz="2000" dirty="0" err="1" smtClean="0">
                <a:effectLst>
                  <a:outerShdw blurRad="38100" dist="38100" dir="2700000" algn="tl">
                    <a:srgbClr val="000000"/>
                  </a:outerShdw>
                </a:effectLst>
              </a:rPr>
              <a:t>f,T</a:t>
            </a:r>
            <a:r>
              <a:rPr lang="en-US" sz="2000" dirty="0">
                <a:effectLst>
                  <a:outerShdw blurRad="38100" dist="38100" dir="2700000" algn="tl">
                    <a:srgbClr val="000000"/>
                  </a:outerShdw>
                </a:effectLst>
              </a:rPr>
              <a:t>) = af</a:t>
            </a:r>
            <a:r>
              <a:rPr lang="en-US" sz="2000" b="1" baseline="30000" dirty="0">
                <a:effectLst>
                  <a:outerShdw blurRad="38100" dist="38100" dir="2700000" algn="tl">
                    <a:srgbClr val="000000"/>
                  </a:outerShdw>
                </a:effectLst>
              </a:rPr>
              <a:t>2</a:t>
            </a:r>
            <a:r>
              <a:rPr lang="en-US" sz="2000" dirty="0">
                <a:effectLst>
                  <a:outerShdw blurRad="38100" dist="38100" dir="2700000" algn="tl">
                    <a:srgbClr val="000000"/>
                  </a:outerShdw>
                </a:effectLst>
              </a:rPr>
              <a:t>T</a:t>
            </a:r>
            <a:r>
              <a:rPr lang="en-US" sz="2000" dirty="0"/>
              <a:t>  (</a:t>
            </a:r>
            <a:r>
              <a:rPr lang="en-US" sz="2000" dirty="0">
                <a:effectLst>
                  <a:outerShdw blurRad="38100" dist="38100" dir="2700000" algn="tl">
                    <a:srgbClr val="000000"/>
                  </a:outerShdw>
                </a:effectLst>
              </a:rPr>
              <a:t>a </a:t>
            </a:r>
            <a:r>
              <a:rPr lang="en-US" sz="2000" dirty="0"/>
              <a:t>= constant)</a:t>
            </a:r>
          </a:p>
          <a:p>
            <a:pPr>
              <a:lnSpc>
                <a:spcPct val="80000"/>
              </a:lnSpc>
              <a:buNone/>
              <a:defRPr/>
            </a:pPr>
            <a:r>
              <a:rPr lang="en-US" sz="2000" dirty="0"/>
              <a:t>    </a:t>
            </a:r>
          </a:p>
          <a:p>
            <a:pPr lvl="1">
              <a:lnSpc>
                <a:spcPct val="80000"/>
              </a:lnSpc>
              <a:defRPr/>
            </a:pPr>
            <a:r>
              <a:rPr lang="en-US" sz="2000" dirty="0"/>
              <a:t>(constant found to be  = </a:t>
            </a:r>
            <a:r>
              <a:rPr lang="en-US" sz="2000" dirty="0">
                <a:effectLst>
                  <a:outerShdw blurRad="38100" dist="38100" dir="2700000" algn="tl">
                    <a:srgbClr val="000000"/>
                  </a:outerShdw>
                </a:effectLst>
              </a:rPr>
              <a:t>8</a:t>
            </a:r>
            <a:r>
              <a:rPr lang="en-US" sz="2000" b="1" dirty="0">
                <a:effectLst>
                  <a:outerShdw blurRad="38100" dist="38100" dir="2700000" algn="tl">
                    <a:srgbClr val="000000"/>
                  </a:outerShdw>
                </a:effectLst>
                <a:latin typeface="Symbol" pitchFamily="18" charset="2"/>
              </a:rPr>
              <a:t>p</a:t>
            </a:r>
            <a:r>
              <a:rPr lang="en-US" sz="2000" dirty="0">
                <a:effectLst>
                  <a:outerShdw blurRad="38100" dist="38100" dir="2700000" algn="tl">
                    <a:srgbClr val="000000"/>
                  </a:outerShdw>
                </a:effectLst>
              </a:rPr>
              <a:t>k/c</a:t>
            </a:r>
            <a:r>
              <a:rPr lang="en-US" sz="2000" baseline="30000" dirty="0">
                <a:effectLst>
                  <a:outerShdw blurRad="38100" dist="38100" dir="2700000" algn="tl">
                    <a:srgbClr val="000000"/>
                  </a:outerShdw>
                </a:effectLst>
              </a:rPr>
              <a:t>3</a:t>
            </a:r>
            <a:r>
              <a:rPr lang="en-US" sz="2000" dirty="0"/>
              <a:t> by James Jeans, in 1906)</a:t>
            </a:r>
          </a:p>
          <a:p>
            <a:pPr lvl="1">
              <a:lnSpc>
                <a:spcPct val="80000"/>
              </a:lnSpc>
              <a:defRPr/>
            </a:pPr>
            <a:r>
              <a:rPr lang="en-US" sz="2000" dirty="0"/>
              <a:t>OK for low frequencies, but </a:t>
            </a:r>
            <a:r>
              <a:rPr lang="en-US" sz="2000" dirty="0">
                <a:solidFill>
                  <a:srgbClr val="F6D0F4"/>
                </a:solidFill>
              </a:rPr>
              <a:t>“ultra – violet catastrophe”</a:t>
            </a:r>
            <a:r>
              <a:rPr lang="en-US" sz="2000" dirty="0"/>
              <a:t> at high </a:t>
            </a:r>
            <a:r>
              <a:rPr lang="en-US" sz="2000" dirty="0" smtClean="0"/>
              <a:t>frequencies, i.e. intensity grows </a:t>
            </a:r>
            <a:r>
              <a:rPr lang="en-US" sz="2000" dirty="0" smtClean="0">
                <a:sym typeface="Symbol"/>
              </a:rPr>
              <a:t> f</a:t>
            </a:r>
            <a:r>
              <a:rPr lang="en-US" sz="2000" baseline="30000" dirty="0" smtClean="0">
                <a:sym typeface="Symbol"/>
              </a:rPr>
              <a:t>2</a:t>
            </a:r>
            <a:r>
              <a:rPr lang="en-US" sz="2000" dirty="0" smtClean="0">
                <a:sym typeface="Symbol"/>
              </a:rPr>
              <a:t>    for f  (corresponding to limit of wavelength  0</a:t>
            </a:r>
            <a:r>
              <a:rPr lang="en-US" sz="1800" dirty="0" smtClean="0">
                <a:sym typeface="Symbol"/>
              </a:rPr>
              <a:t>)</a:t>
            </a:r>
            <a:endParaRPr lang="en-US" sz="1800" dirty="0"/>
          </a:p>
          <a:p>
            <a:pPr lvl="1">
              <a:lnSpc>
                <a:spcPct val="80000"/>
              </a:lnSpc>
              <a:buNone/>
              <a:defRPr/>
            </a:pPr>
            <a:r>
              <a:rPr lang="en-US" sz="1800" dirty="0"/>
              <a:t>                                                       </a:t>
            </a:r>
          </a:p>
          <a:p>
            <a:pPr lvl="1"/>
            <a:r>
              <a:rPr lang="en-US" sz="1200" dirty="0" smtClean="0">
                <a:hlinkClick r:id="rId7"/>
              </a:rPr>
              <a:t>http://hyperphysics.phy-astr.gsu.edu/hbase/quantum/rayj.html</a:t>
            </a:r>
            <a:r>
              <a:rPr lang="en-US" sz="1200" dirty="0" smtClean="0"/>
              <a:t> </a:t>
            </a:r>
            <a:r>
              <a:rPr lang="en-US" sz="1200" dirty="0" smtClean="0">
                <a:hlinkClick r:id="rId8"/>
              </a:rPr>
              <a:t>http://hyperphysics.phy-astr.gsu.edu/hbase/mod6.html</a:t>
            </a:r>
            <a:r>
              <a:rPr lang="en-US" sz="1200" dirty="0" smtClean="0"/>
              <a:t> </a:t>
            </a:r>
            <a:r>
              <a:rPr lang="en-US" sz="1200" dirty="0">
                <a:hlinkClick r:id="rId9"/>
              </a:rPr>
              <a:t>http://scienceworld.wolfram.com/physics/Rayleigh-JeansLaw.html</a:t>
            </a:r>
            <a:endParaRPr lang="en-US" sz="1200" dirty="0"/>
          </a:p>
        </p:txBody>
      </p:sp>
    </p:spTree>
    <p:extLst>
      <p:ext uri="{BB962C8B-B14F-4D97-AF65-F5344CB8AC3E}">
        <p14:creationId xmlns:p14="http://schemas.microsoft.com/office/powerpoint/2010/main" val="3911900823"/>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p:cNvSpPr>
            <a:spLocks noGrp="1" noChangeArrowheads="1"/>
          </p:cNvSpPr>
          <p:nvPr>
            <p:ph type="title"/>
          </p:nvPr>
        </p:nvSpPr>
        <p:spPr/>
        <p:txBody>
          <a:bodyPr/>
          <a:lstStyle/>
          <a:p>
            <a:pPr>
              <a:defRPr/>
            </a:pPr>
            <a:r>
              <a:rPr lang="en-US" smtClean="0"/>
              <a:t>Ultraviolet catastrophe</a:t>
            </a:r>
          </a:p>
        </p:txBody>
      </p:sp>
      <p:pic>
        <p:nvPicPr>
          <p:cNvPr id="21507" name="Picture 4" descr="UVcatastrophe"/>
          <p:cNvPicPr>
            <a:picLocks noGrp="1" noChangeAspect="1" noChangeArrowheads="1"/>
          </p:cNvPicPr>
          <p:nvPr>
            <p:ph type="body" idx="1"/>
          </p:nvPr>
        </p:nvPicPr>
        <p:blipFill>
          <a:blip r:embed="rId3" cstate="print"/>
          <a:srcRect/>
          <a:stretch>
            <a:fillRect/>
          </a:stretch>
        </p:blipFill>
        <p:spPr>
          <a:xfrm>
            <a:off x="1485900" y="1724025"/>
            <a:ext cx="6172200" cy="4629150"/>
          </a:xfrm>
          <a:noFill/>
        </p:spPr>
      </p:pic>
      <p:sp>
        <p:nvSpPr>
          <p:cNvPr id="4" name="TextBox 3"/>
          <p:cNvSpPr txBox="1"/>
          <p:nvPr/>
        </p:nvSpPr>
        <p:spPr>
          <a:xfrm>
            <a:off x="5105400" y="3090446"/>
            <a:ext cx="2438400" cy="338554"/>
          </a:xfrm>
          <a:prstGeom prst="rect">
            <a:avLst/>
          </a:prstGeom>
          <a:solidFill>
            <a:srgbClr val="F8F8F8"/>
          </a:solidFill>
        </p:spPr>
        <p:txBody>
          <a:bodyPr wrap="square" rtlCol="0">
            <a:spAutoFit/>
          </a:bodyPr>
          <a:lstStyle/>
          <a:p>
            <a:r>
              <a:rPr lang="en-US" sz="1600" b="1" dirty="0" smtClean="0"/>
              <a:t>(Rayleigh-Jeans)</a:t>
            </a:r>
            <a:endParaRPr lang="en-US" sz="1600" b="1" dirty="0"/>
          </a:p>
        </p:txBody>
      </p:sp>
    </p:spTree>
    <p:extLst>
      <p:ext uri="{BB962C8B-B14F-4D97-AF65-F5344CB8AC3E}">
        <p14:creationId xmlns:p14="http://schemas.microsoft.com/office/powerpoint/2010/main" val="2912115202"/>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Planck’s radiation law</a:t>
            </a:r>
            <a:endParaRPr lang="en-US" dirty="0"/>
          </a:p>
        </p:txBody>
      </p:sp>
      <p:sp>
        <p:nvSpPr>
          <p:cNvPr id="3" name="Content Placeholder 2"/>
          <p:cNvSpPr>
            <a:spLocks noGrp="1"/>
          </p:cNvSpPr>
          <p:nvPr>
            <p:ph idx="1"/>
          </p:nvPr>
        </p:nvSpPr>
        <p:spPr/>
        <p:txBody>
          <a:bodyPr/>
          <a:lstStyle/>
          <a:p>
            <a:r>
              <a:rPr lang="en-US" dirty="0" smtClean="0"/>
              <a:t>Planck’s assumption:</a:t>
            </a:r>
          </a:p>
          <a:p>
            <a:pPr lvl="1"/>
            <a:r>
              <a:rPr lang="en-US" sz="2400" dirty="0"/>
              <a:t>Radiation in the cavity e</a:t>
            </a:r>
            <a:r>
              <a:rPr lang="en-US" sz="2400" dirty="0" smtClean="0"/>
              <a:t>mitted </a:t>
            </a:r>
            <a:r>
              <a:rPr lang="en-US" sz="2400" dirty="0"/>
              <a:t>and absorbed by some sort of oscillators in the walls</a:t>
            </a:r>
          </a:p>
          <a:p>
            <a:pPr lvl="1"/>
            <a:r>
              <a:rPr lang="en-US" sz="2400" dirty="0"/>
              <a:t>used Boltzmann's statistical methods to derive formula for the energy of the oscillators</a:t>
            </a:r>
          </a:p>
          <a:p>
            <a:r>
              <a:rPr lang="en-US" dirty="0"/>
              <a:t>two important modifications to classical theory</a:t>
            </a:r>
          </a:p>
          <a:p>
            <a:pPr lvl="1"/>
            <a:r>
              <a:rPr lang="en-US" sz="2400" dirty="0"/>
              <a:t>the oscillators can only have certain discrete energies given </a:t>
            </a:r>
            <a:r>
              <a:rPr lang="en-US" sz="2400" dirty="0" smtClean="0"/>
              <a:t>by E=</a:t>
            </a:r>
            <a:r>
              <a:rPr lang="en-US" sz="2400" dirty="0" err="1" smtClean="0"/>
              <a:t>nhf</a:t>
            </a:r>
            <a:r>
              <a:rPr lang="en-US" sz="2400" dirty="0" smtClean="0"/>
              <a:t> (n = integer, f=frequency of oscillation, h=constant)</a:t>
            </a:r>
            <a:endParaRPr lang="en-US" sz="2400" dirty="0"/>
          </a:p>
          <a:p>
            <a:pPr lvl="1"/>
            <a:r>
              <a:rPr lang="en-US" sz="2400" dirty="0"/>
              <a:t>the oscillators can absorb or emit energy only in discrete multiples of the fundamental quantum energy given </a:t>
            </a:r>
            <a:r>
              <a:rPr lang="en-US" sz="2400" dirty="0" smtClean="0"/>
              <a:t>by </a:t>
            </a:r>
            <a:r>
              <a:rPr lang="en-US" sz="2400" dirty="0" smtClean="0">
                <a:sym typeface="Symbol" panose="05050102010706020507" pitchFamily="18" charset="2"/>
              </a:rPr>
              <a:t>E = </a:t>
            </a:r>
            <a:r>
              <a:rPr lang="en-US" sz="2400" dirty="0" err="1" smtClean="0">
                <a:sym typeface="Symbol" panose="05050102010706020507" pitchFamily="18" charset="2"/>
              </a:rPr>
              <a:t>hf</a:t>
            </a:r>
            <a:endParaRPr lang="en-US" sz="2400" dirty="0"/>
          </a:p>
        </p:txBody>
      </p:sp>
    </p:spTree>
    <p:extLst>
      <p:ext uri="{BB962C8B-B14F-4D97-AF65-F5344CB8AC3E}">
        <p14:creationId xmlns:p14="http://schemas.microsoft.com/office/powerpoint/2010/main" val="734055609"/>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Planck’s radiation formula</a:t>
            </a:r>
            <a:endParaRPr lang="en-US" dirty="0"/>
          </a:p>
        </p:txBody>
      </p:sp>
      <p:sp>
        <p:nvSpPr>
          <p:cNvPr id="3" name="Content Placeholder 2"/>
          <p:cNvSpPr>
            <a:spLocks noGrp="1"/>
          </p:cNvSpPr>
          <p:nvPr>
            <p:ph idx="1"/>
          </p:nvPr>
        </p:nvSpPr>
        <p:spPr/>
        <p:txBody>
          <a:bodyPr/>
          <a:lstStyle/>
          <a:p>
            <a:r>
              <a:rPr lang="en-US" dirty="0" smtClean="0">
                <a:solidFill>
                  <a:srgbClr val="FFCC66"/>
                </a:solidFill>
              </a:rPr>
              <a:t>Multiplying average oscillator energy  by the number of oscillators per unit volume in the interval d</a:t>
            </a:r>
            <a:r>
              <a:rPr lang="el-GR" dirty="0" smtClean="0">
                <a:solidFill>
                  <a:srgbClr val="FFCC66"/>
                </a:solidFill>
              </a:rPr>
              <a:t>λ</a:t>
            </a:r>
            <a:r>
              <a:rPr lang="en-US" dirty="0" smtClean="0">
                <a:solidFill>
                  <a:srgbClr val="FFCC66"/>
                </a:solidFill>
              </a:rPr>
              <a:t> given by n(</a:t>
            </a:r>
            <a:r>
              <a:rPr lang="el-GR" dirty="0" smtClean="0">
                <a:solidFill>
                  <a:srgbClr val="FFCC66"/>
                </a:solidFill>
              </a:rPr>
              <a:t>λ</a:t>
            </a:r>
            <a:r>
              <a:rPr lang="en-US" dirty="0" smtClean="0">
                <a:solidFill>
                  <a:srgbClr val="FFCC66"/>
                </a:solidFill>
              </a:rPr>
              <a:t>)=8</a:t>
            </a:r>
            <a:r>
              <a:rPr lang="el-GR" dirty="0" smtClean="0">
                <a:solidFill>
                  <a:srgbClr val="FFCC66"/>
                </a:solidFill>
              </a:rPr>
              <a:t>π</a:t>
            </a:r>
            <a:r>
              <a:rPr lang="en-US" dirty="0" smtClean="0">
                <a:solidFill>
                  <a:srgbClr val="FFCC66"/>
                </a:solidFill>
              </a:rPr>
              <a:t>c</a:t>
            </a:r>
            <a:r>
              <a:rPr lang="el-GR" dirty="0" smtClean="0">
                <a:solidFill>
                  <a:srgbClr val="FFCC66"/>
                </a:solidFill>
              </a:rPr>
              <a:t>λ</a:t>
            </a:r>
            <a:r>
              <a:rPr lang="en-US" baseline="30000" dirty="0" smtClean="0">
                <a:solidFill>
                  <a:srgbClr val="FFCC66"/>
                </a:solidFill>
              </a:rPr>
              <a:t>-4</a:t>
            </a:r>
            <a:r>
              <a:rPr lang="en-US" dirty="0" smtClean="0">
                <a:solidFill>
                  <a:srgbClr val="FFCC66"/>
                </a:solidFill>
              </a:rPr>
              <a:t> (the number of modes of oscillation per unit volume), finally  obtain the energy distribution function for the radiation in cavity:</a:t>
            </a:r>
          </a:p>
          <a:p>
            <a:endParaRPr lang="en-US" dirty="0" smtClean="0">
              <a:solidFill>
                <a:srgbClr val="FFCC66"/>
              </a:solidFill>
            </a:endParaRPr>
          </a:p>
          <a:p>
            <a:endParaRPr lang="en-US" dirty="0" smtClean="0">
              <a:solidFill>
                <a:srgbClr val="FFCC66"/>
              </a:solidFill>
            </a:endParaRPr>
          </a:p>
          <a:p>
            <a:endParaRPr lang="en-US" dirty="0" smtClean="0">
              <a:solidFill>
                <a:srgbClr val="FFCC66"/>
              </a:solidFill>
            </a:endParaRPr>
          </a:p>
          <a:p>
            <a:r>
              <a:rPr lang="en-US" dirty="0" smtClean="0">
                <a:solidFill>
                  <a:srgbClr val="FFCC66"/>
                </a:solidFill>
              </a:rPr>
              <a:t>And for blackbody radiation:</a:t>
            </a:r>
            <a:endParaRPr lang="en-US" dirty="0">
              <a:solidFill>
                <a:srgbClr val="FFCC66"/>
              </a:solidFill>
            </a:endParaRPr>
          </a:p>
        </p:txBody>
      </p:sp>
      <p:graphicFrame>
        <p:nvGraphicFramePr>
          <p:cNvPr id="68610" name="Object 1024"/>
          <p:cNvGraphicFramePr>
            <a:graphicFrameLocks noChangeAspect="1"/>
          </p:cNvGraphicFramePr>
          <p:nvPr/>
        </p:nvGraphicFramePr>
        <p:xfrm>
          <a:off x="3868738" y="3657600"/>
          <a:ext cx="3217862" cy="1084263"/>
        </p:xfrm>
        <a:graphic>
          <a:graphicData uri="http://schemas.openxmlformats.org/presentationml/2006/ole">
            <mc:AlternateContent xmlns:mc="http://schemas.openxmlformats.org/markup-compatibility/2006">
              <mc:Choice xmlns:v="urn:schemas-microsoft-com:vml" Requires="v">
                <p:oleObj spid="_x0000_s82986" name="Equation" r:id="rId4" imgW="1231560" imgH="698400" progId="Equation.DSMT4">
                  <p:embed/>
                </p:oleObj>
              </mc:Choice>
              <mc:Fallback>
                <p:oleObj name="Equation" r:id="rId4" imgW="1231560" imgH="6984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68738" y="3657600"/>
                        <a:ext cx="3217862" cy="1084263"/>
                      </a:xfrm>
                      <a:prstGeom prst="rect">
                        <a:avLst/>
                      </a:prstGeom>
                      <a:solidFill>
                        <a:schemeClr val="bg1"/>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68611" name="Object 3"/>
          <p:cNvGraphicFramePr>
            <a:graphicFrameLocks noGrp="1" noChangeAspect="1"/>
          </p:cNvGraphicFramePr>
          <p:nvPr/>
        </p:nvGraphicFramePr>
        <p:xfrm>
          <a:off x="5257800" y="5562600"/>
          <a:ext cx="3372119" cy="914400"/>
        </p:xfrm>
        <a:graphic>
          <a:graphicData uri="http://schemas.openxmlformats.org/presentationml/2006/ole">
            <mc:AlternateContent xmlns:mc="http://schemas.openxmlformats.org/markup-compatibility/2006">
              <mc:Choice xmlns:v="urn:schemas-microsoft-com:vml" Requires="v">
                <p:oleObj spid="_x0000_s82987" name="Equation" r:id="rId6" imgW="1549080" imgH="419040" progId="Equation.DSMT4">
                  <p:embed/>
                </p:oleObj>
              </mc:Choice>
              <mc:Fallback>
                <p:oleObj name="Equation" r:id="rId6" imgW="1549080" imgH="419040" progId="Equation.DSMT4">
                  <p:embed/>
                  <p:pic>
                    <p:nvPicPr>
                      <p:cNvPr id="0" name=""/>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57800" y="5562600"/>
                        <a:ext cx="3372119" cy="91440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3958399441"/>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black body"/>
          <p:cNvPicPr>
            <a:picLocks noGrp="1" noChangeAspect="1" noChangeArrowheads="1"/>
          </p:cNvPicPr>
          <p:nvPr>
            <p:ph/>
          </p:nvPr>
        </p:nvPicPr>
        <p:blipFill>
          <a:blip r:embed="rId3" cstate="print"/>
          <a:srcRect/>
          <a:stretch>
            <a:fillRect/>
          </a:stretch>
        </p:blipFill>
        <p:spPr>
          <a:xfrm>
            <a:off x="609600" y="228600"/>
            <a:ext cx="7947025" cy="6451600"/>
          </a:xfrm>
          <a:noFill/>
        </p:spPr>
      </p:pic>
    </p:spTree>
    <p:extLst>
      <p:ext uri="{BB962C8B-B14F-4D97-AF65-F5344CB8AC3E}">
        <p14:creationId xmlns:p14="http://schemas.microsoft.com/office/powerpoint/2010/main" val="3624857183"/>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2" name="Rectangle 4"/>
          <p:cNvSpPr>
            <a:spLocks noGrp="1" noChangeArrowheads="1"/>
          </p:cNvSpPr>
          <p:nvPr>
            <p:ph type="title"/>
          </p:nvPr>
        </p:nvSpPr>
        <p:spPr/>
        <p:txBody>
          <a:bodyPr/>
          <a:lstStyle/>
          <a:p>
            <a:pPr>
              <a:defRPr/>
            </a:pPr>
            <a:r>
              <a:rPr lang="en-US" smtClean="0"/>
              <a:t>Black-body radiation spectrum</a:t>
            </a:r>
          </a:p>
        </p:txBody>
      </p:sp>
      <p:sp>
        <p:nvSpPr>
          <p:cNvPr id="23555" name="Rectangle 5"/>
          <p:cNvSpPr>
            <a:spLocks noGrp="1" noChangeArrowheads="1"/>
          </p:cNvSpPr>
          <p:nvPr>
            <p:ph type="body" sz="half" idx="1"/>
          </p:nvPr>
        </p:nvSpPr>
        <p:spPr>
          <a:xfrm>
            <a:off x="685800" y="914400"/>
            <a:ext cx="4191000" cy="5943600"/>
          </a:xfrm>
        </p:spPr>
        <p:txBody>
          <a:bodyPr/>
          <a:lstStyle/>
          <a:p>
            <a:pPr>
              <a:buNone/>
            </a:pPr>
            <a:r>
              <a:rPr lang="en-US" sz="2400" dirty="0" smtClean="0"/>
              <a:t> Measurements of </a:t>
            </a:r>
            <a:r>
              <a:rPr lang="en-US" sz="2400" dirty="0" err="1" smtClean="0"/>
              <a:t>Lummer</a:t>
            </a:r>
            <a:r>
              <a:rPr lang="en-US" sz="2400" dirty="0" smtClean="0"/>
              <a:t> and </a:t>
            </a:r>
            <a:r>
              <a:rPr lang="en-US" sz="2400" dirty="0" err="1" smtClean="0"/>
              <a:t>Pringsheim</a:t>
            </a:r>
            <a:r>
              <a:rPr lang="en-US" sz="2400" dirty="0" smtClean="0"/>
              <a:t> (1900)</a:t>
            </a:r>
          </a:p>
          <a:p>
            <a:endParaRPr lang="en-US" sz="2400" dirty="0" smtClean="0"/>
          </a:p>
        </p:txBody>
      </p:sp>
      <p:sp>
        <p:nvSpPr>
          <p:cNvPr id="23556" name="Rectangle 6"/>
          <p:cNvSpPr>
            <a:spLocks noGrp="1" noChangeArrowheads="1"/>
          </p:cNvSpPr>
          <p:nvPr>
            <p:ph type="body" sz="half" idx="2"/>
          </p:nvPr>
        </p:nvSpPr>
        <p:spPr>
          <a:xfrm>
            <a:off x="5181600" y="990600"/>
            <a:ext cx="3962400" cy="5867400"/>
          </a:xfrm>
        </p:spPr>
        <p:txBody>
          <a:bodyPr/>
          <a:lstStyle/>
          <a:p>
            <a:pPr>
              <a:buNone/>
            </a:pPr>
            <a:r>
              <a:rPr lang="en-US" sz="2400" dirty="0" smtClean="0"/>
              <a:t> calculation</a:t>
            </a:r>
          </a:p>
        </p:txBody>
      </p:sp>
      <p:pic>
        <p:nvPicPr>
          <p:cNvPr id="23557" name="Picture 7" descr="hohlraumstrahlung"/>
          <p:cNvPicPr>
            <a:picLocks noChangeAspect="1" noChangeArrowheads="1"/>
          </p:cNvPicPr>
          <p:nvPr/>
        </p:nvPicPr>
        <p:blipFill>
          <a:blip r:embed="rId3" cstate="print"/>
          <a:srcRect l="57140"/>
          <a:stretch>
            <a:fillRect/>
          </a:stretch>
        </p:blipFill>
        <p:spPr bwMode="auto">
          <a:xfrm>
            <a:off x="228600" y="1828800"/>
            <a:ext cx="3792538" cy="4648200"/>
          </a:xfrm>
          <a:prstGeom prst="rect">
            <a:avLst/>
          </a:prstGeom>
          <a:noFill/>
          <a:ln w="9525">
            <a:noFill/>
            <a:miter lim="800000"/>
            <a:headEnd/>
            <a:tailEnd/>
          </a:ln>
        </p:spPr>
      </p:pic>
      <p:pic>
        <p:nvPicPr>
          <p:cNvPr id="23559" name="Picture 9" descr="Hohlraumstrahlung"/>
          <p:cNvPicPr>
            <a:picLocks noChangeAspect="1" noChangeArrowheads="1"/>
          </p:cNvPicPr>
          <p:nvPr/>
        </p:nvPicPr>
        <p:blipFill>
          <a:blip r:embed="rId4" cstate="print"/>
          <a:srcRect/>
          <a:stretch>
            <a:fillRect/>
          </a:stretch>
        </p:blipFill>
        <p:spPr bwMode="auto">
          <a:xfrm>
            <a:off x="4495800" y="1844676"/>
            <a:ext cx="4572000" cy="3840163"/>
          </a:xfrm>
          <a:prstGeom prst="rect">
            <a:avLst/>
          </a:prstGeom>
          <a:noFill/>
          <a:ln w="9525">
            <a:noFill/>
            <a:miter lim="800000"/>
            <a:headEnd/>
            <a:tailEnd/>
          </a:ln>
        </p:spPr>
      </p:pic>
    </p:spTree>
    <p:extLst>
      <p:ext uri="{BB962C8B-B14F-4D97-AF65-F5344CB8AC3E}">
        <p14:creationId xmlns:p14="http://schemas.microsoft.com/office/powerpoint/2010/main" val="2321441556"/>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152400"/>
            <a:ext cx="8458200" cy="685800"/>
          </a:xfrm>
        </p:spPr>
        <p:txBody>
          <a:bodyPr/>
          <a:lstStyle/>
          <a:p>
            <a:r>
              <a:rPr lang="en-US" dirty="0" smtClean="0"/>
              <a:t>Quantization</a:t>
            </a:r>
            <a:endParaRPr lang="en-US" dirty="0"/>
          </a:p>
        </p:txBody>
      </p:sp>
      <p:sp>
        <p:nvSpPr>
          <p:cNvPr id="6" name="Content Placeholder 5"/>
          <p:cNvSpPr>
            <a:spLocks noGrp="1"/>
          </p:cNvSpPr>
          <p:nvPr>
            <p:ph idx="1"/>
          </p:nvPr>
        </p:nvSpPr>
        <p:spPr>
          <a:xfrm>
            <a:off x="228600" y="838201"/>
            <a:ext cx="8534400" cy="5638800"/>
          </a:xfrm>
        </p:spPr>
        <p:txBody>
          <a:bodyPr/>
          <a:lstStyle/>
          <a:p>
            <a:r>
              <a:rPr lang="en-US" sz="2400" dirty="0"/>
              <a:t>Blackbody emission spectrum explained by introducing quantized energy transfers, which resolves the ultraviolet catastrophe</a:t>
            </a:r>
          </a:p>
          <a:p>
            <a:pPr lvl="1"/>
            <a:r>
              <a:rPr lang="en-US" sz="2000" dirty="0"/>
              <a:t>low </a:t>
            </a:r>
            <a:r>
              <a:rPr lang="en-US" sz="2000" dirty="0" err="1"/>
              <a:t>wavelenth</a:t>
            </a:r>
            <a:r>
              <a:rPr lang="en-US" sz="2000" dirty="0"/>
              <a:t>  </a:t>
            </a:r>
            <a:r>
              <a:rPr lang="en-US" sz="2000" dirty="0" smtClean="0">
                <a:sym typeface="Symbol" panose="05050102010706020507" pitchFamily="18" charset="2"/>
              </a:rPr>
              <a:t></a:t>
            </a:r>
            <a:r>
              <a:rPr lang="en-US" sz="2000" dirty="0" smtClean="0"/>
              <a:t>high-frequency (f=c/</a:t>
            </a:r>
            <a:r>
              <a:rPr lang="en-US" sz="2000" dirty="0" smtClean="0">
                <a:sym typeface="Symbol" panose="05050102010706020507" pitchFamily="18" charset="2"/>
              </a:rPr>
              <a:t>)</a:t>
            </a:r>
            <a:endParaRPr lang="en-US" sz="2000" dirty="0"/>
          </a:p>
          <a:p>
            <a:pPr lvl="1"/>
            <a:r>
              <a:rPr lang="en-US" sz="2000" dirty="0"/>
              <a:t>at small wavelength, the energy needed to fill up the oscillator states increases</a:t>
            </a:r>
          </a:p>
          <a:p>
            <a:pPr lvl="1"/>
            <a:r>
              <a:rPr lang="en-US" sz="2000" dirty="0"/>
              <a:t>due to the Boltzmann factor, the probability of the high-energy states to be occupied decreases rapidly, faster than the increase from the Rayleigh genes formula,</a:t>
            </a:r>
          </a:p>
          <a:p>
            <a:pPr lvl="1"/>
            <a:r>
              <a:rPr lang="en-US" sz="2000" dirty="0"/>
              <a:t>no ultraviolet catastrophe</a:t>
            </a:r>
          </a:p>
          <a:p>
            <a:r>
              <a:rPr lang="en-US" sz="2400" dirty="0"/>
              <a:t>this new idea very strongly disputed,</a:t>
            </a:r>
          </a:p>
          <a:p>
            <a:r>
              <a:rPr lang="en-US" sz="2400" dirty="0"/>
              <a:t>Planck not happy with it, tried to find a way to make </a:t>
            </a:r>
            <a:r>
              <a:rPr lang="en-US" sz="2400" dirty="0" smtClean="0"/>
              <a:t>h</a:t>
            </a:r>
            <a:r>
              <a:rPr lang="en-US" sz="2400" dirty="0" smtClean="0">
                <a:sym typeface="Symbol" panose="05050102010706020507" pitchFamily="18" charset="2"/>
              </a:rPr>
              <a:t>0, </a:t>
            </a:r>
            <a:r>
              <a:rPr lang="en-US" sz="2400" dirty="0" smtClean="0"/>
              <a:t>without </a:t>
            </a:r>
            <a:r>
              <a:rPr lang="en-US" sz="2400" dirty="0"/>
              <a:t>success</a:t>
            </a:r>
            <a:endParaRPr lang="en-US" dirty="0"/>
          </a:p>
        </p:txBody>
      </p:sp>
    </p:spTree>
    <p:extLst>
      <p:ext uri="{BB962C8B-B14F-4D97-AF65-F5344CB8AC3E}">
        <p14:creationId xmlns:p14="http://schemas.microsoft.com/office/powerpoint/2010/main" val="3830614930"/>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762000" y="457200"/>
            <a:ext cx="8382000" cy="6400800"/>
          </a:xfrm>
        </p:spPr>
        <p:txBody>
          <a:bodyPr/>
          <a:lstStyle/>
          <a:p>
            <a:r>
              <a:rPr lang="en-US" smtClean="0"/>
              <a:t> Question: What do these have in common?</a:t>
            </a:r>
          </a:p>
          <a:p>
            <a:pPr lvl="1"/>
            <a:r>
              <a:rPr lang="en-US" smtClean="0"/>
              <a:t> lasers</a:t>
            </a:r>
          </a:p>
          <a:p>
            <a:pPr lvl="1"/>
            <a:r>
              <a:rPr lang="en-US" smtClean="0"/>
              <a:t> solar cells</a:t>
            </a:r>
          </a:p>
          <a:p>
            <a:pPr lvl="1"/>
            <a:r>
              <a:rPr lang="en-US" smtClean="0"/>
              <a:t> transistors</a:t>
            </a:r>
          </a:p>
          <a:p>
            <a:pPr lvl="1"/>
            <a:r>
              <a:rPr lang="en-US" smtClean="0"/>
              <a:t> computer chips</a:t>
            </a:r>
          </a:p>
          <a:p>
            <a:pPr lvl="1"/>
            <a:r>
              <a:rPr lang="en-US" smtClean="0"/>
              <a:t> CCDs  in digital cameras</a:t>
            </a:r>
          </a:p>
          <a:p>
            <a:pPr lvl="1"/>
            <a:r>
              <a:rPr lang="en-US" smtClean="0"/>
              <a:t> Ipods</a:t>
            </a:r>
          </a:p>
          <a:p>
            <a:pPr lvl="1"/>
            <a:r>
              <a:rPr lang="en-US" smtClean="0"/>
              <a:t> superconductors</a:t>
            </a:r>
          </a:p>
          <a:p>
            <a:pPr lvl="1"/>
            <a:r>
              <a:rPr lang="en-US" smtClean="0"/>
              <a:t> .........</a:t>
            </a:r>
          </a:p>
          <a:p>
            <a:r>
              <a:rPr lang="en-US" smtClean="0"/>
              <a:t> Answer: </a:t>
            </a:r>
          </a:p>
          <a:p>
            <a:pPr lvl="1"/>
            <a:r>
              <a:rPr lang="en-US" smtClean="0"/>
              <a:t> They are all based on the  quantum physics discovered in the 20th century.</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p:txBody>
          <a:bodyPr/>
          <a:lstStyle/>
          <a:p>
            <a:pPr>
              <a:defRPr/>
            </a:pPr>
            <a:r>
              <a:rPr lang="en-US" smtClean="0"/>
              <a:t>Consequences of Planck’s hypothesis</a:t>
            </a:r>
          </a:p>
        </p:txBody>
      </p:sp>
      <p:sp>
        <p:nvSpPr>
          <p:cNvPr id="24579" name="Rectangle 3"/>
          <p:cNvSpPr>
            <a:spLocks noGrp="1" noChangeArrowheads="1"/>
          </p:cNvSpPr>
          <p:nvPr>
            <p:ph type="body" idx="1"/>
          </p:nvPr>
        </p:nvSpPr>
        <p:spPr>
          <a:xfrm>
            <a:off x="685800" y="1219200"/>
            <a:ext cx="7848600" cy="5334000"/>
          </a:xfrm>
        </p:spPr>
        <p:txBody>
          <a:bodyPr/>
          <a:lstStyle/>
          <a:p>
            <a:r>
              <a:rPr lang="en-US" dirty="0" smtClean="0"/>
              <a:t>  oscillator energies E = </a:t>
            </a:r>
            <a:r>
              <a:rPr lang="en-US" dirty="0" err="1" smtClean="0"/>
              <a:t>nh</a:t>
            </a:r>
            <a:r>
              <a:rPr lang="en-US" dirty="0" err="1">
                <a:sym typeface="Symbol" pitchFamily="18" charset="2"/>
              </a:rPr>
              <a:t>f</a:t>
            </a:r>
            <a:r>
              <a:rPr lang="en-US" dirty="0" smtClean="0"/>
              <a:t>, n = 0,1,…;</a:t>
            </a:r>
          </a:p>
          <a:p>
            <a:pPr lvl="1"/>
            <a:r>
              <a:rPr lang="en-US" dirty="0" smtClean="0"/>
              <a:t>  h = 6.626 10</a:t>
            </a:r>
            <a:r>
              <a:rPr lang="en-US" baseline="30000" dirty="0" smtClean="0"/>
              <a:t>-34</a:t>
            </a:r>
            <a:r>
              <a:rPr lang="en-US" dirty="0" smtClean="0"/>
              <a:t>  </a:t>
            </a:r>
            <a:r>
              <a:rPr lang="en-US" dirty="0" err="1" smtClean="0"/>
              <a:t>Js</a:t>
            </a:r>
            <a:r>
              <a:rPr lang="en-US" dirty="0" smtClean="0"/>
              <a:t>  =  4.13 10</a:t>
            </a:r>
            <a:r>
              <a:rPr lang="en-US" baseline="30000" dirty="0" smtClean="0"/>
              <a:t>-15</a:t>
            </a:r>
            <a:r>
              <a:rPr lang="en-US" dirty="0" smtClean="0"/>
              <a:t> </a:t>
            </a:r>
            <a:r>
              <a:rPr lang="en-US" dirty="0" err="1" smtClean="0"/>
              <a:t>eV·s</a:t>
            </a:r>
            <a:r>
              <a:rPr lang="en-US" dirty="0" smtClean="0"/>
              <a:t>  				now called Planck’s constant</a:t>
            </a:r>
          </a:p>
          <a:p>
            <a:pPr lvl="1"/>
            <a:r>
              <a:rPr lang="en-US" dirty="0" smtClean="0">
                <a:sym typeface="Symbol" pitchFamily="18" charset="2"/>
              </a:rPr>
              <a:t> </a:t>
            </a:r>
            <a:r>
              <a:rPr lang="en-US" b="1" dirty="0" smtClean="0">
                <a:sym typeface="Symbol" pitchFamily="18" charset="2"/>
              </a:rPr>
              <a:t> </a:t>
            </a:r>
            <a:r>
              <a:rPr lang="en-US" dirty="0" smtClean="0">
                <a:sym typeface="Symbol" pitchFamily="18" charset="2"/>
              </a:rPr>
              <a:t>oscillator’s energy can only</a:t>
            </a:r>
            <a:r>
              <a:rPr lang="en-US" b="1" dirty="0" smtClean="0">
                <a:sym typeface="Symbol" pitchFamily="18" charset="2"/>
              </a:rPr>
              <a:t> </a:t>
            </a:r>
            <a:r>
              <a:rPr lang="en-US" dirty="0" smtClean="0">
                <a:sym typeface="Symbol" pitchFamily="18" charset="2"/>
              </a:rPr>
              <a:t>change by discrete amounts, absorb or emit energy in small packets – “quanta”;					</a:t>
            </a:r>
            <a:r>
              <a:rPr lang="en-US" dirty="0" err="1" smtClean="0">
                <a:sym typeface="Symbol" pitchFamily="18" charset="2"/>
              </a:rPr>
              <a:t>E</a:t>
            </a:r>
            <a:r>
              <a:rPr lang="en-US" baseline="-25000" dirty="0" err="1" smtClean="0">
                <a:sym typeface="Symbol" pitchFamily="18" charset="2"/>
              </a:rPr>
              <a:t>quantum</a:t>
            </a:r>
            <a:r>
              <a:rPr lang="en-US" dirty="0" smtClean="0">
                <a:sym typeface="Symbol" pitchFamily="18" charset="2"/>
              </a:rPr>
              <a:t>  = </a:t>
            </a:r>
            <a:r>
              <a:rPr lang="en-US" dirty="0" err="1" smtClean="0"/>
              <a:t>h</a:t>
            </a:r>
            <a:r>
              <a:rPr lang="en-US" dirty="0" err="1">
                <a:sym typeface="Symbol" pitchFamily="18" charset="2"/>
              </a:rPr>
              <a:t>f</a:t>
            </a:r>
            <a:endParaRPr lang="en-US" dirty="0" smtClean="0">
              <a:sym typeface="Symbol" pitchFamily="18" charset="2"/>
            </a:endParaRPr>
          </a:p>
          <a:p>
            <a:pPr lvl="1"/>
            <a:r>
              <a:rPr lang="en-US" dirty="0" smtClean="0">
                <a:sym typeface="Symbol" pitchFamily="18" charset="2"/>
              </a:rPr>
              <a:t> average energy of oscillator 			&lt;</a:t>
            </a:r>
            <a:r>
              <a:rPr lang="en-US" dirty="0" err="1" smtClean="0">
                <a:sym typeface="Symbol" pitchFamily="18" charset="2"/>
              </a:rPr>
              <a:t>E</a:t>
            </a:r>
            <a:r>
              <a:rPr lang="en-US" baseline="-25000" dirty="0" err="1" smtClean="0">
                <a:sym typeface="Symbol" pitchFamily="18" charset="2"/>
              </a:rPr>
              <a:t>osc</a:t>
            </a:r>
            <a:r>
              <a:rPr lang="en-US" dirty="0" smtClean="0">
                <a:sym typeface="Symbol" pitchFamily="18" charset="2"/>
              </a:rPr>
              <a:t>&gt; = </a:t>
            </a:r>
            <a:r>
              <a:rPr lang="en-US" dirty="0" err="1" smtClean="0"/>
              <a:t>h</a:t>
            </a:r>
            <a:r>
              <a:rPr lang="en-US" dirty="0" err="1">
                <a:sym typeface="Symbol" pitchFamily="18" charset="2"/>
              </a:rPr>
              <a:t>f</a:t>
            </a:r>
            <a:r>
              <a:rPr lang="en-US" dirty="0" smtClean="0">
                <a:sym typeface="Symbol" pitchFamily="18" charset="2"/>
              </a:rPr>
              <a:t>/(e</a:t>
            </a:r>
            <a:r>
              <a:rPr lang="en-US" baseline="30000" dirty="0" smtClean="0">
                <a:sym typeface="Symbol" pitchFamily="18" charset="2"/>
              </a:rPr>
              <a:t>x</a:t>
            </a:r>
            <a:r>
              <a:rPr lang="en-US" dirty="0" smtClean="0">
                <a:sym typeface="Symbol" pitchFamily="18" charset="2"/>
              </a:rPr>
              <a:t> – 1) with x = </a:t>
            </a:r>
            <a:r>
              <a:rPr lang="en-US" dirty="0" err="1" smtClean="0"/>
              <a:t>h</a:t>
            </a:r>
            <a:r>
              <a:rPr lang="en-US" dirty="0" err="1">
                <a:sym typeface="Symbol" pitchFamily="18" charset="2"/>
              </a:rPr>
              <a:t>f</a:t>
            </a:r>
            <a:r>
              <a:rPr lang="en-US" dirty="0" smtClean="0">
                <a:sym typeface="Symbol" pitchFamily="18" charset="2"/>
              </a:rPr>
              <a:t>/</a:t>
            </a:r>
            <a:r>
              <a:rPr lang="en-US" dirty="0" err="1" smtClean="0">
                <a:sym typeface="Symbol" pitchFamily="18" charset="2"/>
              </a:rPr>
              <a:t>kT</a:t>
            </a:r>
            <a:r>
              <a:rPr lang="en-US" dirty="0" smtClean="0">
                <a:sym typeface="Symbol" pitchFamily="18" charset="2"/>
              </a:rPr>
              <a:t>;  		for low frequencies get classical  result 		&lt;</a:t>
            </a:r>
            <a:r>
              <a:rPr lang="en-US" dirty="0" err="1" smtClean="0">
                <a:sym typeface="Symbol" pitchFamily="18" charset="2"/>
              </a:rPr>
              <a:t>E</a:t>
            </a:r>
            <a:r>
              <a:rPr lang="en-US" baseline="-25000" dirty="0" err="1" smtClean="0">
                <a:sym typeface="Symbol" pitchFamily="18" charset="2"/>
              </a:rPr>
              <a:t>osc</a:t>
            </a:r>
            <a:r>
              <a:rPr lang="en-US" dirty="0" smtClean="0">
                <a:sym typeface="Symbol" pitchFamily="18" charset="2"/>
              </a:rPr>
              <a:t>&gt; = </a:t>
            </a:r>
            <a:r>
              <a:rPr lang="en-US" dirty="0" err="1" smtClean="0">
                <a:sym typeface="Symbol" pitchFamily="18" charset="2"/>
              </a:rPr>
              <a:t>kT</a:t>
            </a:r>
            <a:r>
              <a:rPr lang="en-US" dirty="0" smtClean="0">
                <a:sym typeface="Symbol" pitchFamily="18" charset="2"/>
              </a:rPr>
              <a:t>, k = 1.38 · 10</a:t>
            </a:r>
            <a:r>
              <a:rPr lang="en-US" baseline="40000" dirty="0" smtClean="0">
                <a:sym typeface="Symbol" pitchFamily="18" charset="2"/>
              </a:rPr>
              <a:t>-23</a:t>
            </a:r>
            <a:r>
              <a:rPr lang="en-US" dirty="0" smtClean="0">
                <a:sym typeface="Symbol" pitchFamily="18" charset="2"/>
              </a:rPr>
              <a:t> J</a:t>
            </a:r>
            <a:r>
              <a:rPr lang="en-US" dirty="0" smtClean="0"/>
              <a:t>·</a:t>
            </a:r>
            <a:r>
              <a:rPr lang="en-US" dirty="0" smtClean="0">
                <a:sym typeface="Symbol" pitchFamily="18" charset="2"/>
              </a:rPr>
              <a:t>K</a:t>
            </a:r>
            <a:r>
              <a:rPr lang="en-US" baseline="40000" dirty="0" smtClean="0">
                <a:sym typeface="Symbol" pitchFamily="18" charset="2"/>
              </a:rPr>
              <a:t>-1</a:t>
            </a:r>
          </a:p>
        </p:txBody>
      </p:sp>
    </p:spTree>
    <p:extLst>
      <p:ext uri="{BB962C8B-B14F-4D97-AF65-F5344CB8AC3E}">
        <p14:creationId xmlns:p14="http://schemas.microsoft.com/office/powerpoint/2010/main" val="219690990"/>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a:xfrm>
            <a:off x="0" y="209550"/>
            <a:ext cx="8559800" cy="400050"/>
          </a:xfrm>
        </p:spPr>
        <p:txBody>
          <a:bodyPr/>
          <a:lstStyle/>
          <a:p>
            <a:pPr>
              <a:defRPr/>
            </a:pPr>
            <a:r>
              <a:rPr lang="en-US" dirty="0" smtClean="0"/>
              <a:t>Electron</a:t>
            </a:r>
          </a:p>
        </p:txBody>
      </p:sp>
      <p:sp>
        <p:nvSpPr>
          <p:cNvPr id="8195" name="Rectangle 3"/>
          <p:cNvSpPr>
            <a:spLocks noGrp="1" noChangeArrowheads="1"/>
          </p:cNvSpPr>
          <p:nvPr>
            <p:ph type="body" idx="1"/>
          </p:nvPr>
        </p:nvSpPr>
        <p:spPr>
          <a:xfrm>
            <a:off x="152400" y="533400"/>
            <a:ext cx="8763000" cy="6324600"/>
          </a:xfrm>
        </p:spPr>
        <p:txBody>
          <a:bodyPr/>
          <a:lstStyle/>
          <a:p>
            <a:pPr>
              <a:lnSpc>
                <a:spcPct val="90000"/>
              </a:lnSpc>
            </a:pPr>
            <a:r>
              <a:rPr lang="en-US" sz="2000" dirty="0" smtClean="0"/>
              <a:t>Cathode rays:</a:t>
            </a:r>
          </a:p>
          <a:p>
            <a:pPr lvl="1">
              <a:lnSpc>
                <a:spcPct val="90000"/>
              </a:lnSpc>
            </a:pPr>
            <a:r>
              <a:rPr lang="en-US" sz="2000" dirty="0" smtClean="0"/>
              <a:t>During 2</a:t>
            </a:r>
            <a:r>
              <a:rPr lang="en-US" sz="2000" baseline="30000" dirty="0" smtClean="0"/>
              <a:t>nd</a:t>
            </a:r>
            <a:r>
              <a:rPr lang="en-US" sz="2000" dirty="0" smtClean="0"/>
              <a:t> half of 19</a:t>
            </a:r>
            <a:r>
              <a:rPr lang="en-US" sz="2000" baseline="30000" dirty="0" smtClean="0"/>
              <a:t>th</a:t>
            </a:r>
            <a:r>
              <a:rPr lang="en-US" sz="2000" dirty="0" smtClean="0"/>
              <a:t> century, many physicists do experiments with “discharge tubes”, i.e.  evacuated glass tubes  with “electrodes” at ends,  electric field between them (HV)</a:t>
            </a:r>
          </a:p>
          <a:p>
            <a:pPr lvl="1">
              <a:lnSpc>
                <a:spcPct val="90000"/>
              </a:lnSpc>
            </a:pPr>
            <a:r>
              <a:rPr lang="en-US" sz="2000" dirty="0" smtClean="0"/>
              <a:t>Johann </a:t>
            </a:r>
            <a:r>
              <a:rPr lang="en-US" sz="2000" dirty="0" err="1" smtClean="0"/>
              <a:t>Hittorf</a:t>
            </a:r>
            <a:r>
              <a:rPr lang="en-US" sz="2000" dirty="0" smtClean="0"/>
              <a:t> (1869): discharge mediated by rays emitted from negative electrode (“cathode”)  -- “</a:t>
            </a:r>
            <a:r>
              <a:rPr lang="en-US" sz="2000" dirty="0" err="1" smtClean="0"/>
              <a:t>Kathodenstrahlen</a:t>
            </a:r>
            <a:r>
              <a:rPr lang="en-US" sz="2000" dirty="0" smtClean="0"/>
              <a:t>” 				“</a:t>
            </a:r>
            <a:r>
              <a:rPr lang="en-US" sz="2000" dirty="0" smtClean="0">
                <a:solidFill>
                  <a:srgbClr val="FF3300"/>
                </a:solidFill>
              </a:rPr>
              <a:t>cathode rays</a:t>
            </a:r>
            <a:r>
              <a:rPr lang="en-US" sz="2000" dirty="0" smtClean="0"/>
              <a:t>”</a:t>
            </a:r>
          </a:p>
          <a:p>
            <a:pPr lvl="1">
              <a:lnSpc>
                <a:spcPct val="90000"/>
              </a:lnSpc>
            </a:pPr>
            <a:r>
              <a:rPr lang="en-US" sz="2000" dirty="0" smtClean="0"/>
              <a:t>study of cathode rays by many physicists – find</a:t>
            </a:r>
          </a:p>
          <a:p>
            <a:pPr lvl="2">
              <a:lnSpc>
                <a:spcPct val="90000"/>
              </a:lnSpc>
            </a:pPr>
            <a:r>
              <a:rPr lang="en-US" sz="1800" dirty="0" smtClean="0"/>
              <a:t>cathode rays appear to be particles </a:t>
            </a:r>
          </a:p>
          <a:p>
            <a:pPr lvl="2">
              <a:lnSpc>
                <a:spcPct val="90000"/>
              </a:lnSpc>
            </a:pPr>
            <a:r>
              <a:rPr lang="en-US" sz="1800" dirty="0" smtClean="0"/>
              <a:t>cast shadow of opaque body</a:t>
            </a:r>
          </a:p>
          <a:p>
            <a:pPr lvl="2">
              <a:lnSpc>
                <a:spcPct val="90000"/>
              </a:lnSpc>
            </a:pPr>
            <a:r>
              <a:rPr lang="en-US" sz="1800" dirty="0" smtClean="0"/>
              <a:t>deflected by magnetic field</a:t>
            </a:r>
          </a:p>
          <a:p>
            <a:pPr lvl="2">
              <a:lnSpc>
                <a:spcPct val="90000"/>
              </a:lnSpc>
            </a:pPr>
            <a:r>
              <a:rPr lang="en-US" sz="1800" dirty="0" smtClean="0"/>
              <a:t>negative charge</a:t>
            </a:r>
          </a:p>
          <a:p>
            <a:pPr lvl="1">
              <a:lnSpc>
                <a:spcPct val="90000"/>
              </a:lnSpc>
            </a:pPr>
            <a:r>
              <a:rPr lang="en-US" sz="2000" dirty="0" smtClean="0">
                <a:solidFill>
                  <a:schemeClr val="tx2"/>
                </a:solidFill>
              </a:rPr>
              <a:t>eventually realized</a:t>
            </a:r>
          </a:p>
          <a:p>
            <a:pPr lvl="1">
              <a:lnSpc>
                <a:spcPct val="90000"/>
              </a:lnSpc>
              <a:buFont typeface="Monotype Sorts" pitchFamily="2" charset="2"/>
              <a:buNone/>
            </a:pPr>
            <a:r>
              <a:rPr lang="en-US" sz="2000" dirty="0" smtClean="0">
                <a:solidFill>
                  <a:schemeClr val="tx2"/>
                </a:solidFill>
              </a:rPr>
              <a:t>	cathode rays were</a:t>
            </a:r>
          </a:p>
          <a:p>
            <a:pPr lvl="1">
              <a:lnSpc>
                <a:spcPct val="90000"/>
              </a:lnSpc>
              <a:buFont typeface="Monotype Sorts" pitchFamily="2" charset="2"/>
              <a:buNone/>
            </a:pPr>
            <a:r>
              <a:rPr lang="en-US" sz="2000" dirty="0" smtClean="0">
                <a:solidFill>
                  <a:schemeClr val="tx2"/>
                </a:solidFill>
              </a:rPr>
              <a:t>	</a:t>
            </a:r>
            <a:r>
              <a:rPr lang="en-US" sz="2000" dirty="0" smtClean="0">
                <a:solidFill>
                  <a:schemeClr val="tx2"/>
                </a:solidFill>
              </a:rPr>
              <a:t>particles which </a:t>
            </a:r>
          </a:p>
          <a:p>
            <a:pPr lvl="1">
              <a:lnSpc>
                <a:spcPct val="90000"/>
              </a:lnSpc>
              <a:buFont typeface="Monotype Sorts" pitchFamily="2" charset="2"/>
              <a:buNone/>
            </a:pPr>
            <a:r>
              <a:rPr lang="en-US" sz="2000" dirty="0">
                <a:solidFill>
                  <a:schemeClr val="tx2"/>
                </a:solidFill>
              </a:rPr>
              <a:t> </a:t>
            </a:r>
            <a:r>
              <a:rPr lang="en-US" sz="2000" dirty="0" smtClean="0">
                <a:solidFill>
                  <a:schemeClr val="tx2"/>
                </a:solidFill>
              </a:rPr>
              <a:t>  a</a:t>
            </a:r>
            <a:r>
              <a:rPr lang="en-US" sz="2000" dirty="0" smtClean="0">
                <a:solidFill>
                  <a:schemeClr val="tx2"/>
                </a:solidFill>
              </a:rPr>
              <a:t>ppeared much lighter</a:t>
            </a:r>
          </a:p>
          <a:p>
            <a:pPr lvl="1">
              <a:lnSpc>
                <a:spcPct val="90000"/>
              </a:lnSpc>
              <a:buFont typeface="Monotype Sorts" pitchFamily="2" charset="2"/>
              <a:buNone/>
            </a:pPr>
            <a:r>
              <a:rPr lang="en-US" sz="2000" dirty="0">
                <a:solidFill>
                  <a:schemeClr val="tx2"/>
                </a:solidFill>
              </a:rPr>
              <a:t> </a:t>
            </a:r>
            <a:r>
              <a:rPr lang="en-US" sz="2000" dirty="0" smtClean="0">
                <a:solidFill>
                  <a:schemeClr val="tx2"/>
                </a:solidFill>
              </a:rPr>
              <a:t>  </a:t>
            </a:r>
            <a:r>
              <a:rPr lang="en-US" sz="2000" dirty="0" smtClean="0">
                <a:solidFill>
                  <a:schemeClr val="tx2"/>
                </a:solidFill>
              </a:rPr>
              <a:t> than atoms -- named</a:t>
            </a:r>
            <a:endParaRPr lang="en-US" sz="2000" dirty="0" smtClean="0">
              <a:solidFill>
                <a:schemeClr val="tx2"/>
              </a:solidFill>
            </a:endParaRPr>
          </a:p>
          <a:p>
            <a:pPr lvl="1">
              <a:lnSpc>
                <a:spcPct val="90000"/>
              </a:lnSpc>
              <a:buFont typeface="Monotype Sorts" pitchFamily="2" charset="2"/>
              <a:buNone/>
            </a:pPr>
            <a:r>
              <a:rPr lang="en-US" sz="2000" dirty="0" smtClean="0">
                <a:solidFill>
                  <a:schemeClr val="tx2"/>
                </a:solidFill>
              </a:rPr>
              <a:t>	them electrons</a:t>
            </a:r>
          </a:p>
          <a:p>
            <a:pPr lvl="2">
              <a:lnSpc>
                <a:spcPct val="90000"/>
              </a:lnSpc>
            </a:pPr>
            <a:endParaRPr lang="en-US" sz="1800" dirty="0" smtClean="0"/>
          </a:p>
          <a:p>
            <a:pPr lvl="2">
              <a:lnSpc>
                <a:spcPct val="90000"/>
              </a:lnSpc>
            </a:pPr>
            <a:endParaRPr lang="en-US" sz="1800" dirty="0" smtClean="0"/>
          </a:p>
          <a:p>
            <a:pPr lvl="1">
              <a:lnSpc>
                <a:spcPct val="90000"/>
              </a:lnSpc>
              <a:buFont typeface="Monotype Sorts" pitchFamily="2" charset="2"/>
              <a:buNone/>
            </a:pPr>
            <a:endParaRPr lang="en-US" dirty="0" smtClean="0"/>
          </a:p>
        </p:txBody>
      </p:sp>
      <p:pic>
        <p:nvPicPr>
          <p:cNvPr id="8196" name="Picture 4" descr="roehregr"/>
          <p:cNvPicPr>
            <a:picLocks noChangeAspect="1" noChangeArrowheads="1"/>
          </p:cNvPicPr>
          <p:nvPr/>
        </p:nvPicPr>
        <p:blipFill>
          <a:blip r:embed="rId3" cstate="print"/>
          <a:srcRect/>
          <a:stretch>
            <a:fillRect/>
          </a:stretch>
        </p:blipFill>
        <p:spPr bwMode="auto">
          <a:xfrm>
            <a:off x="3505200" y="4306888"/>
            <a:ext cx="5562600" cy="2474912"/>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p:nvPr>
        </p:nvSpPr>
        <p:spPr>
          <a:xfrm>
            <a:off x="685800" y="152400"/>
            <a:ext cx="8458200" cy="533400"/>
          </a:xfrm>
        </p:spPr>
        <p:txBody>
          <a:bodyPr/>
          <a:lstStyle/>
          <a:p>
            <a:pPr>
              <a:defRPr/>
            </a:pPr>
            <a:r>
              <a:rPr lang="en-US" smtClean="0"/>
              <a:t>Photoelectric effect</a:t>
            </a:r>
          </a:p>
        </p:txBody>
      </p:sp>
      <p:sp>
        <p:nvSpPr>
          <p:cNvPr id="9219" name="Rectangle 3"/>
          <p:cNvSpPr>
            <a:spLocks noGrp="1" noChangeArrowheads="1"/>
          </p:cNvSpPr>
          <p:nvPr>
            <p:ph type="body" idx="1"/>
          </p:nvPr>
        </p:nvSpPr>
        <p:spPr>
          <a:xfrm>
            <a:off x="381000" y="838200"/>
            <a:ext cx="8305800" cy="5638800"/>
          </a:xfrm>
        </p:spPr>
        <p:txBody>
          <a:bodyPr/>
          <a:lstStyle/>
          <a:p>
            <a:r>
              <a:rPr lang="en-US" dirty="0" smtClean="0"/>
              <a:t>1887: Heinrich Hertz:</a:t>
            </a:r>
          </a:p>
          <a:p>
            <a:pPr lvl="1"/>
            <a:r>
              <a:rPr lang="en-US" dirty="0" smtClean="0"/>
              <a:t> In experiments on </a:t>
            </a:r>
            <a:r>
              <a:rPr lang="en-US" dirty="0" err="1" smtClean="0"/>
              <a:t>e.m</a:t>
            </a:r>
            <a:r>
              <a:rPr lang="en-US" dirty="0" smtClean="0"/>
              <a:t>. waves, unexpected new observation: when receiver spark gap is shielded from light of transmitter spark, the maximum spark-length became smaller</a:t>
            </a:r>
          </a:p>
          <a:p>
            <a:pPr lvl="1"/>
            <a:r>
              <a:rPr lang="en-US" dirty="0" smtClean="0"/>
              <a:t> Further investigation showed:</a:t>
            </a:r>
          </a:p>
          <a:p>
            <a:pPr lvl="2"/>
            <a:r>
              <a:rPr lang="en-US" dirty="0" smtClean="0"/>
              <a:t>Glass effectively shielded the spark</a:t>
            </a:r>
          </a:p>
          <a:p>
            <a:pPr lvl="2"/>
            <a:r>
              <a:rPr lang="en-US" dirty="0" smtClean="0"/>
              <a:t>Quartz did not</a:t>
            </a:r>
          </a:p>
          <a:p>
            <a:pPr lvl="2"/>
            <a:r>
              <a:rPr lang="en-US" dirty="0" smtClean="0"/>
              <a:t>Use of quartz prism to break up light into wavelength components </a:t>
            </a:r>
            <a:r>
              <a:rPr lang="en-US" dirty="0" smtClean="0">
                <a:sym typeface="Symbol" pitchFamily="18" charset="2"/>
              </a:rPr>
              <a:t> find that wavelength which makes little spark more powerful was in the UV</a:t>
            </a:r>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Photoelectric effect– further studies</a:t>
            </a:r>
          </a:p>
        </p:txBody>
      </p:sp>
      <p:sp>
        <p:nvSpPr>
          <p:cNvPr id="3" name="Content Placeholder 2"/>
          <p:cNvSpPr>
            <a:spLocks noGrp="1"/>
          </p:cNvSpPr>
          <p:nvPr>
            <p:ph idx="1"/>
          </p:nvPr>
        </p:nvSpPr>
        <p:spPr/>
        <p:txBody>
          <a:bodyPr/>
          <a:lstStyle/>
          <a:p>
            <a:r>
              <a:rPr lang="en-US" dirty="0" smtClean="0"/>
              <a:t>Studies by </a:t>
            </a:r>
            <a:r>
              <a:rPr lang="en-US" dirty="0" err="1" smtClean="0"/>
              <a:t>Hallwachs</a:t>
            </a:r>
            <a:r>
              <a:rPr lang="en-US" dirty="0" smtClean="0"/>
              <a:t>, Lenard, Thomson:</a:t>
            </a:r>
          </a:p>
          <a:p>
            <a:pPr lvl="1"/>
            <a:r>
              <a:rPr lang="en-US" dirty="0" smtClean="0"/>
              <a:t>Discharge effect observed only if negative charge</a:t>
            </a:r>
          </a:p>
          <a:p>
            <a:pPr lvl="1"/>
            <a:r>
              <a:rPr lang="en-US" dirty="0" smtClean="0"/>
              <a:t>Shining light on surface causes negative particles to be emitted from surface</a:t>
            </a:r>
          </a:p>
          <a:p>
            <a:pPr lvl="1"/>
            <a:r>
              <a:rPr lang="en-US" dirty="0" smtClean="0"/>
              <a:t>Energy of particles independent of light intensity</a:t>
            </a:r>
          </a:p>
          <a:p>
            <a:pPr lvl="1"/>
            <a:r>
              <a:rPr lang="en-US" dirty="0"/>
              <a:t>Energy of particles </a:t>
            </a:r>
            <a:r>
              <a:rPr lang="en-US" dirty="0" smtClean="0"/>
              <a:t>depends on color of light</a:t>
            </a:r>
          </a:p>
          <a:p>
            <a:pPr lvl="1"/>
            <a:r>
              <a:rPr lang="en-US" dirty="0" smtClean="0"/>
              <a:t>Maximum wavelength beyond which no effect </a:t>
            </a:r>
          </a:p>
          <a:p>
            <a:pPr lvl="1"/>
            <a:r>
              <a:rPr lang="en-US" dirty="0" smtClean="0"/>
              <a:t>Emitted particles same as the ones seen in “cathode ray” experiments</a:t>
            </a:r>
          </a:p>
          <a:p>
            <a:pPr lvl="1"/>
            <a:endParaRPr lang="en-US" dirty="0" smtClean="0"/>
          </a:p>
          <a:p>
            <a:pPr lvl="1"/>
            <a:endParaRPr lang="en-US" dirty="0"/>
          </a:p>
        </p:txBody>
      </p:sp>
    </p:spTree>
    <p:extLst>
      <p:ext uri="{BB962C8B-B14F-4D97-AF65-F5344CB8AC3E}">
        <p14:creationId xmlns:p14="http://schemas.microsoft.com/office/powerpoint/2010/main" val="769746954"/>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Photoelectric effect</a:t>
            </a:r>
          </a:p>
        </p:txBody>
      </p:sp>
      <p:sp>
        <p:nvSpPr>
          <p:cNvPr id="3" name="Content Placeholder 2"/>
          <p:cNvSpPr>
            <a:spLocks noGrp="1"/>
          </p:cNvSpPr>
          <p:nvPr>
            <p:ph idx="1"/>
          </p:nvPr>
        </p:nvSpPr>
        <p:spPr>
          <a:xfrm>
            <a:off x="228600" y="914400"/>
            <a:ext cx="8534400" cy="5265057"/>
          </a:xfrm>
        </p:spPr>
        <p:txBody>
          <a:bodyPr/>
          <a:lstStyle/>
          <a:p>
            <a:r>
              <a:rPr lang="en-US" dirty="0" smtClean="0"/>
              <a:t>Light </a:t>
            </a:r>
            <a:r>
              <a:rPr lang="en-US" dirty="0"/>
              <a:t>can eject electrons from a metal, but only if it's frequency is above a threshold frequency (characteristic for each material</a:t>
            </a:r>
            <a:r>
              <a:rPr lang="en-US" dirty="0" smtClean="0"/>
              <a:t>)</a:t>
            </a:r>
          </a:p>
          <a:p>
            <a:r>
              <a:rPr lang="en-US" dirty="0"/>
              <a:t>Classically, for light as a wave, energy of light is proportional to the square of the </a:t>
            </a:r>
            <a:r>
              <a:rPr lang="en-US" dirty="0" smtClean="0"/>
              <a:t>amplitude</a:t>
            </a:r>
          </a:p>
          <a:p>
            <a:r>
              <a:rPr lang="en-US" dirty="0" smtClean="0"/>
              <a:t>If light = photon with energy E=</a:t>
            </a:r>
            <a:r>
              <a:rPr lang="en-US" dirty="0" err="1" smtClean="0"/>
              <a:t>hf</a:t>
            </a:r>
            <a:r>
              <a:rPr lang="en-US" dirty="0" smtClean="0"/>
              <a:t>, energy depends on frequency</a:t>
            </a:r>
            <a:endParaRPr lang="en-US" dirty="0"/>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81425" y="3848100"/>
            <a:ext cx="3838575" cy="2552700"/>
          </a:xfrm>
          <a:prstGeom prst="rect">
            <a:avLst/>
          </a:prstGeom>
        </p:spPr>
      </p:pic>
    </p:spTree>
    <p:extLst>
      <p:ext uri="{BB962C8B-B14F-4D97-AF65-F5344CB8AC3E}">
        <p14:creationId xmlns:p14="http://schemas.microsoft.com/office/powerpoint/2010/main" val="2058221287"/>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photef1"/>
          <p:cNvPicPr>
            <a:picLocks noGrp="1" noChangeAspect="1" noChangeArrowheads="1"/>
          </p:cNvPicPr>
          <p:nvPr>
            <p:ph type="body" idx="1"/>
          </p:nvPr>
        </p:nvPicPr>
        <p:blipFill>
          <a:blip r:embed="rId3" cstate="print"/>
          <a:srcRect/>
          <a:stretch>
            <a:fillRect/>
          </a:stretch>
        </p:blipFill>
        <p:spPr>
          <a:xfrm>
            <a:off x="1955800" y="1281113"/>
            <a:ext cx="4546600" cy="2039937"/>
          </a:xfrm>
          <a:noFill/>
        </p:spPr>
      </p:pic>
      <p:pic>
        <p:nvPicPr>
          <p:cNvPr id="18435" name="Picture 3" descr="photef2"/>
          <p:cNvPicPr>
            <a:picLocks noChangeAspect="1" noChangeArrowheads="1"/>
          </p:cNvPicPr>
          <p:nvPr/>
        </p:nvPicPr>
        <p:blipFill>
          <a:blip r:embed="rId4" cstate="print"/>
          <a:srcRect/>
          <a:stretch>
            <a:fillRect/>
          </a:stretch>
        </p:blipFill>
        <p:spPr bwMode="auto">
          <a:xfrm>
            <a:off x="2278063" y="3557588"/>
            <a:ext cx="4586287" cy="2271712"/>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152400"/>
            <a:ext cx="8458200" cy="685800"/>
          </a:xfrm>
        </p:spPr>
        <p:txBody>
          <a:bodyPr/>
          <a:lstStyle/>
          <a:p>
            <a:r>
              <a:rPr lang="en-US" altLang="en-US" dirty="0" smtClean="0"/>
              <a:t>Photoelectric </a:t>
            </a:r>
            <a:r>
              <a:rPr lang="en-US" altLang="en-US" dirty="0"/>
              <a:t>Effect </a:t>
            </a:r>
          </a:p>
        </p:txBody>
      </p:sp>
      <p:sp>
        <p:nvSpPr>
          <p:cNvPr id="33795" name="Rectangle 3"/>
          <p:cNvSpPr>
            <a:spLocks noGrp="1" noChangeArrowheads="1"/>
          </p:cNvSpPr>
          <p:nvPr>
            <p:ph type="body" idx="1"/>
          </p:nvPr>
        </p:nvSpPr>
        <p:spPr/>
        <p:txBody>
          <a:bodyPr/>
          <a:lstStyle/>
          <a:p>
            <a:pPr marL="990600" lvl="1" indent="-533400">
              <a:lnSpc>
                <a:spcPct val="80000"/>
              </a:lnSpc>
            </a:pPr>
            <a:r>
              <a:rPr lang="en-US" altLang="en-US" sz="2400" dirty="0"/>
              <a:t>The photoelectric effect provides evidence for the particle nature of light.</a:t>
            </a:r>
          </a:p>
          <a:p>
            <a:pPr marL="990600" lvl="1" indent="-533400">
              <a:lnSpc>
                <a:spcPct val="80000"/>
              </a:lnSpc>
            </a:pPr>
            <a:r>
              <a:rPr lang="en-US" altLang="en-US" sz="2400" dirty="0"/>
              <a:t> It also provides evidence for quantization.</a:t>
            </a:r>
          </a:p>
          <a:p>
            <a:pPr marL="990600" lvl="1" indent="-533400">
              <a:lnSpc>
                <a:spcPct val="80000"/>
              </a:lnSpc>
            </a:pPr>
            <a:r>
              <a:rPr lang="en-US" altLang="en-US" sz="2400" dirty="0"/>
              <a:t>If light shines on the surface of a metal, there is a point at which electrons are ejected from the metal.</a:t>
            </a:r>
          </a:p>
          <a:p>
            <a:pPr marL="990600" lvl="1" indent="-533400">
              <a:lnSpc>
                <a:spcPct val="80000"/>
              </a:lnSpc>
            </a:pPr>
            <a:r>
              <a:rPr lang="en-US" altLang="en-US" sz="2400" dirty="0"/>
              <a:t>The electrons will only be ejected once the threshold frequency is reached .</a:t>
            </a:r>
          </a:p>
          <a:p>
            <a:pPr marL="990600" lvl="1" indent="-533400">
              <a:lnSpc>
                <a:spcPct val="80000"/>
              </a:lnSpc>
            </a:pPr>
            <a:r>
              <a:rPr lang="en-US" altLang="en-US" sz="2400" dirty="0"/>
              <a:t>Below the threshold frequency, no electrons are ejected.</a:t>
            </a:r>
          </a:p>
          <a:p>
            <a:pPr marL="990600" lvl="1" indent="-533400">
              <a:lnSpc>
                <a:spcPct val="80000"/>
              </a:lnSpc>
            </a:pPr>
            <a:r>
              <a:rPr lang="en-US" altLang="en-US" sz="2400" dirty="0"/>
              <a:t>Above the threshold frequency, the number of electrons ejected depend on the intensity of the light.</a:t>
            </a:r>
          </a:p>
          <a:p>
            <a:pPr marL="609600" indent="-609600">
              <a:lnSpc>
                <a:spcPct val="80000"/>
              </a:lnSpc>
            </a:pPr>
            <a:endParaRPr lang="en-US" altLang="en-US" sz="2800" dirty="0"/>
          </a:p>
        </p:txBody>
      </p:sp>
    </p:spTree>
    <p:extLst>
      <p:ext uri="{BB962C8B-B14F-4D97-AF65-F5344CB8AC3E}">
        <p14:creationId xmlns:p14="http://schemas.microsoft.com/office/powerpoint/2010/main" val="23532297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Rectangle 2"/>
          <p:cNvSpPr>
            <a:spLocks noGrp="1" noChangeArrowheads="1"/>
          </p:cNvSpPr>
          <p:nvPr>
            <p:ph type="title"/>
          </p:nvPr>
        </p:nvSpPr>
        <p:spPr>
          <a:xfrm>
            <a:off x="0" y="0"/>
            <a:ext cx="8458200" cy="685800"/>
          </a:xfrm>
        </p:spPr>
        <p:txBody>
          <a:bodyPr/>
          <a:lstStyle/>
          <a:p>
            <a:pPr>
              <a:defRPr/>
            </a:pPr>
            <a:r>
              <a:rPr lang="en-US" smtClean="0"/>
              <a:t>Explanation of photoelectric effect</a:t>
            </a:r>
          </a:p>
        </p:txBody>
      </p:sp>
      <p:sp>
        <p:nvSpPr>
          <p:cNvPr id="19459" name="Rectangle 3"/>
          <p:cNvSpPr>
            <a:spLocks noGrp="1" noChangeArrowheads="1"/>
          </p:cNvSpPr>
          <p:nvPr>
            <p:ph type="body" idx="1"/>
          </p:nvPr>
        </p:nvSpPr>
        <p:spPr>
          <a:xfrm>
            <a:off x="304800" y="838200"/>
            <a:ext cx="8534400" cy="5791200"/>
          </a:xfrm>
        </p:spPr>
        <p:txBody>
          <a:bodyPr/>
          <a:lstStyle/>
          <a:p>
            <a:r>
              <a:rPr lang="en-US" sz="2400" dirty="0" smtClean="0"/>
              <a:t>1905: Albert Einstein (1879-1955) (Bern)</a:t>
            </a:r>
          </a:p>
          <a:p>
            <a:pPr lvl="1"/>
            <a:r>
              <a:rPr lang="en-US" sz="2400" dirty="0" smtClean="0"/>
              <a:t>Gives explanation of observation relating to photoelectric effect:</a:t>
            </a:r>
          </a:p>
          <a:p>
            <a:pPr lvl="2"/>
            <a:r>
              <a:rPr lang="en-US" sz="2000" dirty="0" smtClean="0"/>
              <a:t>Assume that incoming radiation consists of “light quanta” of energy h</a:t>
            </a:r>
            <a:r>
              <a:rPr lang="en-US" sz="2000" b="1" dirty="0" smtClean="0">
                <a:sym typeface="Symbol" pitchFamily="18" charset="2"/>
              </a:rPr>
              <a:t></a:t>
            </a:r>
            <a:r>
              <a:rPr lang="en-US" sz="2000" dirty="0" smtClean="0"/>
              <a:t> (h = Planck’s constant, </a:t>
            </a:r>
            <a:r>
              <a:rPr lang="en-US" sz="2000" b="1" dirty="0" smtClean="0">
                <a:sym typeface="Symbol" pitchFamily="18" charset="2"/>
              </a:rPr>
              <a:t></a:t>
            </a:r>
            <a:r>
              <a:rPr lang="en-US" sz="2000" dirty="0" smtClean="0"/>
              <a:t> =frequency)</a:t>
            </a:r>
          </a:p>
          <a:p>
            <a:pPr lvl="2"/>
            <a:r>
              <a:rPr lang="en-US" sz="2000" dirty="0" smtClean="0">
                <a:sym typeface="Symbol" pitchFamily="18" charset="2"/>
              </a:rPr>
              <a:t> electrons will leave surface of metal with energy</a:t>
            </a:r>
          </a:p>
          <a:p>
            <a:pPr lvl="2">
              <a:buFontTx/>
              <a:buNone/>
            </a:pPr>
            <a:r>
              <a:rPr lang="en-US" sz="2000" dirty="0" smtClean="0"/>
              <a:t>		E = h </a:t>
            </a:r>
            <a:r>
              <a:rPr lang="en-US" sz="2000" b="1" dirty="0" smtClean="0">
                <a:sym typeface="Symbol" pitchFamily="18" charset="2"/>
              </a:rPr>
              <a:t></a:t>
            </a:r>
            <a:r>
              <a:rPr lang="en-US" sz="2000" dirty="0" smtClean="0"/>
              <a:t>  – W 							</a:t>
            </a:r>
            <a:r>
              <a:rPr lang="en-US" sz="2000" dirty="0" err="1" smtClean="0"/>
              <a:t>W</a:t>
            </a:r>
            <a:r>
              <a:rPr lang="en-US" sz="2000" dirty="0" smtClean="0"/>
              <a:t> = “work function” = energy necessary to 			get electron out of the metal </a:t>
            </a:r>
          </a:p>
          <a:p>
            <a:pPr lvl="2"/>
            <a:r>
              <a:rPr lang="en-US" sz="2000" b="1" dirty="0" smtClean="0">
                <a:sym typeface="Symbol" pitchFamily="18" charset="2"/>
              </a:rPr>
              <a:t> </a:t>
            </a:r>
            <a:r>
              <a:rPr lang="en-US" sz="2000" dirty="0" smtClean="0"/>
              <a:t>there is a minimum light frequency for a given metal (that for which quantum of energy is equal to work function), below which  no electron emission  happens</a:t>
            </a:r>
          </a:p>
          <a:p>
            <a:pPr lvl="2"/>
            <a:r>
              <a:rPr lang="en-US" sz="2000" dirty="0" smtClean="0"/>
              <a:t>When cranking up retarding voltage until current stops, the highest energy electrons must have had energy </a:t>
            </a:r>
            <a:r>
              <a:rPr lang="en-US" sz="2000" dirty="0" err="1" smtClean="0"/>
              <a:t>eV</a:t>
            </a:r>
            <a:r>
              <a:rPr lang="en-US" sz="2000" baseline="-25000" dirty="0" err="1" smtClean="0"/>
              <a:t>stop</a:t>
            </a:r>
            <a:r>
              <a:rPr lang="en-US" sz="2000" dirty="0" smtClean="0"/>
              <a:t>  on leaving the cathode</a:t>
            </a:r>
          </a:p>
          <a:p>
            <a:pPr lvl="2"/>
            <a:r>
              <a:rPr lang="en-US" sz="2000" dirty="0" smtClean="0"/>
              <a:t>Therefore 		</a:t>
            </a:r>
            <a:r>
              <a:rPr lang="en-US" sz="2000" dirty="0" err="1" smtClean="0"/>
              <a:t>eV</a:t>
            </a:r>
            <a:r>
              <a:rPr lang="en-US" sz="2000" baseline="-25000" dirty="0" err="1" smtClean="0"/>
              <a:t>stop</a:t>
            </a:r>
            <a:r>
              <a:rPr lang="en-US" sz="2000" dirty="0" smtClean="0"/>
              <a:t> = h </a:t>
            </a:r>
            <a:r>
              <a:rPr lang="en-US" sz="2000" b="1" dirty="0" smtClean="0">
                <a:sym typeface="Symbol" pitchFamily="18" charset="2"/>
              </a:rPr>
              <a:t></a:t>
            </a:r>
            <a:r>
              <a:rPr lang="en-US" sz="2000" dirty="0" smtClean="0"/>
              <a:t> – W</a:t>
            </a:r>
          </a:p>
          <a:p>
            <a:pPr lvl="2">
              <a:buFontTx/>
              <a:buNone/>
            </a:pPr>
            <a:endParaRPr lang="en-US" sz="2000" dirty="0" smtClean="0"/>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p:txBody>
          <a:bodyPr/>
          <a:lstStyle/>
          <a:p>
            <a:pPr>
              <a:defRPr/>
            </a:pPr>
            <a:r>
              <a:rPr lang="en-US" sz="3200" smtClean="0"/>
              <a:t>Verification of Einstein’s explanation</a:t>
            </a:r>
          </a:p>
        </p:txBody>
      </p:sp>
      <p:sp>
        <p:nvSpPr>
          <p:cNvPr id="20483" name="Rectangle 3"/>
          <p:cNvSpPr>
            <a:spLocks noGrp="1" noChangeArrowheads="1"/>
          </p:cNvSpPr>
          <p:nvPr>
            <p:ph type="body" idx="1"/>
          </p:nvPr>
        </p:nvSpPr>
        <p:spPr/>
        <p:txBody>
          <a:bodyPr/>
          <a:lstStyle/>
          <a:p>
            <a:r>
              <a:rPr lang="en-US" smtClean="0"/>
              <a:t>1906 – 1916: Robert Millikan (1868-1963) (Chicago)</a:t>
            </a:r>
          </a:p>
          <a:p>
            <a:pPr lvl="1"/>
            <a:r>
              <a:rPr lang="en-US" smtClean="0"/>
              <a:t> Did not accept Einstein’s explanation</a:t>
            </a:r>
          </a:p>
          <a:p>
            <a:pPr lvl="1"/>
            <a:r>
              <a:rPr lang="en-US" smtClean="0"/>
              <a:t> Tried to disprove it by precise measurements</a:t>
            </a:r>
          </a:p>
          <a:p>
            <a:pPr lvl="1"/>
            <a:r>
              <a:rPr lang="en-US" smtClean="0"/>
              <a:t> Result: confirmation of Einstein’s theory,</a:t>
            </a:r>
          </a:p>
          <a:p>
            <a:pPr lvl="1">
              <a:buFont typeface="Monotype Sorts" pitchFamily="2" charset="2"/>
              <a:buNone/>
            </a:pPr>
            <a:r>
              <a:rPr lang="en-US" smtClean="0"/>
              <a:t>measurement of h with 0.5% precision</a:t>
            </a:r>
          </a:p>
          <a:p>
            <a:r>
              <a:rPr lang="en-US" smtClean="0">
                <a:solidFill>
                  <a:schemeClr val="accent2"/>
                </a:solidFill>
              </a:rPr>
              <a:t> </a:t>
            </a:r>
            <a:r>
              <a:rPr lang="en-US" smtClean="0"/>
              <a:t>1923: Arthur Compton (1892-1962)(St.Louis):</a:t>
            </a:r>
          </a:p>
          <a:p>
            <a:pPr lvl="1"/>
            <a:r>
              <a:rPr lang="en-US" smtClean="0"/>
              <a:t>Observes scattering of X-rays on electrons</a:t>
            </a:r>
          </a:p>
          <a:p>
            <a:pPr lvl="1">
              <a:buFont typeface="Monotype Sorts" pitchFamily="2" charset="2"/>
              <a:buNone/>
            </a:pPr>
            <a:r>
              <a:rPr lang="en-US" smtClean="0"/>
              <a:t>			</a:t>
            </a:r>
          </a:p>
          <a:p>
            <a:pPr>
              <a:buFont typeface="Wingdings" pitchFamily="2" charset="2"/>
              <a:buNone/>
            </a:pPr>
            <a:endParaRPr lang="en-US" smtClean="0"/>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a:lstStyle/>
          <a:p>
            <a:pPr>
              <a:defRPr/>
            </a:pPr>
            <a:r>
              <a:rPr lang="en-US" smtClean="0"/>
              <a:t>Features of QP</a:t>
            </a:r>
          </a:p>
        </p:txBody>
      </p:sp>
      <p:sp>
        <p:nvSpPr>
          <p:cNvPr id="9219" name="Rectangle 3"/>
          <p:cNvSpPr>
            <a:spLocks noGrp="1" noChangeArrowheads="1"/>
          </p:cNvSpPr>
          <p:nvPr>
            <p:ph type="body" idx="1"/>
          </p:nvPr>
        </p:nvSpPr>
        <p:spPr>
          <a:xfrm>
            <a:off x="533400" y="914400"/>
            <a:ext cx="8153400" cy="6019800"/>
          </a:xfrm>
        </p:spPr>
        <p:txBody>
          <a:bodyPr/>
          <a:lstStyle/>
          <a:p>
            <a:pPr>
              <a:lnSpc>
                <a:spcPct val="80000"/>
              </a:lnSpc>
            </a:pPr>
            <a:r>
              <a:rPr lang="en-US" sz="2400" dirty="0" smtClean="0"/>
              <a:t>  </a:t>
            </a:r>
            <a:r>
              <a:rPr lang="en-US" dirty="0" smtClean="0"/>
              <a:t>Quantum physics is basically the recognition that there is less difference between waves and particles than was thought before</a:t>
            </a:r>
          </a:p>
          <a:p>
            <a:pPr>
              <a:lnSpc>
                <a:spcPct val="80000"/>
              </a:lnSpc>
            </a:pPr>
            <a:r>
              <a:rPr lang="en-US" dirty="0" smtClean="0"/>
              <a:t> key insights:</a:t>
            </a:r>
          </a:p>
          <a:p>
            <a:pPr lvl="2">
              <a:lnSpc>
                <a:spcPct val="80000"/>
              </a:lnSpc>
            </a:pPr>
            <a:r>
              <a:rPr lang="en-US" dirty="0" smtClean="0"/>
              <a:t> “wave-particle duality”</a:t>
            </a:r>
          </a:p>
          <a:p>
            <a:pPr lvl="3">
              <a:lnSpc>
                <a:spcPct val="80000"/>
              </a:lnSpc>
            </a:pPr>
            <a:r>
              <a:rPr lang="en-US" dirty="0" smtClean="0"/>
              <a:t>light can behave like a particle</a:t>
            </a:r>
          </a:p>
          <a:p>
            <a:pPr lvl="3">
              <a:lnSpc>
                <a:spcPct val="80000"/>
              </a:lnSpc>
            </a:pPr>
            <a:r>
              <a:rPr lang="en-US" dirty="0"/>
              <a:t>particles can behave like waves (or wave packets</a:t>
            </a:r>
            <a:r>
              <a:rPr lang="en-US" dirty="0" smtClean="0"/>
              <a:t>)</a:t>
            </a:r>
          </a:p>
          <a:p>
            <a:pPr lvl="2">
              <a:lnSpc>
                <a:spcPct val="80000"/>
              </a:lnSpc>
            </a:pPr>
            <a:r>
              <a:rPr lang="en-US" dirty="0" smtClean="0"/>
              <a:t>“quantization of energy”</a:t>
            </a:r>
          </a:p>
          <a:p>
            <a:pPr lvl="3">
              <a:lnSpc>
                <a:spcPct val="80000"/>
              </a:lnSpc>
            </a:pPr>
            <a:r>
              <a:rPr lang="en-US" dirty="0"/>
              <a:t>waves gain or lose energy only in "quantized amounts</a:t>
            </a:r>
            <a:r>
              <a:rPr lang="en-US" dirty="0" smtClean="0"/>
              <a:t>“</a:t>
            </a:r>
          </a:p>
          <a:p>
            <a:pPr lvl="2">
              <a:lnSpc>
                <a:spcPct val="80000"/>
              </a:lnSpc>
            </a:pPr>
            <a:r>
              <a:rPr lang="en-US" dirty="0" smtClean="0"/>
              <a:t> particles (e.g. electrons) are indistinguishable</a:t>
            </a:r>
          </a:p>
          <a:p>
            <a:pPr lvl="2">
              <a:lnSpc>
                <a:spcPct val="80000"/>
              </a:lnSpc>
            </a:pPr>
            <a:r>
              <a:rPr lang="en-US" dirty="0" smtClean="0"/>
              <a:t>detection  (measurement) of a particle  </a:t>
            </a:r>
            <a:r>
              <a:rPr lang="en-US" dirty="0" smtClean="0"/>
              <a:t>         </a:t>
            </a:r>
            <a:r>
              <a:rPr lang="en-US" b="1" dirty="0" smtClean="0">
                <a:sym typeface="Symbol" pitchFamily="18" charset="2"/>
              </a:rPr>
              <a:t></a:t>
            </a:r>
            <a:r>
              <a:rPr lang="en-US" dirty="0" smtClean="0"/>
              <a:t> wave will change suddenly into a new wave</a:t>
            </a:r>
          </a:p>
          <a:p>
            <a:pPr lvl="2">
              <a:lnSpc>
                <a:spcPct val="80000"/>
              </a:lnSpc>
            </a:pPr>
            <a:r>
              <a:rPr lang="en-US" dirty="0" smtClean="0"/>
              <a:t> quantum mechanical interference – amplitudes add</a:t>
            </a:r>
          </a:p>
          <a:p>
            <a:pPr lvl="2">
              <a:lnSpc>
                <a:spcPct val="80000"/>
              </a:lnSpc>
            </a:pPr>
            <a:r>
              <a:rPr lang="en-US" dirty="0" smtClean="0"/>
              <a:t> QP is intrinsically probabilistic </a:t>
            </a:r>
          </a:p>
          <a:p>
            <a:pPr lvl="2">
              <a:lnSpc>
                <a:spcPct val="80000"/>
              </a:lnSpc>
            </a:pPr>
            <a:r>
              <a:rPr lang="en-US" dirty="0" smtClean="0"/>
              <a:t> what you can measure  is what you can know</a:t>
            </a:r>
          </a:p>
        </p:txBody>
      </p:sp>
    </p:spTree>
    <p:extLst>
      <p:ext uri="{BB962C8B-B14F-4D97-AF65-F5344CB8AC3E}">
        <p14:creationId xmlns:p14="http://schemas.microsoft.com/office/powerpoint/2010/main" val="3928861940"/>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458200" cy="685800"/>
          </a:xfrm>
        </p:spPr>
        <p:txBody>
          <a:bodyPr/>
          <a:lstStyle/>
          <a:p>
            <a:r>
              <a:rPr lang="en-US" dirty="0" smtClean="0"/>
              <a:t>“Classical” </a:t>
            </a:r>
            <a:r>
              <a:rPr lang="en-US" dirty="0" err="1" smtClean="0"/>
              <a:t>vs</a:t>
            </a:r>
            <a:r>
              <a:rPr lang="en-US" dirty="0" smtClean="0"/>
              <a:t> “modern” physics</a:t>
            </a:r>
            <a:endParaRPr lang="en-US" dirty="0"/>
          </a:p>
        </p:txBody>
      </p:sp>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0" y="853019"/>
            <a:ext cx="8059057" cy="5776381"/>
          </a:xfrm>
          <a:solidFill>
            <a:schemeClr val="bg1">
              <a:lumMod val="90000"/>
            </a:schemeClr>
          </a:solidFill>
        </p:spPr>
      </p:pic>
    </p:spTree>
    <p:extLst>
      <p:ext uri="{BB962C8B-B14F-4D97-AF65-F5344CB8AC3E}">
        <p14:creationId xmlns:p14="http://schemas.microsoft.com/office/powerpoint/2010/main" val="2540258742"/>
      </p:ext>
    </p:extLst>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2"/>
          <p:cNvSpPr>
            <a:spLocks noGrp="1" noChangeArrowheads="1"/>
          </p:cNvSpPr>
          <p:nvPr>
            <p:ph type="title"/>
          </p:nvPr>
        </p:nvSpPr>
        <p:spPr/>
        <p:txBody>
          <a:bodyPr/>
          <a:lstStyle/>
          <a:p>
            <a:pPr>
              <a:defRPr/>
            </a:pPr>
            <a:r>
              <a:rPr lang="en-US" smtClean="0"/>
              <a:t>Summary</a:t>
            </a:r>
          </a:p>
        </p:txBody>
      </p:sp>
      <p:sp>
        <p:nvSpPr>
          <p:cNvPr id="27651" name="Rectangle 3"/>
          <p:cNvSpPr>
            <a:spLocks noGrp="1" noChangeArrowheads="1"/>
          </p:cNvSpPr>
          <p:nvPr>
            <p:ph type="body" idx="1"/>
          </p:nvPr>
        </p:nvSpPr>
        <p:spPr>
          <a:xfrm>
            <a:off x="533400" y="990600"/>
            <a:ext cx="8001000" cy="5638800"/>
          </a:xfrm>
        </p:spPr>
        <p:txBody>
          <a:bodyPr/>
          <a:lstStyle/>
          <a:p>
            <a:r>
              <a:rPr lang="en-US" sz="2400" dirty="0" smtClean="0"/>
              <a:t> classical physics explanation of black-body radiation failed</a:t>
            </a:r>
          </a:p>
          <a:p>
            <a:r>
              <a:rPr lang="en-US" sz="2400" dirty="0" smtClean="0"/>
              <a:t>Planck’s ad-hoc assumption of “energy quanta” of energy </a:t>
            </a:r>
            <a:r>
              <a:rPr lang="en-US" sz="2400" dirty="0" err="1" smtClean="0">
                <a:sym typeface="Symbol" pitchFamily="18" charset="2"/>
              </a:rPr>
              <a:t>E</a:t>
            </a:r>
            <a:r>
              <a:rPr lang="en-US" sz="2400" baseline="-25000" dirty="0" err="1" smtClean="0">
                <a:sym typeface="Symbol" pitchFamily="18" charset="2"/>
              </a:rPr>
              <a:t>quantum</a:t>
            </a:r>
            <a:r>
              <a:rPr lang="en-US" sz="2400" dirty="0" smtClean="0">
                <a:sym typeface="Symbol" pitchFamily="18" charset="2"/>
              </a:rPr>
              <a:t>  = </a:t>
            </a:r>
            <a:r>
              <a:rPr lang="en-US" sz="2400" dirty="0" smtClean="0"/>
              <a:t>h</a:t>
            </a:r>
            <a:r>
              <a:rPr lang="el-GR" sz="2400" dirty="0" smtClean="0">
                <a:sym typeface="Symbol" pitchFamily="18" charset="2"/>
              </a:rPr>
              <a:t></a:t>
            </a:r>
            <a:r>
              <a:rPr lang="en-US" sz="2400" dirty="0" smtClean="0">
                <a:sym typeface="Symbol" pitchFamily="18" charset="2"/>
              </a:rPr>
              <a:t>,  modifying Wien’s radiation law, leads to a radiation spectrum which agrees with experiment.</a:t>
            </a:r>
            <a:endParaRPr lang="en-US" sz="2400" dirty="0" smtClean="0"/>
          </a:p>
          <a:p>
            <a:r>
              <a:rPr lang="en-US" sz="2400" dirty="0" smtClean="0"/>
              <a:t> old generally accepted principle of “</a:t>
            </a:r>
            <a:r>
              <a:rPr lang="en-US" sz="2400" dirty="0" err="1" smtClean="0"/>
              <a:t>natura</a:t>
            </a:r>
            <a:r>
              <a:rPr lang="en-US" sz="2400" dirty="0" smtClean="0"/>
              <a:t> non </a:t>
            </a:r>
            <a:r>
              <a:rPr lang="en-US" sz="2400" dirty="0" err="1" smtClean="0"/>
              <a:t>facit</a:t>
            </a:r>
            <a:r>
              <a:rPr lang="en-US" sz="2400" dirty="0" smtClean="0"/>
              <a:t> </a:t>
            </a:r>
            <a:r>
              <a:rPr lang="en-US" sz="2400" dirty="0" err="1" smtClean="0"/>
              <a:t>saltus</a:t>
            </a:r>
            <a:r>
              <a:rPr lang="en-US" sz="2400" dirty="0" smtClean="0"/>
              <a:t>”  violated</a:t>
            </a:r>
          </a:p>
          <a:p>
            <a:r>
              <a:rPr lang="en-US" sz="2400" dirty="0" smtClean="0"/>
              <a:t>Photoelectric effect can be explained if light is considered to be made of “light particles” -- photons</a:t>
            </a:r>
          </a:p>
          <a:p>
            <a:r>
              <a:rPr lang="en-US" sz="2400" dirty="0" smtClean="0"/>
              <a:t>  leads to development of a completely new way of looking at the microscopic world: Quantum Mechanics</a:t>
            </a:r>
          </a:p>
          <a:p>
            <a:pPr>
              <a:buFont typeface="Wingdings" pitchFamily="2" charset="2"/>
              <a:buNone/>
            </a:pPr>
            <a:r>
              <a:rPr lang="en-US" dirty="0" smtClean="0"/>
              <a:t> </a:t>
            </a:r>
            <a:endParaRPr lang="en-US" dirty="0" smtClean="0">
              <a:sym typeface="Symbol" pitchFamily="18" charset="2"/>
            </a:endParaRPr>
          </a:p>
          <a:p>
            <a:pPr>
              <a:buFont typeface="Wingdings" pitchFamily="2" charset="2"/>
              <a:buNone/>
            </a:pPr>
            <a:endParaRPr lang="en-US" sz="2400" dirty="0" smtClean="0">
              <a:sym typeface="Symbol" pitchFamily="18" charset="2"/>
            </a:endParaRPr>
          </a:p>
          <a:p>
            <a:pPr>
              <a:buFont typeface="Wingdings" pitchFamily="2" charset="2"/>
              <a:buNone/>
            </a:pPr>
            <a:endParaRPr lang="en-US" sz="2400" dirty="0" smtClean="0">
              <a:sym typeface="Symbol" pitchFamily="18" charset="2"/>
            </a:endParaRPr>
          </a:p>
          <a:p>
            <a:pPr>
              <a:buFont typeface="Wingdings" pitchFamily="2" charset="2"/>
              <a:buNone/>
            </a:pPr>
            <a:endParaRPr lang="en-US" sz="2400" dirty="0" smtClean="0"/>
          </a:p>
        </p:txBody>
      </p:sp>
    </p:spTree>
    <p:extLst>
      <p:ext uri="{BB962C8B-B14F-4D97-AF65-F5344CB8AC3E}">
        <p14:creationId xmlns:p14="http://schemas.microsoft.com/office/powerpoint/2010/main" val="2743837778"/>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p:txBody>
          <a:bodyPr/>
          <a:lstStyle/>
          <a:p>
            <a:pPr>
              <a:defRPr/>
            </a:pPr>
            <a:r>
              <a:rPr lang="en-US" smtClean="0"/>
              <a:t>Why Quantum Physics?</a:t>
            </a:r>
          </a:p>
        </p:txBody>
      </p:sp>
      <p:sp>
        <p:nvSpPr>
          <p:cNvPr id="7171" name="Rectangle 3"/>
          <p:cNvSpPr>
            <a:spLocks noGrp="1" noChangeArrowheads="1"/>
          </p:cNvSpPr>
          <p:nvPr>
            <p:ph type="body" idx="1"/>
          </p:nvPr>
        </p:nvSpPr>
        <p:spPr>
          <a:xfrm>
            <a:off x="304800" y="838200"/>
            <a:ext cx="8229600" cy="6019800"/>
          </a:xfrm>
        </p:spPr>
        <p:txBody>
          <a:bodyPr/>
          <a:lstStyle/>
          <a:p>
            <a:r>
              <a:rPr lang="en-US" sz="2400" dirty="0" smtClean="0"/>
              <a:t>“Classical Physics”:</a:t>
            </a:r>
          </a:p>
          <a:p>
            <a:pPr lvl="1"/>
            <a:r>
              <a:rPr lang="en-US" sz="2400" dirty="0" smtClean="0"/>
              <a:t> developed in 15</a:t>
            </a:r>
            <a:r>
              <a:rPr lang="en-US" sz="2400" baseline="30000" dirty="0" smtClean="0"/>
              <a:t>th</a:t>
            </a:r>
            <a:r>
              <a:rPr lang="en-US" sz="2400" dirty="0" smtClean="0"/>
              <a:t> to 20</a:t>
            </a:r>
            <a:r>
              <a:rPr lang="en-US" sz="2400" baseline="30000" dirty="0" smtClean="0"/>
              <a:t>th</a:t>
            </a:r>
            <a:r>
              <a:rPr lang="en-US" sz="2400" dirty="0" smtClean="0"/>
              <a:t> century;</a:t>
            </a:r>
          </a:p>
          <a:p>
            <a:pPr lvl="1"/>
            <a:r>
              <a:rPr lang="en-US" sz="2400" dirty="0" smtClean="0"/>
              <a:t> provides very successful description “macroscopic phenomena, i.e. behavior of “every day, ordinary objects”</a:t>
            </a:r>
          </a:p>
          <a:p>
            <a:pPr lvl="2"/>
            <a:r>
              <a:rPr lang="en-US" sz="2000" dirty="0" smtClean="0"/>
              <a:t> motion of trains, cars, bullets,….</a:t>
            </a:r>
          </a:p>
          <a:p>
            <a:pPr lvl="2"/>
            <a:r>
              <a:rPr lang="en-US" sz="2000" dirty="0" smtClean="0"/>
              <a:t> orbit of moon, planets</a:t>
            </a:r>
          </a:p>
          <a:p>
            <a:pPr lvl="2"/>
            <a:r>
              <a:rPr lang="en-US" sz="2000" dirty="0" smtClean="0"/>
              <a:t> how an engine works,..</a:t>
            </a:r>
          </a:p>
          <a:p>
            <a:pPr lvl="2"/>
            <a:r>
              <a:rPr lang="en-US" sz="2000" dirty="0" smtClean="0"/>
              <a:t>Electrical and magnetic phenomena</a:t>
            </a:r>
          </a:p>
          <a:p>
            <a:pPr lvl="1"/>
            <a:r>
              <a:rPr lang="en-US" sz="2400" dirty="0" smtClean="0"/>
              <a:t> subfields: mechanics, thermodynamics,  electrodynamics,</a:t>
            </a:r>
          </a:p>
          <a:p>
            <a:r>
              <a:rPr lang="en-US" altLang="en-US" sz="2400" dirty="0"/>
              <a:t>“There is nothing new to be discovered in physics now. All that remains is more and more precise measurement.” </a:t>
            </a:r>
          </a:p>
          <a:p>
            <a:pPr>
              <a:buNone/>
            </a:pPr>
            <a:r>
              <a:rPr lang="en-US" altLang="en-US" sz="2400" dirty="0"/>
              <a:t>         --- </a:t>
            </a:r>
            <a:r>
              <a:rPr lang="en-US" altLang="en-US" sz="2400" dirty="0" smtClean="0"/>
              <a:t>William Thomson (Lord Kelvin), </a:t>
            </a:r>
            <a:r>
              <a:rPr lang="en-US" altLang="en-US" sz="2400" dirty="0"/>
              <a:t>1900</a:t>
            </a:r>
          </a:p>
          <a:p>
            <a:endParaRPr lang="en-US" sz="2600" dirty="0" smtClean="0"/>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dirty="0" smtClean="0"/>
              <a:t>Why </a:t>
            </a:r>
            <a:r>
              <a:rPr lang="en-US" altLang="en-US" dirty="0"/>
              <a:t>Quantum Physics? </a:t>
            </a:r>
            <a:r>
              <a:rPr lang="en-US" altLang="en-US" dirty="0" smtClean="0"/>
              <a:t>– (2)</a:t>
            </a:r>
            <a:endParaRPr lang="en-US" altLang="en-US" dirty="0"/>
          </a:p>
        </p:txBody>
      </p:sp>
      <p:sp>
        <p:nvSpPr>
          <p:cNvPr id="3075" name="AutoShape 3"/>
          <p:cNvSpPr>
            <a:spLocks noGrp="1" noChangeAspect="1" noChangeArrowheads="1"/>
          </p:cNvSpPr>
          <p:nvPr>
            <p:ph type="body" idx="1"/>
          </p:nvPr>
        </p:nvSpPr>
        <p:spPr/>
        <p:txBody>
          <a:bodyPr/>
          <a:lstStyle/>
          <a:p>
            <a:r>
              <a:rPr lang="en-US" sz="2400" dirty="0"/>
              <a:t>Quantum </a:t>
            </a:r>
            <a:r>
              <a:rPr lang="en-US" sz="2400" dirty="0" smtClean="0"/>
              <a:t>Physics:</a:t>
            </a:r>
          </a:p>
          <a:p>
            <a:pPr lvl="1"/>
            <a:r>
              <a:rPr lang="en-US" sz="2000" dirty="0" smtClean="0"/>
              <a:t>developed </a:t>
            </a:r>
            <a:r>
              <a:rPr lang="en-US" sz="2000" dirty="0"/>
              <a:t>early 20</a:t>
            </a:r>
            <a:r>
              <a:rPr lang="en-US" sz="2000" baseline="30000" dirty="0"/>
              <a:t>th</a:t>
            </a:r>
            <a:r>
              <a:rPr lang="en-US" sz="2000" dirty="0"/>
              <a:t> century, in response to shortcomings of classical physics in describing certain phenomena (blackbody radiation,  photoelectric effect, emission and absorption spectra…)</a:t>
            </a:r>
          </a:p>
          <a:p>
            <a:pPr lvl="1"/>
            <a:r>
              <a:rPr lang="en-US" sz="2000" dirty="0"/>
              <a:t> </a:t>
            </a:r>
            <a:r>
              <a:rPr lang="en-US" sz="2000" dirty="0" smtClean="0"/>
              <a:t>describes </a:t>
            </a:r>
            <a:r>
              <a:rPr lang="en-US" altLang="en-US" sz="2400" dirty="0" smtClean="0"/>
              <a:t> </a:t>
            </a:r>
            <a:r>
              <a:rPr lang="en-US" altLang="en-US" sz="2000" dirty="0"/>
              <a:t>microscopic </a:t>
            </a:r>
            <a:r>
              <a:rPr lang="en-US" altLang="en-US" sz="2000" dirty="0" smtClean="0"/>
              <a:t>phenomena, e.g. behavior of atoms,  </a:t>
            </a:r>
            <a:r>
              <a:rPr lang="en-US" altLang="en-US" sz="2000" dirty="0"/>
              <a:t>photon-atom scattering and flow of the electrons in a semiconductor</a:t>
            </a:r>
            <a:r>
              <a:rPr lang="en-US" altLang="en-US" sz="2400" dirty="0"/>
              <a:t>.</a:t>
            </a:r>
          </a:p>
          <a:p>
            <a:pPr>
              <a:lnSpc>
                <a:spcPct val="80000"/>
              </a:lnSpc>
            </a:pPr>
            <a:r>
              <a:rPr lang="en-US" altLang="en-US" sz="2400" dirty="0" smtClean="0"/>
              <a:t>Quantum Mechanics	</a:t>
            </a:r>
          </a:p>
          <a:p>
            <a:pPr lvl="1">
              <a:lnSpc>
                <a:spcPct val="80000"/>
              </a:lnSpc>
            </a:pPr>
            <a:r>
              <a:rPr lang="en-US" altLang="en-US" sz="2000" dirty="0" smtClean="0"/>
              <a:t>a </a:t>
            </a:r>
            <a:r>
              <a:rPr lang="en-US" altLang="en-US" sz="2000" dirty="0"/>
              <a:t>collection of postulates based on a huge number of experimental observations</a:t>
            </a:r>
            <a:r>
              <a:rPr lang="en-US" altLang="en-US" sz="2000" dirty="0" smtClean="0"/>
              <a:t>.</a:t>
            </a:r>
          </a:p>
          <a:p>
            <a:pPr lvl="1">
              <a:lnSpc>
                <a:spcPct val="80000"/>
              </a:lnSpc>
            </a:pPr>
            <a:r>
              <a:rPr lang="en-US" altLang="en-US" sz="2000" dirty="0" smtClean="0"/>
              <a:t>Extremely successful theory </a:t>
            </a:r>
            <a:endParaRPr lang="en-US" alt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pPr>
              <a:defRPr/>
            </a:pPr>
            <a:r>
              <a:rPr lang="en-US" smtClean="0"/>
              <a:t>Quantum Physics</a:t>
            </a:r>
          </a:p>
        </p:txBody>
      </p:sp>
      <p:sp>
        <p:nvSpPr>
          <p:cNvPr id="8195" name="Rectangle 3"/>
          <p:cNvSpPr>
            <a:spLocks noGrp="1" noChangeArrowheads="1"/>
          </p:cNvSpPr>
          <p:nvPr>
            <p:ph type="body" idx="1"/>
          </p:nvPr>
        </p:nvSpPr>
        <p:spPr>
          <a:xfrm>
            <a:off x="228600" y="762000"/>
            <a:ext cx="8915400" cy="6096000"/>
          </a:xfrm>
        </p:spPr>
        <p:txBody>
          <a:bodyPr/>
          <a:lstStyle/>
          <a:p>
            <a:r>
              <a:rPr lang="en-US" smtClean="0"/>
              <a:t>  QP is “weird and counterintuitive”</a:t>
            </a:r>
          </a:p>
          <a:p>
            <a:pPr lvl="2"/>
            <a:r>
              <a:rPr lang="en-US" smtClean="0"/>
              <a:t>“Those who are not shocked when they first come across quantum theory cannot possibly have understood it” (Niels Bohr)</a:t>
            </a:r>
          </a:p>
          <a:p>
            <a:pPr lvl="2"/>
            <a:r>
              <a:rPr lang="en-US" smtClean="0"/>
              <a:t> “Nobody feels perfectly comfortable with it “  (Murray Gell-Mann) </a:t>
            </a:r>
          </a:p>
          <a:p>
            <a:pPr lvl="2"/>
            <a:r>
              <a:rPr lang="en-US" smtClean="0"/>
              <a:t>“I can safely say that nobody understands quantum mechanics” (Richard Feynman)</a:t>
            </a:r>
          </a:p>
          <a:p>
            <a:r>
              <a:rPr lang="en-US" smtClean="0"/>
              <a:t> But:</a:t>
            </a:r>
          </a:p>
          <a:p>
            <a:pPr lvl="2"/>
            <a:r>
              <a:rPr lang="en-US" smtClean="0"/>
              <a:t>QM  is the most successful theory ever developed by humanity</a:t>
            </a:r>
          </a:p>
          <a:p>
            <a:pPr lvl="2"/>
            <a:r>
              <a:rPr lang="en-US" smtClean="0"/>
              <a:t> underlies  our understanding of atoms, molecules, condensed matter, nuclei, elementary particles</a:t>
            </a:r>
          </a:p>
          <a:p>
            <a:pPr lvl="2"/>
            <a:r>
              <a:rPr lang="en-US" smtClean="0"/>
              <a:t>Crucial ingredient in understanding of stars, …</a:t>
            </a:r>
          </a:p>
          <a:p>
            <a:endParaRPr lang="en-US" smtClean="0"/>
          </a:p>
          <a:p>
            <a:pPr lvl="2"/>
            <a:endParaRPr lang="en-US" smtClean="0"/>
          </a:p>
          <a:p>
            <a:pPr>
              <a:buFont typeface="Wingdings" pitchFamily="2" charset="2"/>
              <a:buNone/>
            </a:pPr>
            <a:endParaRPr lang="en-US" smtClean="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smtClean="0"/>
              <a:t> </a:t>
            </a:r>
            <a:r>
              <a:rPr lang="en-US" altLang="en-US" sz="2800" dirty="0"/>
              <a:t>Classical Point of View </a:t>
            </a:r>
            <a:r>
              <a:rPr lang="en-US" altLang="en-US" sz="2800" dirty="0" smtClean="0"/>
              <a:t>– Newtonian Mechanics</a:t>
            </a:r>
            <a:endParaRPr lang="en-US" altLang="en-US" sz="2800" dirty="0"/>
          </a:p>
        </p:txBody>
      </p:sp>
      <p:sp>
        <p:nvSpPr>
          <p:cNvPr id="4099" name="Rectangle 3"/>
          <p:cNvSpPr>
            <a:spLocks noGrp="1" noChangeArrowheads="1"/>
          </p:cNvSpPr>
          <p:nvPr>
            <p:ph type="body" idx="1"/>
          </p:nvPr>
        </p:nvSpPr>
        <p:spPr>
          <a:xfrm>
            <a:off x="457200" y="990600"/>
            <a:ext cx="8229600" cy="5638800"/>
          </a:xfrm>
        </p:spPr>
        <p:txBody>
          <a:bodyPr/>
          <a:lstStyle/>
          <a:p>
            <a:pPr>
              <a:lnSpc>
                <a:spcPct val="80000"/>
              </a:lnSpc>
            </a:pPr>
            <a:r>
              <a:rPr lang="en-US" altLang="en-US" sz="2000" dirty="0" smtClean="0"/>
              <a:t>Motion of particles: particle trajectories.  </a:t>
            </a:r>
            <a:endParaRPr lang="en-US" altLang="en-US" sz="2000" dirty="0"/>
          </a:p>
          <a:p>
            <a:pPr>
              <a:lnSpc>
                <a:spcPct val="80000"/>
              </a:lnSpc>
            </a:pPr>
            <a:r>
              <a:rPr lang="en-US" altLang="en-US" sz="2000" dirty="0" smtClean="0"/>
              <a:t>Particle:   </a:t>
            </a:r>
          </a:p>
          <a:p>
            <a:pPr lvl="1">
              <a:lnSpc>
                <a:spcPct val="80000"/>
              </a:lnSpc>
            </a:pPr>
            <a:r>
              <a:rPr lang="en-US" altLang="en-US" sz="2000" dirty="0" smtClean="0"/>
              <a:t>indivisible </a:t>
            </a:r>
            <a:r>
              <a:rPr lang="en-US" altLang="en-US" sz="2000" dirty="0"/>
              <a:t>mass point object </a:t>
            </a:r>
            <a:r>
              <a:rPr lang="en-US" altLang="en-US" sz="2000" dirty="0" smtClean="0"/>
              <a:t>with well-defined properties (observables) that </a:t>
            </a:r>
            <a:r>
              <a:rPr lang="en-US" altLang="en-US" sz="2000" dirty="0"/>
              <a:t>can be measured, </a:t>
            </a:r>
          </a:p>
          <a:p>
            <a:pPr lvl="1">
              <a:lnSpc>
                <a:spcPct val="80000"/>
              </a:lnSpc>
            </a:pPr>
            <a:r>
              <a:rPr lang="en-US" altLang="en-US" sz="2000" dirty="0" smtClean="0"/>
              <a:t>Observables (e.g. position and momentum) specify </a:t>
            </a:r>
            <a:r>
              <a:rPr lang="en-US" altLang="en-US" sz="2000" dirty="0"/>
              <a:t>the state </a:t>
            </a:r>
            <a:r>
              <a:rPr lang="en-US" altLang="en-US" sz="2000" dirty="0" smtClean="0"/>
              <a:t>of </a:t>
            </a:r>
            <a:r>
              <a:rPr lang="en-US" altLang="en-US" sz="2000" dirty="0"/>
              <a:t>the </a:t>
            </a:r>
            <a:r>
              <a:rPr lang="en-US" altLang="en-US" sz="2000" dirty="0" smtClean="0"/>
              <a:t>particle</a:t>
            </a:r>
          </a:p>
          <a:p>
            <a:pPr lvl="1">
              <a:lnSpc>
                <a:spcPct val="80000"/>
              </a:lnSpc>
            </a:pPr>
            <a:r>
              <a:rPr lang="en-US" altLang="en-US" sz="2000" dirty="0" smtClean="0"/>
              <a:t>All </a:t>
            </a:r>
            <a:r>
              <a:rPr lang="en-US" altLang="en-US" sz="2000" dirty="0"/>
              <a:t>properties of a particle can be known to infinite precision.</a:t>
            </a:r>
            <a:endParaRPr lang="en-US" altLang="en-US" sz="2000" b="1" dirty="0"/>
          </a:p>
          <a:p>
            <a:pPr>
              <a:lnSpc>
                <a:spcPct val="80000"/>
              </a:lnSpc>
            </a:pPr>
            <a:r>
              <a:rPr lang="en-US" altLang="en-US" sz="2000" dirty="0" smtClean="0"/>
              <a:t>System:</a:t>
            </a:r>
          </a:p>
          <a:p>
            <a:pPr lvl="1">
              <a:lnSpc>
                <a:spcPct val="80000"/>
              </a:lnSpc>
            </a:pPr>
            <a:r>
              <a:rPr lang="en-US" altLang="en-US" sz="2000" dirty="0" smtClean="0"/>
              <a:t>=  collection of particles which interact among themselves via internal forces, and/or with the outside world via external forces. </a:t>
            </a:r>
          </a:p>
          <a:p>
            <a:pPr lvl="1">
              <a:lnSpc>
                <a:spcPct val="80000"/>
              </a:lnSpc>
            </a:pPr>
            <a:r>
              <a:rPr lang="en-US" altLang="en-US" sz="2000" dirty="0" smtClean="0"/>
              <a:t>State of a system = collection of the states of the particles that comprise the system.</a:t>
            </a:r>
            <a:endParaRPr lang="en-US" altLang="en-US" sz="2000" b="1" dirty="0"/>
          </a:p>
          <a:p>
            <a:pPr>
              <a:lnSpc>
                <a:spcPct val="80000"/>
              </a:lnSpc>
            </a:pPr>
            <a:r>
              <a:rPr lang="en-US" altLang="en-US" sz="2000" b="1" dirty="0"/>
              <a:t>Conclusions:</a:t>
            </a:r>
            <a:endParaRPr lang="en-US" altLang="en-US" sz="2000" dirty="0"/>
          </a:p>
          <a:p>
            <a:pPr lvl="1">
              <a:lnSpc>
                <a:spcPct val="80000"/>
              </a:lnSpc>
            </a:pPr>
            <a:r>
              <a:rPr lang="en-US" altLang="en-US" sz="1800" dirty="0" smtClean="0">
                <a:solidFill>
                  <a:srgbClr val="DBFFB8"/>
                </a:solidFill>
              </a:rPr>
              <a:t>trajectory</a:t>
            </a:r>
            <a:r>
              <a:rPr lang="en-US" altLang="en-US" sz="1800" dirty="0" smtClean="0"/>
              <a:t>  </a:t>
            </a:r>
            <a:r>
              <a:rPr lang="en-US" altLang="en-US" sz="1800" dirty="0">
                <a:sym typeface="Wingdings" panose="05000000000000000000" pitchFamily="2" charset="2"/>
              </a:rPr>
              <a:t></a:t>
            </a:r>
            <a:r>
              <a:rPr lang="en-US" altLang="en-US" sz="1800" dirty="0"/>
              <a:t> state descriptor of Newtonian physics, 	</a:t>
            </a:r>
          </a:p>
          <a:p>
            <a:pPr lvl="1">
              <a:lnSpc>
                <a:spcPct val="80000"/>
              </a:lnSpc>
            </a:pPr>
            <a:r>
              <a:rPr lang="en-US" altLang="en-US" sz="1800" dirty="0" smtClean="0">
                <a:solidFill>
                  <a:srgbClr val="DBFFB8"/>
                </a:solidFill>
              </a:rPr>
              <a:t>Evolution of the state</a:t>
            </a:r>
            <a:r>
              <a:rPr lang="en-US" altLang="en-US" sz="1800" dirty="0" smtClean="0">
                <a:sym typeface="Wingdings" panose="05000000000000000000" pitchFamily="2" charset="2"/>
              </a:rPr>
              <a:t></a:t>
            </a:r>
            <a:r>
              <a:rPr lang="en-US" altLang="en-US" sz="1800" dirty="0" smtClean="0"/>
              <a:t> </a:t>
            </a:r>
            <a:r>
              <a:rPr lang="en-US" altLang="en-US" sz="1800" dirty="0"/>
              <a:t>Use Newton's second law</a:t>
            </a:r>
          </a:p>
          <a:p>
            <a:pPr lvl="1">
              <a:lnSpc>
                <a:spcPct val="80000"/>
              </a:lnSpc>
            </a:pPr>
            <a:r>
              <a:rPr lang="en-US" altLang="en-US" sz="1800" dirty="0" smtClean="0">
                <a:solidFill>
                  <a:srgbClr val="DBFFB8"/>
                </a:solidFill>
              </a:rPr>
              <a:t>Causality: </a:t>
            </a:r>
            <a:r>
              <a:rPr lang="en-US" altLang="en-US" sz="1800" dirty="0" smtClean="0">
                <a:sym typeface="Wingdings" panose="05000000000000000000" pitchFamily="2" charset="2"/>
              </a:rPr>
              <a:t></a:t>
            </a:r>
            <a:r>
              <a:rPr lang="en-US" altLang="en-US" sz="1800" dirty="0" smtClean="0"/>
              <a:t> </a:t>
            </a:r>
            <a:r>
              <a:rPr lang="en-US" altLang="en-US" sz="1800" dirty="0"/>
              <a:t>Two identical systems with the same initial conditions, subject to the same measurement will yield the same result.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dirty="0" smtClean="0"/>
              <a:t>Quantum </a:t>
            </a:r>
            <a:r>
              <a:rPr lang="en-US" altLang="en-US" dirty="0"/>
              <a:t>Point of </a:t>
            </a:r>
            <a:r>
              <a:rPr lang="en-US" altLang="en-US" dirty="0" smtClean="0"/>
              <a:t>View</a:t>
            </a:r>
            <a:endParaRPr lang="en-US" altLang="en-US" dirty="0"/>
          </a:p>
        </p:txBody>
      </p:sp>
      <p:sp>
        <p:nvSpPr>
          <p:cNvPr id="5123" name="Rectangle 3"/>
          <p:cNvSpPr>
            <a:spLocks noGrp="1" noChangeArrowheads="1"/>
          </p:cNvSpPr>
          <p:nvPr>
            <p:ph type="body" idx="1"/>
          </p:nvPr>
        </p:nvSpPr>
        <p:spPr/>
        <p:txBody>
          <a:bodyPr/>
          <a:lstStyle/>
          <a:p>
            <a:pPr>
              <a:lnSpc>
                <a:spcPct val="90000"/>
              </a:lnSpc>
            </a:pPr>
            <a:r>
              <a:rPr lang="en-US" altLang="en-US" sz="2400" dirty="0"/>
              <a:t>Quantum particles can act as both particles and waves </a:t>
            </a:r>
            <a:r>
              <a:rPr lang="en-US" altLang="en-US" sz="2400" dirty="0" smtClean="0">
                <a:sym typeface="Symbol" panose="05050102010706020507" pitchFamily="18" charset="2"/>
              </a:rPr>
              <a:t></a:t>
            </a:r>
            <a:r>
              <a:rPr lang="en-US" sz="2400" dirty="0">
                <a:solidFill>
                  <a:srgbClr val="F6D0F4"/>
                </a:solidFill>
              </a:rPr>
              <a:t>Wave – particle duality</a:t>
            </a:r>
            <a:endParaRPr lang="en-US" altLang="en-US" sz="2400" dirty="0">
              <a:solidFill>
                <a:srgbClr val="F6D0F4"/>
              </a:solidFill>
            </a:endParaRPr>
          </a:p>
          <a:p>
            <a:pPr>
              <a:lnSpc>
                <a:spcPct val="90000"/>
              </a:lnSpc>
            </a:pPr>
            <a:r>
              <a:rPr lang="en-US" altLang="en-US" sz="2400" dirty="0"/>
              <a:t>Quantum </a:t>
            </a:r>
            <a:r>
              <a:rPr lang="en-US" altLang="en-US" sz="2400" dirty="0" smtClean="0"/>
              <a:t>state:</a:t>
            </a:r>
          </a:p>
          <a:p>
            <a:pPr lvl="1">
              <a:lnSpc>
                <a:spcPct val="90000"/>
              </a:lnSpc>
            </a:pPr>
            <a:r>
              <a:rPr lang="en-US" altLang="en-US" sz="2400" dirty="0" smtClean="0"/>
              <a:t> conglomeration </a:t>
            </a:r>
            <a:r>
              <a:rPr lang="en-US" altLang="en-US" sz="2400" dirty="0"/>
              <a:t>of several possible outcomes of measurement of physical properties </a:t>
            </a:r>
            <a:endParaRPr lang="en-US" altLang="en-US" sz="2400" dirty="0" smtClean="0"/>
          </a:p>
          <a:p>
            <a:pPr lvl="1">
              <a:lnSpc>
                <a:spcPct val="90000"/>
              </a:lnSpc>
            </a:pPr>
            <a:r>
              <a:rPr lang="en-US" altLang="en-US" sz="2400" dirty="0" smtClean="0">
                <a:sym typeface="Symbol" panose="05050102010706020507" pitchFamily="18" charset="2"/>
              </a:rPr>
              <a:t></a:t>
            </a:r>
            <a:r>
              <a:rPr lang="en-US" altLang="en-US" sz="2400" dirty="0" smtClean="0"/>
              <a:t> </a:t>
            </a:r>
            <a:r>
              <a:rPr lang="en-US" altLang="en-US" sz="2400" dirty="0"/>
              <a:t>Quantum mechanics uses the language of  </a:t>
            </a:r>
            <a:r>
              <a:rPr lang="en-US" altLang="en-US" sz="2400" dirty="0" smtClean="0">
                <a:solidFill>
                  <a:srgbClr val="F6D0F4"/>
                </a:solidFill>
              </a:rPr>
              <a:t>probability</a:t>
            </a:r>
            <a:r>
              <a:rPr lang="en-US" altLang="en-US" sz="2400" dirty="0" smtClean="0"/>
              <a:t> </a:t>
            </a:r>
            <a:r>
              <a:rPr lang="en-US" altLang="en-US" sz="2400" dirty="0"/>
              <a:t>theory  (random chance)</a:t>
            </a:r>
          </a:p>
          <a:p>
            <a:pPr>
              <a:lnSpc>
                <a:spcPct val="90000"/>
              </a:lnSpc>
            </a:pPr>
            <a:r>
              <a:rPr lang="en-US" altLang="en-US" sz="2400" dirty="0" smtClean="0"/>
              <a:t>Observer is part of the system which is studied:</a:t>
            </a:r>
          </a:p>
          <a:p>
            <a:pPr lvl="1">
              <a:lnSpc>
                <a:spcPct val="90000"/>
              </a:lnSpc>
            </a:pPr>
            <a:r>
              <a:rPr lang="en-US" altLang="en-US" sz="2400" dirty="0" smtClean="0"/>
              <a:t>observer </a:t>
            </a:r>
            <a:r>
              <a:rPr lang="en-US" altLang="en-US" sz="2400" dirty="0"/>
              <a:t>cannot observe a microscopic system without altering some of its properties. </a:t>
            </a:r>
            <a:endParaRPr lang="en-US" altLang="en-US" sz="2400" dirty="0" smtClean="0"/>
          </a:p>
          <a:p>
            <a:pPr>
              <a:lnSpc>
                <a:spcPct val="90000"/>
              </a:lnSpc>
            </a:pPr>
            <a:r>
              <a:rPr lang="en-US" altLang="en-US" sz="2400" dirty="0" smtClean="0"/>
              <a:t>Quantization:</a:t>
            </a:r>
          </a:p>
          <a:p>
            <a:pPr lvl="1">
              <a:lnSpc>
                <a:spcPct val="90000"/>
              </a:lnSpc>
            </a:pPr>
            <a:r>
              <a:rPr lang="en-US" sz="2400" dirty="0"/>
              <a:t>Many observables are "quantized", i.e. spectrum of possible values is not </a:t>
            </a:r>
            <a:r>
              <a:rPr lang="en-US" sz="2400" dirty="0" smtClean="0"/>
              <a:t>continuous:</a:t>
            </a:r>
          </a:p>
          <a:p>
            <a:pPr lvl="2">
              <a:lnSpc>
                <a:spcPct val="90000"/>
              </a:lnSpc>
            </a:pPr>
            <a:r>
              <a:rPr lang="en-US" altLang="en-US" sz="2000" dirty="0"/>
              <a:t>Energy, angular </a:t>
            </a:r>
            <a:r>
              <a:rPr lang="en-US" altLang="en-US" sz="2000" dirty="0" smtClean="0"/>
              <a:t>momentum,  </a:t>
            </a:r>
            <a:endParaRPr lang="en-US" alt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essional">
  <a:themeElements>
    <a:clrScheme name="YSP2012">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FEFE59"/>
      </a:hlink>
      <a:folHlink>
        <a:srgbClr val="FFCC66"/>
      </a:folHlink>
    </a:clrScheme>
    <a:fontScheme name="Professional">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rofessional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ofessiona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Professional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ofessional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ofessional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ofessional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Professional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2975</TotalTime>
  <Pages>19</Pages>
  <Words>2447</Words>
  <Application>Microsoft Office PowerPoint</Application>
  <PresentationFormat>On-screen Show (4:3)</PresentationFormat>
  <Paragraphs>367</Paragraphs>
  <Slides>40</Slides>
  <Notes>39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9" baseType="lpstr">
      <vt:lpstr>Arial</vt:lpstr>
      <vt:lpstr>Cambria Math</vt:lpstr>
      <vt:lpstr>Comic Sans MS</vt:lpstr>
      <vt:lpstr>Monotype Sorts</vt:lpstr>
      <vt:lpstr>Symbol</vt:lpstr>
      <vt:lpstr>Times New Roman</vt:lpstr>
      <vt:lpstr>Wingdings</vt:lpstr>
      <vt:lpstr>Professional</vt:lpstr>
      <vt:lpstr>Equation</vt:lpstr>
      <vt:lpstr>Quantum physics (quantum theory, quantum mechanics)</vt:lpstr>
      <vt:lpstr>Outline</vt:lpstr>
      <vt:lpstr>PowerPoint Presentation</vt:lpstr>
      <vt:lpstr>“Classical” vs “modern” physics</vt:lpstr>
      <vt:lpstr>Why Quantum Physics?</vt:lpstr>
      <vt:lpstr>Why Quantum Physics? – (2)</vt:lpstr>
      <vt:lpstr>Quantum Physics</vt:lpstr>
      <vt:lpstr> Classical Point of View – Newtonian Mechanics</vt:lpstr>
      <vt:lpstr>Quantum Point of View</vt:lpstr>
      <vt:lpstr>Heisenberg Uncertainty Principle </vt:lpstr>
      <vt:lpstr>Correspondence Principle</vt:lpstr>
      <vt:lpstr> Particle-Wave Duality -</vt:lpstr>
      <vt:lpstr>Particle-Wave Duality </vt:lpstr>
      <vt:lpstr>Thermal radiation</vt:lpstr>
      <vt:lpstr>PowerPoint Presentation</vt:lpstr>
      <vt:lpstr>Blackbody Radiation</vt:lpstr>
      <vt:lpstr>Blackbody?</vt:lpstr>
      <vt:lpstr>Black-body radiation</vt:lpstr>
      <vt:lpstr>Blackbody  radiation – Stefan-Boltzmann</vt:lpstr>
      <vt:lpstr>Black body radiation – Wien’s law</vt:lpstr>
      <vt:lpstr>Wien’s displacement law</vt:lpstr>
      <vt:lpstr>Wien’s displacement law</vt:lpstr>
      <vt:lpstr>Attempts to get radiation spectrum</vt:lpstr>
      <vt:lpstr>Ultraviolet catastrophe</vt:lpstr>
      <vt:lpstr>Planck’s radiation law</vt:lpstr>
      <vt:lpstr>Planck’s radiation formula</vt:lpstr>
      <vt:lpstr>PowerPoint Presentation</vt:lpstr>
      <vt:lpstr>Black-body radiation spectrum</vt:lpstr>
      <vt:lpstr>Quantization</vt:lpstr>
      <vt:lpstr>Consequences of Planck’s hypothesis</vt:lpstr>
      <vt:lpstr>Electron</vt:lpstr>
      <vt:lpstr>Photoelectric effect</vt:lpstr>
      <vt:lpstr>Photoelectric effect– further studies</vt:lpstr>
      <vt:lpstr>Photoelectric effect</vt:lpstr>
      <vt:lpstr>PowerPoint Presentation</vt:lpstr>
      <vt:lpstr>Photoelectric Effect </vt:lpstr>
      <vt:lpstr>Explanation of photoelectric effect</vt:lpstr>
      <vt:lpstr>Verification of Einstein’s explanation</vt:lpstr>
      <vt:lpstr>Features of QP</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Quantum Physics 1</dc:title>
  <dc:subject>Early Quantum Theory</dc:subject>
  <dc:creator>Horst D Wahl</dc:creator>
  <cp:keywords/>
  <dc:description/>
  <cp:lastModifiedBy>Horst Wahl</cp:lastModifiedBy>
  <cp:revision>582</cp:revision>
  <cp:lastPrinted>2015-07-07T10:37:05Z</cp:lastPrinted>
  <dcterms:created xsi:type="dcterms:W3CDTF">1995-09-06T16:46:20Z</dcterms:created>
  <dcterms:modified xsi:type="dcterms:W3CDTF">2015-07-07T10:37:29Z</dcterms:modified>
</cp:coreProperties>
</file>