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0"/>
  </p:notesMasterIdLst>
  <p:handoutMasterIdLst>
    <p:handoutMasterId r:id="rId71"/>
  </p:handoutMasterIdLst>
  <p:sldIdLst>
    <p:sldId id="562" r:id="rId2"/>
    <p:sldId id="563" r:id="rId3"/>
    <p:sldId id="565" r:id="rId4"/>
    <p:sldId id="679" r:id="rId5"/>
    <p:sldId id="680" r:id="rId6"/>
    <p:sldId id="614" r:id="rId7"/>
    <p:sldId id="681" r:id="rId8"/>
    <p:sldId id="595" r:id="rId9"/>
    <p:sldId id="596" r:id="rId10"/>
    <p:sldId id="616" r:id="rId11"/>
    <p:sldId id="619" r:id="rId12"/>
    <p:sldId id="597" r:id="rId13"/>
    <p:sldId id="618" r:id="rId14"/>
    <p:sldId id="628" r:id="rId15"/>
    <p:sldId id="629" r:id="rId16"/>
    <p:sldId id="621" r:id="rId17"/>
    <p:sldId id="630" r:id="rId18"/>
    <p:sldId id="615" r:id="rId19"/>
    <p:sldId id="598" r:id="rId20"/>
    <p:sldId id="623" r:id="rId21"/>
    <p:sldId id="624" r:id="rId22"/>
    <p:sldId id="599" r:id="rId23"/>
    <p:sldId id="602" r:id="rId24"/>
    <p:sldId id="600" r:id="rId25"/>
    <p:sldId id="603" r:id="rId26"/>
    <p:sldId id="634" r:id="rId27"/>
    <p:sldId id="636" r:id="rId28"/>
    <p:sldId id="637" r:id="rId29"/>
    <p:sldId id="638" r:id="rId30"/>
    <p:sldId id="639" r:id="rId31"/>
    <p:sldId id="640" r:id="rId32"/>
    <p:sldId id="641" r:id="rId33"/>
    <p:sldId id="642" r:id="rId34"/>
    <p:sldId id="643" r:id="rId35"/>
    <p:sldId id="644" r:id="rId36"/>
    <p:sldId id="645" r:id="rId37"/>
    <p:sldId id="646" r:id="rId38"/>
    <p:sldId id="647" r:id="rId39"/>
    <p:sldId id="648" r:id="rId40"/>
    <p:sldId id="649" r:id="rId41"/>
    <p:sldId id="650" r:id="rId42"/>
    <p:sldId id="651" r:id="rId43"/>
    <p:sldId id="652" r:id="rId44"/>
    <p:sldId id="653" r:id="rId45"/>
    <p:sldId id="654" r:id="rId46"/>
    <p:sldId id="655" r:id="rId47"/>
    <p:sldId id="656" r:id="rId48"/>
    <p:sldId id="657" r:id="rId49"/>
    <p:sldId id="658" r:id="rId50"/>
    <p:sldId id="660" r:id="rId51"/>
    <p:sldId id="661" r:id="rId52"/>
    <p:sldId id="662" r:id="rId53"/>
    <p:sldId id="663" r:id="rId54"/>
    <p:sldId id="66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Lst>
  <p:sldSz cx="9144000" cy="6858000" type="screen4x3"/>
  <p:notesSz cx="7053263" cy="9309100"/>
  <p:defaultTextStyle>
    <a:defPPr>
      <a:defRPr lang="en-US"/>
    </a:defPPr>
    <a:lvl1pPr algn="l" rtl="0" eaLnBrk="0" fontAlgn="base" hangingPunct="0">
      <a:spcBef>
        <a:spcPct val="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Comic Sans MS" pitchFamily="66" charset="0"/>
        <a:ea typeface="+mn-ea"/>
        <a:cs typeface="+mn-cs"/>
      </a:defRPr>
    </a:lvl6pPr>
    <a:lvl7pPr marL="2743200" algn="l" defTabSz="914400" rtl="0" eaLnBrk="1" latinLnBrk="0" hangingPunct="1">
      <a:defRPr sz="1200" kern="1200">
        <a:solidFill>
          <a:schemeClr val="tx1"/>
        </a:solidFill>
        <a:latin typeface="Comic Sans MS" pitchFamily="66" charset="0"/>
        <a:ea typeface="+mn-ea"/>
        <a:cs typeface="+mn-cs"/>
      </a:defRPr>
    </a:lvl7pPr>
    <a:lvl8pPr marL="3200400" algn="l" defTabSz="914400" rtl="0" eaLnBrk="1" latinLnBrk="0" hangingPunct="1">
      <a:defRPr sz="1200" kern="1200">
        <a:solidFill>
          <a:schemeClr val="tx1"/>
        </a:solidFill>
        <a:latin typeface="Comic Sans MS" pitchFamily="66" charset="0"/>
        <a:ea typeface="+mn-ea"/>
        <a:cs typeface="+mn-cs"/>
      </a:defRPr>
    </a:lvl8pPr>
    <a:lvl9pPr marL="3657600" algn="l" defTabSz="914400" rtl="0" eaLnBrk="1" latinLnBrk="0" hangingPunct="1">
      <a:defRPr sz="1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FF"/>
    <a:srgbClr val="33CCCC"/>
    <a:srgbClr val="FFE4FF"/>
    <a:srgbClr val="660066"/>
    <a:srgbClr val="800080"/>
    <a:srgbClr val="006699"/>
    <a:srgbClr val="FF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0"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2823"/>
            <a:ext cx="3064811" cy="455197"/>
          </a:xfrm>
          <a:prstGeom prst="rect">
            <a:avLst/>
          </a:prstGeom>
          <a:noFill/>
          <a:ln w="9525">
            <a:noFill/>
            <a:miter lim="800000"/>
            <a:headEnd/>
            <a:tailEnd/>
          </a:ln>
          <a:effectLst/>
        </p:spPr>
        <p:txBody>
          <a:bodyPr vert="horz" wrap="square" lIns="19595" tIns="0" rIns="19595" bIns="0" numCol="1" anchor="t" anchorCtr="0" compatLnSpc="1">
            <a:prstTxWarp prst="textNoShape">
              <a:avLst/>
            </a:prstTxWarp>
          </a:bodyPr>
          <a:lstStyle>
            <a:lvl1pPr defTabSz="924456">
              <a:defRPr sz="1000" i="1">
                <a:solidFill>
                  <a:srgbClr val="FF3300"/>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88453" y="12823"/>
            <a:ext cx="3064811" cy="455197"/>
          </a:xfrm>
          <a:prstGeom prst="rect">
            <a:avLst/>
          </a:prstGeom>
          <a:noFill/>
          <a:ln w="9525">
            <a:noFill/>
            <a:miter lim="800000"/>
            <a:headEnd/>
            <a:tailEnd/>
          </a:ln>
          <a:effectLst/>
        </p:spPr>
        <p:txBody>
          <a:bodyPr vert="horz" wrap="square" lIns="19595" tIns="0" rIns="19595" bIns="0" numCol="1" anchor="t" anchorCtr="0" compatLnSpc="1">
            <a:prstTxWarp prst="textNoShape">
              <a:avLst/>
            </a:prstTxWarp>
          </a:bodyPr>
          <a:lstStyle>
            <a:lvl1pPr algn="r" defTabSz="924456">
              <a:defRPr sz="1000" i="1">
                <a:solidFill>
                  <a:srgbClr val="FF3300"/>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 y="8841080"/>
            <a:ext cx="3064811" cy="455197"/>
          </a:xfrm>
          <a:prstGeom prst="rect">
            <a:avLst/>
          </a:prstGeom>
          <a:noFill/>
          <a:ln w="9525">
            <a:noFill/>
            <a:miter lim="800000"/>
            <a:headEnd/>
            <a:tailEnd/>
          </a:ln>
          <a:effectLst/>
        </p:spPr>
        <p:txBody>
          <a:bodyPr vert="horz" wrap="square" lIns="19595" tIns="0" rIns="19595" bIns="0" numCol="1" anchor="b" anchorCtr="0" compatLnSpc="1">
            <a:prstTxWarp prst="textNoShape">
              <a:avLst/>
            </a:prstTxWarp>
          </a:bodyPr>
          <a:lstStyle>
            <a:lvl1pPr defTabSz="924456">
              <a:defRPr sz="1000" i="1">
                <a:solidFill>
                  <a:srgbClr val="FF3300"/>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88453" y="8841080"/>
            <a:ext cx="3064811" cy="455197"/>
          </a:xfrm>
          <a:prstGeom prst="rect">
            <a:avLst/>
          </a:prstGeom>
          <a:noFill/>
          <a:ln w="9525">
            <a:noFill/>
            <a:miter lim="800000"/>
            <a:headEnd/>
            <a:tailEnd/>
          </a:ln>
          <a:effectLst/>
        </p:spPr>
        <p:txBody>
          <a:bodyPr vert="horz" wrap="square" lIns="19595" tIns="0" rIns="19595" bIns="0" numCol="1" anchor="b" anchorCtr="0" compatLnSpc="1">
            <a:prstTxWarp prst="textNoShape">
              <a:avLst/>
            </a:prstTxWarp>
          </a:bodyPr>
          <a:lstStyle>
            <a:lvl1pPr algn="r" defTabSz="924456">
              <a:defRPr sz="1000" i="1">
                <a:solidFill>
                  <a:srgbClr val="FF3300"/>
                </a:solidFill>
                <a:latin typeface="Times New Roman" pitchFamily="18" charset="0"/>
              </a:defRPr>
            </a:lvl1pPr>
          </a:lstStyle>
          <a:p>
            <a:pPr>
              <a:defRPr/>
            </a:pPr>
            <a:fld id="{D5CED98F-09A0-4F19-B8ED-6E567E9A9764}" type="slidenum">
              <a:rPr lang="en-US"/>
              <a:pPr>
                <a:defRPr/>
              </a:pPr>
              <a:t>‹#›</a:t>
            </a:fld>
            <a:endParaRPr lang="en-US" dirty="0"/>
          </a:p>
        </p:txBody>
      </p:sp>
    </p:spTree>
    <p:extLst>
      <p:ext uri="{BB962C8B-B14F-4D97-AF65-F5344CB8AC3E}">
        <p14:creationId xmlns:p14="http://schemas.microsoft.com/office/powerpoint/2010/main" val="406540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1221"/>
            <a:ext cx="3064811" cy="458402"/>
          </a:xfrm>
          <a:prstGeom prst="rect">
            <a:avLst/>
          </a:prstGeom>
          <a:noFill/>
          <a:ln w="9525">
            <a:noFill/>
            <a:miter lim="800000"/>
            <a:headEnd/>
            <a:tailEnd/>
          </a:ln>
          <a:effectLst/>
        </p:spPr>
        <p:txBody>
          <a:bodyPr vert="horz" wrap="square" lIns="19595" tIns="0" rIns="19595" bIns="0" numCol="1" anchor="t" anchorCtr="0" compatLnSpc="1">
            <a:prstTxWarp prst="textNoShape">
              <a:avLst/>
            </a:prstTxWarp>
          </a:bodyPr>
          <a:lstStyle>
            <a:lvl1pPr defTabSz="924456">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88453" y="11221"/>
            <a:ext cx="3064811" cy="458402"/>
          </a:xfrm>
          <a:prstGeom prst="rect">
            <a:avLst/>
          </a:prstGeom>
          <a:noFill/>
          <a:ln w="9525">
            <a:noFill/>
            <a:miter lim="800000"/>
            <a:headEnd/>
            <a:tailEnd/>
          </a:ln>
          <a:effectLst/>
        </p:spPr>
        <p:txBody>
          <a:bodyPr vert="horz" wrap="square" lIns="19595" tIns="0" rIns="19595" bIns="0" numCol="1" anchor="t" anchorCtr="0" compatLnSpc="1">
            <a:prstTxWarp prst="textNoShape">
              <a:avLst/>
            </a:prstTxWarp>
          </a:bodyPr>
          <a:lstStyle>
            <a:lvl1pPr algn="r" defTabSz="924456">
              <a:defRPr sz="1000" i="1">
                <a:latin typeface="Times New Roman" pitchFamily="18"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258888" y="782638"/>
            <a:ext cx="4545012" cy="3409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8799" y="4426952"/>
            <a:ext cx="5215669" cy="4186530"/>
          </a:xfrm>
          <a:prstGeom prst="rect">
            <a:avLst/>
          </a:prstGeom>
          <a:noFill/>
          <a:ln w="9525">
            <a:noFill/>
            <a:miter lim="800000"/>
            <a:headEnd/>
            <a:tailEnd/>
          </a:ln>
          <a:effectLst/>
        </p:spPr>
        <p:txBody>
          <a:bodyPr vert="horz" wrap="square" lIns="93086" tIns="47362" rIns="93086" bIns="473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39479"/>
            <a:ext cx="3064811" cy="458402"/>
          </a:xfrm>
          <a:prstGeom prst="rect">
            <a:avLst/>
          </a:prstGeom>
          <a:noFill/>
          <a:ln w="9525">
            <a:noFill/>
            <a:miter lim="800000"/>
            <a:headEnd/>
            <a:tailEnd/>
          </a:ln>
          <a:effectLst/>
        </p:spPr>
        <p:txBody>
          <a:bodyPr vert="horz" wrap="square" lIns="19595" tIns="0" rIns="19595" bIns="0" numCol="1" anchor="b" anchorCtr="0" compatLnSpc="1">
            <a:prstTxWarp prst="textNoShape">
              <a:avLst/>
            </a:prstTxWarp>
          </a:bodyPr>
          <a:lstStyle>
            <a:lvl1pPr defTabSz="924456">
              <a:defRPr sz="1000" i="1">
                <a:latin typeface="Times New Roman" pitchFamily="18" charset="0"/>
              </a:defRPr>
            </a:lvl1pPr>
          </a:lstStyle>
          <a:p>
            <a:pPr>
              <a:defRPr/>
            </a:pPr>
            <a:endParaRPr lang="en-US" dirty="0"/>
          </a:p>
        </p:txBody>
      </p:sp>
      <p:sp>
        <p:nvSpPr>
          <p:cNvPr id="2055" name="Rectangle 7"/>
          <p:cNvSpPr>
            <a:spLocks noGrp="1" noChangeArrowheads="1"/>
          </p:cNvSpPr>
          <p:nvPr>
            <p:ph type="sldNum" sz="quarter" idx="5"/>
          </p:nvPr>
        </p:nvSpPr>
        <p:spPr bwMode="auto">
          <a:xfrm>
            <a:off x="3988453" y="8839479"/>
            <a:ext cx="3064811" cy="458402"/>
          </a:xfrm>
          <a:prstGeom prst="rect">
            <a:avLst/>
          </a:prstGeom>
          <a:noFill/>
          <a:ln w="9525">
            <a:noFill/>
            <a:miter lim="800000"/>
            <a:headEnd/>
            <a:tailEnd/>
          </a:ln>
          <a:effectLst/>
        </p:spPr>
        <p:txBody>
          <a:bodyPr vert="horz" wrap="square" lIns="19595" tIns="0" rIns="19595" bIns="0" numCol="1" anchor="b" anchorCtr="0" compatLnSpc="1">
            <a:prstTxWarp prst="textNoShape">
              <a:avLst/>
            </a:prstTxWarp>
          </a:bodyPr>
          <a:lstStyle>
            <a:lvl1pPr algn="r" defTabSz="924456">
              <a:defRPr sz="1000" i="1">
                <a:latin typeface="Times New Roman" pitchFamily="18" charset="0"/>
              </a:defRPr>
            </a:lvl1pPr>
          </a:lstStyle>
          <a:p>
            <a:pPr>
              <a:defRPr/>
            </a:pPr>
            <a:fld id="{04545385-E71E-4578-BE20-6679E0C05F77}" type="slidenum">
              <a:rPr lang="en-US"/>
              <a:pPr>
                <a:defRPr/>
              </a:pPr>
              <a:t>‹#›</a:t>
            </a:fld>
            <a:endParaRPr lang="en-US" dirty="0"/>
          </a:p>
        </p:txBody>
      </p:sp>
    </p:spTree>
    <p:extLst>
      <p:ext uri="{BB962C8B-B14F-4D97-AF65-F5344CB8AC3E}">
        <p14:creationId xmlns:p14="http://schemas.microsoft.com/office/powerpoint/2010/main" val="3111086693"/>
      </p:ext>
    </p:extLst>
  </p:cSld>
  <p:clrMap bg1="lt1" tx1="dk1" bg2="lt2" tx2="dk2" accent1="accent1" accent2="accent2" accent3="accent3" accent4="accent4" accent5="accent5" accent6="accent6" hlink="hlink" folHlink="folHlink"/>
  <p:notesStyle>
    <a:lvl1pPr algn="l" defTabSz="8985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defTabSz="8985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6463" algn="l" defTabSz="8985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0488" algn="l" defTabSz="8985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0225" algn="l" defTabSz="8985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996849"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6435" name="Rectangle 3"/>
          <p:cNvSpPr>
            <a:spLocks noChangeArrowheads="1"/>
          </p:cNvSpPr>
          <p:nvPr/>
        </p:nvSpPr>
        <p:spPr bwMode="auto">
          <a:xfrm>
            <a:off x="3996849" y="8843645"/>
            <a:ext cx="3056414" cy="465455"/>
          </a:xfrm>
          <a:prstGeom prst="rect">
            <a:avLst/>
          </a:prstGeom>
          <a:noFill/>
          <a:ln w="12700">
            <a:noFill/>
            <a:miter lim="800000"/>
            <a:headEnd/>
            <a:tailEnd/>
          </a:ln>
        </p:spPr>
        <p:txBody>
          <a:bodyPr lIns="19477" tIns="0" rIns="19477" bIns="0" anchor="b"/>
          <a:lstStyle/>
          <a:p>
            <a:pPr algn="r" eaLnBrk="0" hangingPunct="0"/>
            <a:r>
              <a:rPr lang="en-US" sz="1100" dirty="0"/>
              <a:t>2</a:t>
            </a:r>
          </a:p>
        </p:txBody>
      </p:sp>
      <p:sp>
        <p:nvSpPr>
          <p:cNvPr id="146436" name="Rectangle 4"/>
          <p:cNvSpPr>
            <a:spLocks noChangeArrowheads="1"/>
          </p:cNvSpPr>
          <p:nvPr/>
        </p:nvSpPr>
        <p:spPr bwMode="auto">
          <a:xfrm>
            <a:off x="0" y="8843645"/>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6437" name="Rectangle 5"/>
          <p:cNvSpPr>
            <a:spLocks noChangeArrowheads="1"/>
          </p:cNvSpPr>
          <p:nvPr/>
        </p:nvSpPr>
        <p:spPr bwMode="auto">
          <a:xfrm>
            <a:off x="0"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6438" name="Rectangle 6"/>
          <p:cNvSpPr>
            <a:spLocks noGrp="1" noRot="1" noChangeAspect="1" noChangeArrowheads="1" noTextEdit="1"/>
          </p:cNvSpPr>
          <p:nvPr>
            <p:ph type="sldImg"/>
          </p:nvPr>
        </p:nvSpPr>
        <p:spPr>
          <a:xfrm>
            <a:off x="1209675" y="704850"/>
            <a:ext cx="4633913" cy="3476625"/>
          </a:xfrm>
          <a:ln cap="flat"/>
        </p:spPr>
      </p:sp>
      <p:sp>
        <p:nvSpPr>
          <p:cNvPr id="146439" name="Rectangle 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996849"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8483" name="Rectangle 3"/>
          <p:cNvSpPr>
            <a:spLocks noChangeArrowheads="1"/>
          </p:cNvSpPr>
          <p:nvPr/>
        </p:nvSpPr>
        <p:spPr bwMode="auto">
          <a:xfrm>
            <a:off x="3996849" y="8843645"/>
            <a:ext cx="3056414" cy="465455"/>
          </a:xfrm>
          <a:prstGeom prst="rect">
            <a:avLst/>
          </a:prstGeom>
          <a:noFill/>
          <a:ln w="12700">
            <a:noFill/>
            <a:miter lim="800000"/>
            <a:headEnd/>
            <a:tailEnd/>
          </a:ln>
        </p:spPr>
        <p:txBody>
          <a:bodyPr lIns="19477" tIns="0" rIns="19477" bIns="0" anchor="b"/>
          <a:lstStyle/>
          <a:p>
            <a:pPr algn="r" eaLnBrk="0" hangingPunct="0"/>
            <a:r>
              <a:rPr lang="en-US" sz="1100" dirty="0"/>
              <a:t>2</a:t>
            </a:r>
          </a:p>
        </p:txBody>
      </p:sp>
      <p:sp>
        <p:nvSpPr>
          <p:cNvPr id="148484" name="Rectangle 4"/>
          <p:cNvSpPr>
            <a:spLocks noChangeArrowheads="1"/>
          </p:cNvSpPr>
          <p:nvPr/>
        </p:nvSpPr>
        <p:spPr bwMode="auto">
          <a:xfrm>
            <a:off x="0" y="8843645"/>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8485" name="Rectangle 5"/>
          <p:cNvSpPr>
            <a:spLocks noChangeArrowheads="1"/>
          </p:cNvSpPr>
          <p:nvPr/>
        </p:nvSpPr>
        <p:spPr bwMode="auto">
          <a:xfrm>
            <a:off x="0"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48486" name="Rectangle 6"/>
          <p:cNvSpPr>
            <a:spLocks noGrp="1" noRot="1" noChangeAspect="1" noChangeArrowheads="1" noTextEdit="1"/>
          </p:cNvSpPr>
          <p:nvPr>
            <p:ph type="sldImg"/>
          </p:nvPr>
        </p:nvSpPr>
        <p:spPr>
          <a:xfrm>
            <a:off x="1209675" y="704850"/>
            <a:ext cx="4633913" cy="3476625"/>
          </a:xfrm>
          <a:ln cap="flat"/>
        </p:spPr>
      </p:sp>
      <p:sp>
        <p:nvSpPr>
          <p:cNvPr id="148487" name="Rectangle 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259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E29FC-BDD0-44D3-80BF-524FEE654913}"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928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3996849"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51555" name="Rectangle 3"/>
          <p:cNvSpPr>
            <a:spLocks noChangeArrowheads="1"/>
          </p:cNvSpPr>
          <p:nvPr/>
        </p:nvSpPr>
        <p:spPr bwMode="auto">
          <a:xfrm>
            <a:off x="3996849" y="8843645"/>
            <a:ext cx="3056414" cy="465455"/>
          </a:xfrm>
          <a:prstGeom prst="rect">
            <a:avLst/>
          </a:prstGeom>
          <a:noFill/>
          <a:ln w="12700">
            <a:noFill/>
            <a:miter lim="800000"/>
            <a:headEnd/>
            <a:tailEnd/>
          </a:ln>
        </p:spPr>
        <p:txBody>
          <a:bodyPr lIns="19477" tIns="0" rIns="19477" bIns="0" anchor="b"/>
          <a:lstStyle/>
          <a:p>
            <a:pPr algn="r" eaLnBrk="0" hangingPunct="0"/>
            <a:r>
              <a:rPr lang="en-US" sz="1100" dirty="0"/>
              <a:t>2</a:t>
            </a:r>
          </a:p>
        </p:txBody>
      </p:sp>
      <p:sp>
        <p:nvSpPr>
          <p:cNvPr id="151556" name="Rectangle 4"/>
          <p:cNvSpPr>
            <a:spLocks noChangeArrowheads="1"/>
          </p:cNvSpPr>
          <p:nvPr/>
        </p:nvSpPr>
        <p:spPr bwMode="auto">
          <a:xfrm>
            <a:off x="0" y="8843645"/>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51557" name="Rectangle 5"/>
          <p:cNvSpPr>
            <a:spLocks noChangeArrowheads="1"/>
          </p:cNvSpPr>
          <p:nvPr/>
        </p:nvSpPr>
        <p:spPr bwMode="auto">
          <a:xfrm>
            <a:off x="0" y="0"/>
            <a:ext cx="3056414" cy="465455"/>
          </a:xfrm>
          <a:prstGeom prst="rect">
            <a:avLst/>
          </a:prstGeom>
          <a:noFill/>
          <a:ln w="12700">
            <a:noFill/>
            <a:miter lim="800000"/>
            <a:headEnd/>
            <a:tailEnd/>
          </a:ln>
        </p:spPr>
        <p:txBody>
          <a:bodyPr wrap="none" lIns="93491" tIns="46746" rIns="93491" bIns="46746" anchor="ctr"/>
          <a:lstStyle/>
          <a:p>
            <a:endParaRPr lang="en-US"/>
          </a:p>
        </p:txBody>
      </p:sp>
      <p:sp>
        <p:nvSpPr>
          <p:cNvPr id="151558" name="Rectangle 6"/>
          <p:cNvSpPr>
            <a:spLocks noGrp="1" noRot="1" noChangeAspect="1" noChangeArrowheads="1" noTextEdit="1"/>
          </p:cNvSpPr>
          <p:nvPr>
            <p:ph type="sldImg"/>
          </p:nvPr>
        </p:nvSpPr>
        <p:spPr>
          <a:xfrm>
            <a:off x="1209675" y="704850"/>
            <a:ext cx="4633913" cy="3476625"/>
          </a:xfrm>
          <a:ln cap="flat"/>
        </p:spPr>
      </p:sp>
      <p:sp>
        <p:nvSpPr>
          <p:cNvPr id="151559" name="Rectangle 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841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54F80-7D91-4804-9E1C-F44926CF095C}" type="slidenum">
              <a:rPr lang="en-US"/>
              <a:pPr/>
              <a:t>17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978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434005" y="0"/>
            <a:ext cx="3390709" cy="716653"/>
          </a:xfrm>
          <a:prstGeom prst="rect">
            <a:avLst/>
          </a:prstGeom>
          <a:noFill/>
          <a:ln w="12700">
            <a:noFill/>
            <a:miter lim="800000"/>
            <a:headEnd/>
            <a:tailEnd/>
          </a:ln>
        </p:spPr>
        <p:txBody>
          <a:bodyPr wrap="none" lIns="126548" tIns="63275" rIns="126548" bIns="63275" anchor="ctr"/>
          <a:lstStyle/>
          <a:p>
            <a:endParaRPr lang="en-US"/>
          </a:p>
        </p:txBody>
      </p:sp>
      <p:sp>
        <p:nvSpPr>
          <p:cNvPr id="148483" name="Rectangle 3"/>
          <p:cNvSpPr>
            <a:spLocks noChangeArrowheads="1"/>
          </p:cNvSpPr>
          <p:nvPr/>
        </p:nvSpPr>
        <p:spPr bwMode="auto">
          <a:xfrm>
            <a:off x="4434005" y="13616406"/>
            <a:ext cx="3390709" cy="716653"/>
          </a:xfrm>
          <a:prstGeom prst="rect">
            <a:avLst/>
          </a:prstGeom>
          <a:noFill/>
          <a:ln w="12700">
            <a:noFill/>
            <a:miter lim="800000"/>
            <a:headEnd/>
            <a:tailEnd/>
          </a:ln>
        </p:spPr>
        <p:txBody>
          <a:bodyPr lIns="26365" tIns="0" rIns="26365" bIns="0" anchor="b"/>
          <a:lstStyle/>
          <a:p>
            <a:pPr algn="r" eaLnBrk="0" hangingPunct="0"/>
            <a:r>
              <a:rPr lang="en-US" sz="1500" dirty="0"/>
              <a:t>2</a:t>
            </a:r>
          </a:p>
        </p:txBody>
      </p:sp>
      <p:sp>
        <p:nvSpPr>
          <p:cNvPr id="148484" name="Rectangle 4"/>
          <p:cNvSpPr>
            <a:spLocks noChangeArrowheads="1"/>
          </p:cNvSpPr>
          <p:nvPr/>
        </p:nvSpPr>
        <p:spPr bwMode="auto">
          <a:xfrm>
            <a:off x="0" y="13616406"/>
            <a:ext cx="3390709" cy="716653"/>
          </a:xfrm>
          <a:prstGeom prst="rect">
            <a:avLst/>
          </a:prstGeom>
          <a:noFill/>
          <a:ln w="12700">
            <a:noFill/>
            <a:miter lim="800000"/>
            <a:headEnd/>
            <a:tailEnd/>
          </a:ln>
        </p:spPr>
        <p:txBody>
          <a:bodyPr wrap="none" lIns="126548" tIns="63275" rIns="126548" bIns="63275" anchor="ctr"/>
          <a:lstStyle/>
          <a:p>
            <a:endParaRPr lang="en-US"/>
          </a:p>
        </p:txBody>
      </p:sp>
      <p:sp>
        <p:nvSpPr>
          <p:cNvPr id="148485" name="Rectangle 5"/>
          <p:cNvSpPr>
            <a:spLocks noChangeArrowheads="1"/>
          </p:cNvSpPr>
          <p:nvPr/>
        </p:nvSpPr>
        <p:spPr bwMode="auto">
          <a:xfrm>
            <a:off x="0" y="0"/>
            <a:ext cx="3390709" cy="716653"/>
          </a:xfrm>
          <a:prstGeom prst="rect">
            <a:avLst/>
          </a:prstGeom>
          <a:noFill/>
          <a:ln w="12700">
            <a:noFill/>
            <a:miter lim="800000"/>
            <a:headEnd/>
            <a:tailEnd/>
          </a:ln>
        </p:spPr>
        <p:txBody>
          <a:bodyPr wrap="none" lIns="126548" tIns="63275" rIns="126548" bIns="63275" anchor="ctr"/>
          <a:lstStyle/>
          <a:p>
            <a:endParaRPr lang="en-US"/>
          </a:p>
        </p:txBody>
      </p:sp>
      <p:sp>
        <p:nvSpPr>
          <p:cNvPr id="148486" name="Rectangle 6"/>
          <p:cNvSpPr>
            <a:spLocks noGrp="1" noRot="1" noChangeAspect="1" noChangeArrowheads="1" noTextEdit="1"/>
          </p:cNvSpPr>
          <p:nvPr>
            <p:ph type="sldImg"/>
          </p:nvPr>
        </p:nvSpPr>
        <p:spPr>
          <a:xfrm>
            <a:off x="342900" y="1085850"/>
            <a:ext cx="7137400" cy="5353050"/>
          </a:xfrm>
          <a:ln cap="flat"/>
        </p:spPr>
      </p:sp>
      <p:sp>
        <p:nvSpPr>
          <p:cNvPr id="148487" name="Rectangle 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826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C1D57C9-67E5-4400-BB5F-5D315472F54A}" type="slidenum">
              <a:rPr lang="en-US"/>
              <a:pPr>
                <a:defRPr/>
              </a:pPr>
              <a:t>‹#›</a:t>
            </a:fld>
            <a:endParaRPr lang="en-US" dirty="0"/>
          </a:p>
        </p:txBody>
      </p:sp>
    </p:spTree>
    <p:extLst>
      <p:ext uri="{BB962C8B-B14F-4D97-AF65-F5344CB8AC3E}">
        <p14:creationId xmlns:p14="http://schemas.microsoft.com/office/powerpoint/2010/main" val="99727308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FE5502F-9E38-463B-9455-7CF15C7C62E9}" type="slidenum">
              <a:rPr lang="en-US"/>
              <a:pPr>
                <a:defRPr/>
              </a:pPr>
              <a:t>‹#›</a:t>
            </a:fld>
            <a:endParaRPr lang="en-US" dirty="0"/>
          </a:p>
        </p:txBody>
      </p:sp>
    </p:spTree>
    <p:extLst>
      <p:ext uri="{BB962C8B-B14F-4D97-AF65-F5344CB8AC3E}">
        <p14:creationId xmlns:p14="http://schemas.microsoft.com/office/powerpoint/2010/main" val="4091499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705600"/>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228600"/>
            <a:ext cx="6705600" cy="6629400"/>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7F814F5-37DF-4334-8D2A-DD37C391E02B}" type="slidenum">
              <a:rPr lang="en-US"/>
              <a:pPr>
                <a:defRPr/>
              </a:pPr>
              <a:t>‹#›</a:t>
            </a:fld>
            <a:endParaRPr lang="en-US" dirty="0"/>
          </a:p>
        </p:txBody>
      </p:sp>
    </p:spTree>
    <p:extLst>
      <p:ext uri="{BB962C8B-B14F-4D97-AF65-F5344CB8AC3E}">
        <p14:creationId xmlns:p14="http://schemas.microsoft.com/office/powerpoint/2010/main" val="44013443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00013"/>
            <a:ext cx="8458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653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0413" y="1765300"/>
            <a:ext cx="38084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0413" y="3897313"/>
            <a:ext cx="38084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ftr" sz="quarter" idx="10"/>
          </p:nvPr>
        </p:nvSpPr>
        <p:spPr/>
        <p:txBody>
          <a:bodyPr/>
          <a:lstStyle>
            <a:lvl1pPr>
              <a:defRPr/>
            </a:lvl1pPr>
          </a:lstStyle>
          <a:p>
            <a:pPr>
              <a:defRPr/>
            </a:pPr>
            <a:r>
              <a:rPr lang="en-US" altLang="en-US"/>
              <a:t>.Copyright </a:t>
            </a:r>
            <a:r>
              <a:rPr lang="en-US" altLang="en-US">
                <a:cs typeface="Arial" charset="0"/>
              </a:rPr>
              <a:t>© Houghton Mifflin Company.All rights reserved.</a:t>
            </a:r>
            <a:endParaRPr lang="en-US" altLang="en-US" sz="1400"/>
          </a:p>
        </p:txBody>
      </p:sp>
      <p:sp>
        <p:nvSpPr>
          <p:cNvPr id="7" name="Rectangle 13"/>
          <p:cNvSpPr>
            <a:spLocks noGrp="1" noChangeArrowheads="1"/>
          </p:cNvSpPr>
          <p:nvPr>
            <p:ph type="sldNum" sz="quarter" idx="11"/>
          </p:nvPr>
        </p:nvSpPr>
        <p:spPr/>
        <p:txBody>
          <a:bodyPr/>
          <a:lstStyle>
            <a:lvl1pPr>
              <a:defRPr/>
            </a:lvl1pPr>
          </a:lstStyle>
          <a:p>
            <a:pPr>
              <a:defRPr/>
            </a:pPr>
            <a:r>
              <a:rPr lang="en-US" altLang="en-US"/>
              <a:t>Presentation of Lecture Outlines, 7</a:t>
            </a:r>
            <a:r>
              <a:rPr lang="en-US" altLang="en-US">
                <a:cs typeface="Arial" charset="0"/>
              </a:rPr>
              <a:t>–</a:t>
            </a:r>
            <a:fld id="{073FA7F5-9948-4972-A124-C775FD965E88}" type="slidenum">
              <a:rPr lang="en-US" altLang="en-US"/>
              <a:pPr>
                <a:defRPr/>
              </a:pPr>
              <a:t>‹#›</a:t>
            </a:fld>
            <a:endParaRPr lang="en-US"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19200"/>
            <a:ext cx="4495800" cy="5638800"/>
          </a:xfrm>
        </p:spPr>
        <p:txBody>
          <a:bodyPr/>
          <a:lstStyle>
            <a:lvl2pPr marL="914400" indent="-4572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495800" cy="5638800"/>
          </a:xfrm>
        </p:spPr>
        <p:txBody>
          <a:bodyPr/>
          <a:lstStyle>
            <a:lvl2pPr marL="914400" indent="-4572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ECD3B58-4B73-46F3-8EF4-70DEA3B204F1}" type="slidenum">
              <a:rPr lang="en-US"/>
              <a:pPr>
                <a:defRPr/>
              </a:pPr>
              <a:t>‹#›</a:t>
            </a:fld>
            <a:endParaRPr lang="en-US"/>
          </a:p>
        </p:txBody>
      </p:sp>
    </p:spTree>
    <p:extLst>
      <p:ext uri="{BB962C8B-B14F-4D97-AF65-F5344CB8AC3E}">
        <p14:creationId xmlns:p14="http://schemas.microsoft.com/office/powerpoint/2010/main" val="428721200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5638800"/>
          </a:xfrm>
        </p:spPr>
        <p:txBody>
          <a:bodyPr/>
          <a:lstStyle>
            <a:lvl2pPr marL="914400" indent="-4572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19200"/>
            <a:ext cx="4495800" cy="2743200"/>
          </a:xfrm>
        </p:spPr>
        <p:txBody>
          <a:bodyPr/>
          <a:lstStyle>
            <a:lvl2pPr marL="914400" indent="-4572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4114800"/>
            <a:ext cx="4495800" cy="2743200"/>
          </a:xfrm>
        </p:spPr>
        <p:txBody>
          <a:bodyPr/>
          <a:lstStyle>
            <a:lvl2pPr marL="914400" indent="-4572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pPr>
              <a:defRPr/>
            </a:pPr>
            <a:fld id="{452341D3-A405-438E-906C-935E5AB961F4}" type="slidenum">
              <a:rPr lang="en-US"/>
              <a:pPr>
                <a:defRPr/>
              </a:pPr>
              <a:t>‹#›</a:t>
            </a:fld>
            <a:endParaRPr lang="en-US"/>
          </a:p>
        </p:txBody>
      </p:sp>
    </p:spTree>
    <p:extLst>
      <p:ext uri="{BB962C8B-B14F-4D97-AF65-F5344CB8AC3E}">
        <p14:creationId xmlns:p14="http://schemas.microsoft.com/office/powerpoint/2010/main" val="204568492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305800" cy="5638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xfrm>
            <a:off x="6248400" y="6248400"/>
            <a:ext cx="1905000" cy="457200"/>
          </a:xfrm>
          <a:ln/>
        </p:spPr>
        <p:txBody>
          <a:bodyPr/>
          <a:lstStyle>
            <a:lvl1pPr>
              <a:defRPr>
                <a:solidFill>
                  <a:srgbClr val="00FFFF"/>
                </a:solidFill>
              </a:defRPr>
            </a:lvl1pPr>
          </a:lstStyle>
          <a:p>
            <a:pPr>
              <a:defRPr/>
            </a:pPr>
            <a:fld id="{D057BCA7-14AF-428B-AF67-BDC918463850}" type="slidenum">
              <a:rPr lang="en-US" smtClean="0"/>
              <a:pPr>
                <a:defRPr/>
              </a:pPr>
              <a:t>‹#›</a:t>
            </a:fld>
            <a:endParaRPr lang="en-US" dirty="0"/>
          </a:p>
        </p:txBody>
      </p:sp>
    </p:spTree>
    <p:extLst>
      <p:ext uri="{BB962C8B-B14F-4D97-AF65-F5344CB8AC3E}">
        <p14:creationId xmlns:p14="http://schemas.microsoft.com/office/powerpoint/2010/main" val="40203966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00D1DB4B-9BA1-4ADD-90F8-D3C557700F68}" type="slidenum">
              <a:rPr lang="en-US"/>
              <a:pPr>
                <a:defRPr/>
              </a:pPr>
              <a:t>‹#›</a:t>
            </a:fld>
            <a:endParaRPr lang="en-US" dirty="0"/>
          </a:p>
        </p:txBody>
      </p:sp>
    </p:spTree>
    <p:extLst>
      <p:ext uri="{BB962C8B-B14F-4D97-AF65-F5344CB8AC3E}">
        <p14:creationId xmlns:p14="http://schemas.microsoft.com/office/powerpoint/2010/main" val="18046328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219200"/>
            <a:ext cx="4495800" cy="5638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495800" cy="5638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4F3E80B-2722-4FD1-A999-001F1B674A4B}" type="slidenum">
              <a:rPr lang="en-US"/>
              <a:pPr>
                <a:defRPr/>
              </a:pPr>
              <a:t>‹#›</a:t>
            </a:fld>
            <a:endParaRPr lang="en-US" dirty="0"/>
          </a:p>
        </p:txBody>
      </p:sp>
    </p:spTree>
    <p:extLst>
      <p:ext uri="{BB962C8B-B14F-4D97-AF65-F5344CB8AC3E}">
        <p14:creationId xmlns:p14="http://schemas.microsoft.com/office/powerpoint/2010/main" val="242149974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solidFill>
                  <a:srgbClr val="00FFFF"/>
                </a:solidFill>
              </a:defRPr>
            </a:lvl1pPr>
          </a:lstStyle>
          <a:p>
            <a:pPr>
              <a:defRPr/>
            </a:pPr>
            <a:fld id="{ABE635DA-6959-42A5-A36F-6629282DFCF4}" type="slidenum">
              <a:rPr lang="en-US" smtClean="0"/>
              <a:pPr>
                <a:defRPr/>
              </a:pPr>
              <a:t>‹#›</a:t>
            </a:fld>
            <a:endParaRPr lang="en-US" dirty="0"/>
          </a:p>
        </p:txBody>
      </p:sp>
    </p:spTree>
    <p:extLst>
      <p:ext uri="{BB962C8B-B14F-4D97-AF65-F5344CB8AC3E}">
        <p14:creationId xmlns:p14="http://schemas.microsoft.com/office/powerpoint/2010/main" val="259866109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9C05E7D8-E5A0-4BFF-B78E-3FCE254296A5}" type="slidenum">
              <a:rPr lang="en-US"/>
              <a:pPr>
                <a:defRPr/>
              </a:pPr>
              <a:t>‹#›</a:t>
            </a:fld>
            <a:endParaRPr lang="en-US" dirty="0"/>
          </a:p>
        </p:txBody>
      </p:sp>
    </p:spTree>
    <p:extLst>
      <p:ext uri="{BB962C8B-B14F-4D97-AF65-F5344CB8AC3E}">
        <p14:creationId xmlns:p14="http://schemas.microsoft.com/office/powerpoint/2010/main" val="259616330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xfrm>
            <a:off x="5943600" y="6248400"/>
            <a:ext cx="1905000" cy="457200"/>
          </a:xfrm>
          <a:ln/>
        </p:spPr>
        <p:txBody>
          <a:bodyPr/>
          <a:lstStyle>
            <a:lvl1pPr>
              <a:defRPr/>
            </a:lvl1pPr>
          </a:lstStyle>
          <a:p>
            <a:pPr>
              <a:defRPr/>
            </a:pPr>
            <a:fld id="{267B36C5-86E9-4BF0-8F01-F2F545C4223B}" type="slidenum">
              <a:rPr lang="en-US"/>
              <a:pPr>
                <a:defRPr/>
              </a:pPr>
              <a:t>‹#›</a:t>
            </a:fld>
            <a:endParaRPr lang="en-US" dirty="0"/>
          </a:p>
        </p:txBody>
      </p:sp>
    </p:spTree>
    <p:extLst>
      <p:ext uri="{BB962C8B-B14F-4D97-AF65-F5344CB8AC3E}">
        <p14:creationId xmlns:p14="http://schemas.microsoft.com/office/powerpoint/2010/main" val="346636130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2FD4601-A7A5-4761-AFD3-4EB598AD15EA}" type="slidenum">
              <a:rPr lang="en-US"/>
              <a:pPr>
                <a:defRPr/>
              </a:pPr>
              <a:t>‹#›</a:t>
            </a:fld>
            <a:endParaRPr lang="en-US" dirty="0"/>
          </a:p>
        </p:txBody>
      </p:sp>
    </p:spTree>
    <p:extLst>
      <p:ext uri="{BB962C8B-B14F-4D97-AF65-F5344CB8AC3E}">
        <p14:creationId xmlns:p14="http://schemas.microsoft.com/office/powerpoint/2010/main" val="348932955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F3FE6E2-3A61-42DA-A302-C1A50E011E02}" type="slidenum">
              <a:rPr lang="en-US"/>
              <a:pPr>
                <a:defRPr/>
              </a:pPr>
              <a:t>‹#›</a:t>
            </a:fld>
            <a:endParaRPr lang="en-US" dirty="0"/>
          </a:p>
        </p:txBody>
      </p:sp>
    </p:spTree>
    <p:extLst>
      <p:ext uri="{BB962C8B-B14F-4D97-AF65-F5344CB8AC3E}">
        <p14:creationId xmlns:p14="http://schemas.microsoft.com/office/powerpoint/2010/main" val="371875826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29798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297988" name="Rectangle 4"/>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1F5E2583-3243-42E9-95FE-15C01A5A4329}" type="slidenum">
              <a:rPr lang="en-US"/>
              <a:pPr>
                <a:defRPr/>
              </a:pPr>
              <a:t>‹#›</a:t>
            </a:fld>
            <a:endParaRPr lang="en-US" dirty="0"/>
          </a:p>
        </p:txBody>
      </p:sp>
      <p:sp>
        <p:nvSpPr>
          <p:cNvPr id="297989" name="Rectangle 5"/>
          <p:cNvSpPr>
            <a:spLocks noGrp="1" noChangeArrowheads="1"/>
          </p:cNvSpPr>
          <p:nvPr>
            <p:ph type="title"/>
          </p:nvPr>
        </p:nvSpPr>
        <p:spPr bwMode="auto">
          <a:xfrm>
            <a:off x="685800" y="152400"/>
            <a:ext cx="84582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Title</a:t>
            </a:r>
          </a:p>
        </p:txBody>
      </p:sp>
      <p:sp>
        <p:nvSpPr>
          <p:cNvPr id="3078" name="Rectangle 6"/>
          <p:cNvSpPr>
            <a:spLocks noGrp="1" noChangeArrowheads="1"/>
          </p:cNvSpPr>
          <p:nvPr>
            <p:ph type="body" idx="1"/>
          </p:nvPr>
        </p:nvSpPr>
        <p:spPr bwMode="auto">
          <a:xfrm>
            <a:off x="533400" y="12192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 First level</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297991" name="Rectangle 7"/>
          <p:cNvSpPr>
            <a:spLocks noChangeArrowheads="1"/>
          </p:cNvSpPr>
          <p:nvPr/>
        </p:nvSpPr>
        <p:spPr bwMode="auto">
          <a:xfrm>
            <a:off x="8686800" y="6442604"/>
            <a:ext cx="838200" cy="339196"/>
          </a:xfrm>
          <a:prstGeom prst="rect">
            <a:avLst/>
          </a:prstGeom>
          <a:noFill/>
          <a:ln w="9525">
            <a:noFill/>
            <a:miter lim="800000"/>
            <a:headEnd/>
            <a:tailEnd/>
          </a:ln>
          <a:effectLst/>
        </p:spPr>
        <p:txBody>
          <a:bodyPr wrap="square" lIns="92075" tIns="46038" rIns="92075" bIns="46038">
            <a:spAutoFit/>
          </a:bodyPr>
          <a:lstStyle/>
          <a:p>
            <a:pPr>
              <a:defRPr/>
            </a:pPr>
            <a:fld id="{FFD9392C-4D7A-4164-A947-F5940372DA18}" type="slidenum">
              <a:rPr lang="en-US" sz="1600">
                <a:solidFill>
                  <a:srgbClr val="00FFFF"/>
                </a:solidFill>
              </a:rPr>
              <a:pPr>
                <a:defRPr/>
              </a:pPr>
              <a:t>‹#›</a:t>
            </a:fld>
            <a:endParaRPr lang="en-US" sz="1600" dirty="0">
              <a:solidFill>
                <a:srgbClr val="00FFFF"/>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 id="2147483666" r:id="rId14"/>
  </p:sldLayoutIdLst>
  <p:transition spd="slow"/>
  <p:timing>
    <p:tnLst>
      <p:par>
        <p:cTn id="1" dur="indefinite" restart="never" nodeType="tmRoot"/>
      </p:par>
    </p:tnLst>
  </p:timing>
  <p:txStyles>
    <p:titleStyle>
      <a:lvl1pPr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Arial" pitchFamily="34" charset="0"/>
          <a:ea typeface="+mj-ea"/>
          <a:cs typeface="Arial" pitchFamily="34" charset="0"/>
        </a:defRPr>
      </a:lvl1pPr>
      <a:lvl2pPr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2pPr>
      <a:lvl3pPr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3pPr>
      <a:lvl4pPr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4pPr>
      <a:lvl5pPr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5pPr>
      <a:lvl6pPr marL="457200"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6pPr>
      <a:lvl7pPr marL="914400"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7pPr>
      <a:lvl8pPr marL="1371600"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8pPr>
      <a:lvl9pPr marL="1828800" algn="ctr" defTabSz="917575" rtl="0" eaLnBrk="1" fontAlgn="base" hangingPunct="1">
        <a:spcBef>
          <a:spcPct val="0"/>
        </a:spcBef>
        <a:spcAft>
          <a:spcPct val="0"/>
        </a:spcAft>
        <a:defRPr sz="3600">
          <a:solidFill>
            <a:srgbClr val="CCFFFF"/>
          </a:solidFill>
          <a:effectLst>
            <a:outerShdw blurRad="38100" dist="38100" dir="2700000" algn="tl">
              <a:srgbClr val="000000"/>
            </a:outerShdw>
          </a:effectLst>
          <a:latin typeface="Comic Sans MS" pitchFamily="66"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q"/>
        <a:defRPr sz="2800">
          <a:solidFill>
            <a:schemeClr val="folHlink"/>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FF00"/>
        </a:buClr>
        <a:buFont typeface="Monotype Sorts" pitchFamily="2" charset="2"/>
        <a:buChar char="l"/>
        <a:defRPr sz="2800">
          <a:solidFill>
            <a:srgbClr val="FFFF00"/>
          </a:solidFill>
          <a:latin typeface="Arial" pitchFamily="34" charset="0"/>
          <a:cs typeface="Arial" pitchFamily="34" charset="0"/>
        </a:defRPr>
      </a:lvl2pPr>
      <a:lvl3pPr marL="1143000" indent="-228600" algn="l" rtl="0" eaLnBrk="1" fontAlgn="base" hangingPunct="1">
        <a:spcBef>
          <a:spcPct val="20000"/>
        </a:spcBef>
        <a:spcAft>
          <a:spcPct val="0"/>
        </a:spcAft>
        <a:buClr>
          <a:srgbClr val="B4FF69"/>
        </a:buClr>
        <a:buChar char="o"/>
        <a:defRPr sz="2400">
          <a:solidFill>
            <a:srgbClr val="C8FEC8"/>
          </a:solidFill>
          <a:latin typeface="Arial" pitchFamily="34" charset="0"/>
          <a:cs typeface="Arial" pitchFamily="34" charset="0"/>
        </a:defRPr>
      </a:lvl3pPr>
      <a:lvl4pPr marL="16002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Arial" pitchFamily="34" charset="0"/>
          <a:cs typeface="Arial" pitchFamily="34" charset="0"/>
        </a:defRPr>
      </a:lvl4pPr>
      <a:lvl5pPr marL="20574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Arial" pitchFamily="34" charset="0"/>
          <a:cs typeface="Arial" pitchFamily="34" charset="0"/>
        </a:defRPr>
      </a:lvl5pPr>
      <a:lvl6pPr marL="25146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mn-lt"/>
        </a:defRPr>
      </a:lvl6pPr>
      <a:lvl7pPr marL="29718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mn-lt"/>
        </a:defRPr>
      </a:lvl7pPr>
      <a:lvl8pPr marL="34290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mn-lt"/>
        </a:defRPr>
      </a:lvl8pPr>
      <a:lvl9pPr marL="3886200" indent="-228600" algn="l" rtl="0" eaLnBrk="1" fontAlgn="base" hangingPunct="1">
        <a:spcBef>
          <a:spcPct val="20000"/>
        </a:spcBef>
        <a:spcAft>
          <a:spcPct val="0"/>
        </a:spcAft>
        <a:buClr>
          <a:srgbClr val="C8FEC8"/>
        </a:buClr>
        <a:buFont typeface="Wingdings" pitchFamily="2" charset="2"/>
        <a:buChar char="§"/>
        <a:defRPr sz="2000">
          <a:solidFill>
            <a:srgbClr val="B4FF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hyperlink" Target="http://en.wikipedia.org/wiki/Particle_in_a_box" TargetMode="External"/><Relationship Id="rId5" Type="http://schemas.openxmlformats.org/officeDocument/2006/relationships/hyperlink" Target="http://quantummechanics.ucsd.edu/ph130a/130_notes/node136.html" TargetMode="External"/><Relationship Id="rId4" Type="http://schemas.openxmlformats.org/officeDocument/2006/relationships/hyperlink" Target="http://hyperphysics.phy-astr.gsu.edu/hbase/quantum/pbox.html" TargetMode="External"/><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2.vml"/><Relationship Id="rId6" Type="http://schemas.openxmlformats.org/officeDocument/2006/relationships/image" Target="../media/image25.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4.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8.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wmf"/><Relationship Id="rId5" Type="http://schemas.openxmlformats.org/officeDocument/2006/relationships/oleObject" Target="../embeddings/oleObject32.bin"/><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40.wmf"/></Relationships>
</file>

<file path=ppt/slides/_rels/slide4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hyperphysics.phy-astr.gsu.edu/hbase/phyopt/slits.html" TargetMode="External"/><Relationship Id="rId2" Type="http://schemas.openxmlformats.org/officeDocument/2006/relationships/hyperlink" Target="http://abyss.uoregon.edu/~js/21st_century_science/lectures/lec13.html" TargetMode="External"/><Relationship Id="rId1" Type="http://schemas.openxmlformats.org/officeDocument/2006/relationships/slideLayout" Target="../slideLayouts/slideLayout2.xml"/><Relationship Id="rId5" Type="http://schemas.openxmlformats.org/officeDocument/2006/relationships/hyperlink" Target="http://grad.physics.sunysb.edu/~amarch/" TargetMode="External"/><Relationship Id="rId4" Type="http://schemas.openxmlformats.org/officeDocument/2006/relationships/hyperlink" Target="http://en.wikipedia.org/wiki/Double-slit_experiment"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61.emf"/><Relationship Id="rId5" Type="http://schemas.openxmlformats.org/officeDocument/2006/relationships/oleObject" Target="../embeddings/oleObject45.bin"/><Relationship Id="rId4" Type="http://schemas.openxmlformats.org/officeDocument/2006/relationships/image" Target="../media/image60.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48.bin"/><Relationship Id="rId4" Type="http://schemas.openxmlformats.org/officeDocument/2006/relationships/image" Target="../media/image6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wmf"/><Relationship Id="rId5" Type="http://schemas.openxmlformats.org/officeDocument/2006/relationships/oleObject" Target="../embeddings/oleObject50.bin"/><Relationship Id="rId4" Type="http://schemas.openxmlformats.org/officeDocument/2006/relationships/image" Target="../media/image65.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ctrTitle"/>
          </p:nvPr>
        </p:nvSpPr>
        <p:spPr/>
        <p:txBody>
          <a:bodyPr/>
          <a:lstStyle/>
          <a:p>
            <a:pPr>
              <a:defRPr/>
            </a:pPr>
            <a:r>
              <a:rPr lang="en-US" sz="3200" dirty="0" smtClean="0"/>
              <a:t>Quantum physics</a:t>
            </a:r>
            <a:br>
              <a:rPr lang="en-US" sz="3200" dirty="0" smtClean="0"/>
            </a:br>
            <a:r>
              <a:rPr lang="en-US" sz="3200" dirty="0" smtClean="0"/>
              <a:t>(quantum theory, quantum mechanics)</a:t>
            </a:r>
          </a:p>
        </p:txBody>
      </p:sp>
      <p:sp>
        <p:nvSpPr>
          <p:cNvPr id="4099" name="Rectangle 6"/>
          <p:cNvSpPr>
            <a:spLocks noGrp="1" noChangeArrowheads="1"/>
          </p:cNvSpPr>
          <p:nvPr>
            <p:ph type="subTitle" idx="1"/>
          </p:nvPr>
        </p:nvSpPr>
        <p:spPr>
          <a:xfrm>
            <a:off x="1371600" y="3505200"/>
            <a:ext cx="6400800" cy="1752600"/>
          </a:xfrm>
        </p:spPr>
        <p:txBody>
          <a:bodyPr/>
          <a:lstStyle/>
          <a:p>
            <a:r>
              <a:rPr lang="en-US" smtClean="0"/>
              <a:t>Part 2</a:t>
            </a:r>
          </a:p>
          <a:p>
            <a:endParaRPr lang="en-US"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Classical wave equation</a:t>
            </a:r>
          </a:p>
        </p:txBody>
      </p:sp>
      <p:graphicFrame>
        <p:nvGraphicFramePr>
          <p:cNvPr id="10242" name="Content Placeholder 6"/>
          <p:cNvGraphicFramePr>
            <a:graphicFrameLocks noGrp="1" noChangeAspect="1"/>
          </p:cNvGraphicFramePr>
          <p:nvPr>
            <p:ph idx="1"/>
          </p:nvPr>
        </p:nvGraphicFramePr>
        <p:xfrm>
          <a:off x="704850" y="1143000"/>
          <a:ext cx="7956550" cy="4648200"/>
        </p:xfrm>
        <a:graphic>
          <a:graphicData uri="http://schemas.openxmlformats.org/presentationml/2006/ole">
            <mc:AlternateContent xmlns:mc="http://schemas.openxmlformats.org/markup-compatibility/2006">
              <mc:Choice xmlns:v="urn:schemas-microsoft-com:vml" Requires="v">
                <p:oleObj spid="_x0000_s60435" name="Equation" r:id="rId4" imgW="2565360" imgH="1498320" progId="Equation.DSMT4">
                  <p:embed/>
                </p:oleObj>
              </mc:Choice>
              <mc:Fallback>
                <p:oleObj name="Equation" r:id="rId4" imgW="2565360" imgH="1498320" progId="Equation.DSMT4">
                  <p:embed/>
                  <p:pic>
                    <p:nvPicPr>
                      <p:cNvPr id="0" name="Content Placeholder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143000"/>
                        <a:ext cx="7956550" cy="4648200"/>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Schrödinger equation</a:t>
            </a:r>
            <a:endParaRPr lang="en-US" dirty="0"/>
          </a:p>
        </p:txBody>
      </p:sp>
      <p:sp>
        <p:nvSpPr>
          <p:cNvPr id="3" name="Content Placeholder 2"/>
          <p:cNvSpPr>
            <a:spLocks noGrp="1"/>
          </p:cNvSpPr>
          <p:nvPr>
            <p:ph sz="half" idx="1"/>
          </p:nvPr>
        </p:nvSpPr>
        <p:spPr>
          <a:xfrm>
            <a:off x="152400" y="990600"/>
            <a:ext cx="3886200" cy="5867400"/>
          </a:xfrm>
        </p:spPr>
        <p:txBody>
          <a:bodyPr/>
          <a:lstStyle/>
          <a:p>
            <a:r>
              <a:rPr lang="en-US" sz="2400" dirty="0" smtClean="0"/>
              <a:t>Energy</a:t>
            </a:r>
          </a:p>
          <a:p>
            <a:endParaRPr lang="en-US" sz="2400" dirty="0" smtClean="0"/>
          </a:p>
          <a:p>
            <a:r>
              <a:rPr lang="en-US" sz="2400" dirty="0" smtClean="0"/>
              <a:t>De Broglie</a:t>
            </a:r>
          </a:p>
          <a:p>
            <a:r>
              <a:rPr lang="en-US" sz="2400" dirty="0" smtClean="0"/>
              <a:t>Classical wave </a:t>
            </a:r>
            <a:r>
              <a:rPr lang="en-US" sz="2400" dirty="0" err="1" smtClean="0"/>
              <a:t>equ</a:t>
            </a:r>
            <a:r>
              <a:rPr lang="en-US" sz="2400" dirty="0" smtClean="0"/>
              <a:t>. 	+ de </a:t>
            </a:r>
            <a:r>
              <a:rPr lang="en-US" sz="2400" dirty="0" smtClean="0"/>
              <a:t>Broglie</a:t>
            </a:r>
          </a:p>
          <a:p>
            <a:endParaRPr lang="en-US" sz="2400" dirty="0" smtClean="0"/>
          </a:p>
          <a:p>
            <a:r>
              <a:rPr lang="en-US" sz="2400" dirty="0" smtClean="0"/>
              <a:t>Schrödinger </a:t>
            </a:r>
            <a:r>
              <a:rPr lang="en-US" sz="2400" dirty="0" smtClean="0"/>
              <a:t>equation</a:t>
            </a:r>
          </a:p>
          <a:p>
            <a:endParaRPr lang="en-US" sz="2400" dirty="0" smtClean="0"/>
          </a:p>
          <a:p>
            <a:endParaRPr lang="en-US" sz="2400" dirty="0" smtClean="0"/>
          </a:p>
          <a:p>
            <a:r>
              <a:rPr lang="en-US" sz="2400" dirty="0" smtClean="0"/>
              <a:t>Energy operator </a:t>
            </a:r>
            <a:endParaRPr lang="en-US" sz="2400" dirty="0" smtClean="0"/>
          </a:p>
          <a:p>
            <a:pPr marL="0" indent="0">
              <a:buNone/>
            </a:pPr>
            <a:r>
              <a:rPr lang="en-US" sz="2400" dirty="0" smtClean="0"/>
              <a:t>(</a:t>
            </a:r>
            <a:r>
              <a:rPr lang="en-US" sz="2400" dirty="0" smtClean="0"/>
              <a:t>Hamiltonian)</a:t>
            </a:r>
          </a:p>
          <a:p>
            <a:r>
              <a:rPr lang="en-US" sz="2400" dirty="0" smtClean="0"/>
              <a:t>Momentum operator</a:t>
            </a:r>
          </a:p>
          <a:p>
            <a:endParaRPr lang="en-US" dirty="0"/>
          </a:p>
        </p:txBody>
      </p:sp>
      <p:graphicFrame>
        <p:nvGraphicFramePr>
          <p:cNvPr id="63490" name="Content Placeholder 6"/>
          <p:cNvGraphicFramePr>
            <a:graphicFrameLocks noChangeAspect="1"/>
          </p:cNvGraphicFramePr>
          <p:nvPr>
            <p:extLst>
              <p:ext uri="{D42A27DB-BD31-4B8C-83A1-F6EECF244321}">
                <p14:modId xmlns:p14="http://schemas.microsoft.com/office/powerpoint/2010/main" val="1939124585"/>
              </p:ext>
            </p:extLst>
          </p:nvPr>
        </p:nvGraphicFramePr>
        <p:xfrm>
          <a:off x="3581400" y="1011237"/>
          <a:ext cx="5257800" cy="5282569"/>
        </p:xfrm>
        <a:graphic>
          <a:graphicData uri="http://schemas.openxmlformats.org/presentationml/2006/ole">
            <mc:AlternateContent xmlns:mc="http://schemas.openxmlformats.org/markup-compatibility/2006">
              <mc:Choice xmlns:v="urn:schemas-microsoft-com:vml" Requires="v">
                <p:oleObj spid="_x0000_s63507" name="Equation" r:id="rId3" imgW="2971800" imgH="2984400" progId="Equation.DSMT4">
                  <p:embed/>
                </p:oleObj>
              </mc:Choice>
              <mc:Fallback>
                <p:oleObj name="Equation" r:id="rId3" imgW="2971800" imgH="2984400" progId="Equation.DSMT4">
                  <p:embed/>
                  <p:pic>
                    <p:nvPicPr>
                      <p:cNvPr id="0" name="Content Placeholder 6"/>
                      <p:cNvPicPr>
                        <a:picLocks noChangeAspect="1" noChangeArrowheads="1"/>
                      </p:cNvPicPr>
                      <p:nvPr/>
                    </p:nvPicPr>
                    <p:blipFill>
                      <a:blip r:embed="rId4"/>
                      <a:srcRect/>
                      <a:stretch>
                        <a:fillRect/>
                      </a:stretch>
                    </p:blipFill>
                    <p:spPr bwMode="auto">
                      <a:xfrm>
                        <a:off x="3581400" y="1011237"/>
                        <a:ext cx="5257800" cy="5282569"/>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a:defRPr/>
            </a:pPr>
            <a:r>
              <a:rPr lang="en-US" smtClean="0"/>
              <a:t>QM : Heisenberg</a:t>
            </a:r>
          </a:p>
        </p:txBody>
      </p:sp>
      <p:sp>
        <p:nvSpPr>
          <p:cNvPr id="38915" name="Rectangle 3"/>
          <p:cNvSpPr>
            <a:spLocks noGrp="1" noChangeArrowheads="1"/>
          </p:cNvSpPr>
          <p:nvPr>
            <p:ph type="body" idx="1"/>
          </p:nvPr>
        </p:nvSpPr>
        <p:spPr>
          <a:xfrm>
            <a:off x="381000" y="914400"/>
            <a:ext cx="8534400" cy="5943600"/>
          </a:xfrm>
        </p:spPr>
        <p:txBody>
          <a:bodyPr/>
          <a:lstStyle/>
          <a:p>
            <a:pPr lvl="1"/>
            <a:r>
              <a:rPr lang="en-US" dirty="0" smtClean="0"/>
              <a:t> Heisenberg’s “matrix mechanics” 					(Werner Heisenberg, 1925)</a:t>
            </a:r>
          </a:p>
          <a:p>
            <a:pPr lvl="2"/>
            <a:r>
              <a:rPr lang="en-US" dirty="0" smtClean="0"/>
              <a:t>Matrix mechanics consists of an array of quantities which when appropriately manipulated give the observed frequencies and intensities of spectral lines.  </a:t>
            </a:r>
          </a:p>
          <a:p>
            <a:pPr lvl="2"/>
            <a:r>
              <a:rPr lang="en-US" dirty="0" smtClean="0"/>
              <a:t>Physical  observables (e.g. momentum, position,..) are “operators”  -- represented by matrices </a:t>
            </a:r>
          </a:p>
          <a:p>
            <a:pPr lvl="2"/>
            <a:r>
              <a:rPr lang="en-US" dirty="0" smtClean="0"/>
              <a:t>The set of </a:t>
            </a:r>
            <a:r>
              <a:rPr lang="en-US" dirty="0" err="1" smtClean="0"/>
              <a:t>eigenvalues</a:t>
            </a:r>
            <a:r>
              <a:rPr lang="en-US" dirty="0" smtClean="0"/>
              <a:t> of the matrix representing an observable is the set of all possible values that could arise as outcomes of experiments conducted on a system to measure the observable. </a:t>
            </a:r>
          </a:p>
          <a:p>
            <a:pPr lvl="2"/>
            <a:r>
              <a:rPr lang="en-US" dirty="0" smtClean="0"/>
              <a:t>Shown to be equivalent to wave mechanics by 	Erwin Schrödinger (1926)</a:t>
            </a:r>
          </a:p>
          <a:p>
            <a:endParaRPr lang="en-US" dirty="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FFFF"/>
                </a:solidFill>
                <a:effectLst/>
              </a:rPr>
              <a:t>Postulates of Quantum Mechanics</a:t>
            </a:r>
          </a:p>
        </p:txBody>
      </p:sp>
      <p:sp>
        <p:nvSpPr>
          <p:cNvPr id="12295" name="Rectangle 3"/>
          <p:cNvSpPr>
            <a:spLocks noGrp="1" noChangeArrowheads="1"/>
          </p:cNvSpPr>
          <p:nvPr>
            <p:ph type="body" sz="half" idx="1"/>
          </p:nvPr>
        </p:nvSpPr>
        <p:spPr>
          <a:xfrm>
            <a:off x="304800" y="838200"/>
            <a:ext cx="8458200" cy="6324600"/>
          </a:xfrm>
        </p:spPr>
        <p:txBody>
          <a:bodyPr/>
          <a:lstStyle/>
          <a:p>
            <a:pPr marL="0" indent="0" eaLnBrk="1" hangingPunct="1">
              <a:lnSpc>
                <a:spcPct val="90000"/>
              </a:lnSpc>
            </a:pPr>
            <a:r>
              <a:rPr lang="en-US" sz="2400" dirty="0" smtClean="0"/>
              <a:t>The state of a quantum mechanical system is completely specified by its </a:t>
            </a:r>
            <a:r>
              <a:rPr lang="en-US" sz="2400" dirty="0" err="1" smtClean="0"/>
              <a:t>wavefunction</a:t>
            </a:r>
            <a:r>
              <a:rPr lang="en-US" sz="2400" dirty="0" smtClean="0"/>
              <a:t> (or state function), </a:t>
            </a:r>
            <a:r>
              <a:rPr lang="en-US" sz="2400" dirty="0" smtClean="0">
                <a:latin typeface="Symbol" pitchFamily="18" charset="2"/>
                <a:sym typeface="Symbol"/>
              </a:rPr>
              <a:t>(</a:t>
            </a:r>
            <a:r>
              <a:rPr lang="en-US" sz="2400" dirty="0" err="1" smtClean="0">
                <a:latin typeface="Times New Roman" pitchFamily="18" charset="0"/>
              </a:rPr>
              <a:t>x,t</a:t>
            </a:r>
            <a:r>
              <a:rPr lang="en-US" sz="2400" dirty="0" smtClean="0">
                <a:latin typeface="Times New Roman" pitchFamily="18" charset="0"/>
              </a:rPr>
              <a:t>) </a:t>
            </a:r>
          </a:p>
          <a:p>
            <a:pPr marL="0" indent="0" eaLnBrk="1" hangingPunct="1">
              <a:lnSpc>
                <a:spcPct val="90000"/>
              </a:lnSpc>
            </a:pPr>
            <a:r>
              <a:rPr lang="en-US" sz="2400" dirty="0" smtClean="0"/>
              <a:t>For every classical observable there is a linear, </a:t>
            </a:r>
            <a:r>
              <a:rPr lang="en-US" sz="2400" dirty="0" err="1" smtClean="0"/>
              <a:t>Hermitian</a:t>
            </a:r>
            <a:r>
              <a:rPr lang="en-US" sz="2400" dirty="0" smtClean="0"/>
              <a:t> operator in quantum mechanics</a:t>
            </a:r>
          </a:p>
          <a:p>
            <a:pPr marL="0" indent="0" eaLnBrk="1" hangingPunct="1">
              <a:lnSpc>
                <a:spcPct val="90000"/>
              </a:lnSpc>
            </a:pPr>
            <a:r>
              <a:rPr lang="en-US" sz="2400" dirty="0" smtClean="0"/>
              <a:t>In any measurement associated with an operator, the only values observed are </a:t>
            </a:r>
            <a:r>
              <a:rPr lang="en-US" sz="2400" dirty="0" err="1" smtClean="0"/>
              <a:t>eigenvalues</a:t>
            </a:r>
            <a:r>
              <a:rPr lang="en-US" sz="2400" dirty="0" smtClean="0"/>
              <a:t> of the operator,                           	</a:t>
            </a:r>
          </a:p>
          <a:p>
            <a:pPr marL="0" indent="0" eaLnBrk="1" hangingPunct="1">
              <a:lnSpc>
                <a:spcPct val="90000"/>
              </a:lnSpc>
            </a:pPr>
            <a:endParaRPr lang="en-US" sz="2400" dirty="0" smtClean="0">
              <a:latin typeface="Times New Roman" pitchFamily="18" charset="0"/>
            </a:endParaRPr>
          </a:p>
          <a:p>
            <a:pPr marL="0" indent="0" eaLnBrk="1" hangingPunct="1">
              <a:lnSpc>
                <a:spcPct val="90000"/>
              </a:lnSpc>
            </a:pPr>
            <a:r>
              <a:rPr lang="en-US" sz="2400" dirty="0" smtClean="0"/>
              <a:t>The average values of an observable is given by its expectation value,</a:t>
            </a:r>
          </a:p>
          <a:p>
            <a:pPr marL="0" indent="0" eaLnBrk="1" hangingPunct="1">
              <a:lnSpc>
                <a:spcPct val="90000"/>
              </a:lnSpc>
              <a:buNone/>
            </a:pPr>
            <a:endParaRPr lang="en-US" sz="2400" dirty="0" smtClean="0"/>
          </a:p>
          <a:p>
            <a:pPr marL="0" indent="0" eaLnBrk="1" hangingPunct="1">
              <a:lnSpc>
                <a:spcPct val="90000"/>
              </a:lnSpc>
            </a:pPr>
            <a:r>
              <a:rPr lang="en-US" sz="2400" dirty="0" smtClean="0"/>
              <a:t>The </a:t>
            </a:r>
            <a:r>
              <a:rPr lang="en-US" sz="2400" dirty="0" err="1" smtClean="0"/>
              <a:t>wavefunction</a:t>
            </a:r>
            <a:r>
              <a:rPr lang="en-US" sz="2400" dirty="0" smtClean="0"/>
              <a:t> obeys the  Schrödinger equation</a:t>
            </a:r>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r>
              <a:rPr lang="en-US" sz="2400" dirty="0" smtClean="0"/>
              <a:t>H = “Hamiltonian” = energy operator = </a:t>
            </a:r>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p:txBody>
      </p:sp>
      <p:graphicFrame>
        <p:nvGraphicFramePr>
          <p:cNvPr id="12290" name="Content Placeholder 8"/>
          <p:cNvGraphicFramePr>
            <a:graphicFrameLocks noGrp="1" noChangeAspect="1"/>
          </p:cNvGraphicFramePr>
          <p:nvPr>
            <p:ph sz="quarter" idx="3"/>
          </p:nvPr>
        </p:nvGraphicFramePr>
        <p:xfrm>
          <a:off x="3292475" y="4178300"/>
          <a:ext cx="2651125" cy="774700"/>
        </p:xfrm>
        <a:graphic>
          <a:graphicData uri="http://schemas.openxmlformats.org/presentationml/2006/ole">
            <mc:AlternateContent xmlns:mc="http://schemas.openxmlformats.org/markup-compatibility/2006">
              <mc:Choice xmlns:v="urn:schemas-microsoft-com:vml" Requires="v">
                <p:oleObj spid="_x0000_s62536" name="Equation" r:id="rId4" imgW="1130040" imgH="330120" progId="Equation.DSMT4">
                  <p:embed/>
                </p:oleObj>
              </mc:Choice>
              <mc:Fallback>
                <p:oleObj name="Equation" r:id="rId4" imgW="1130040" imgH="330120" progId="Equation.DSMT4">
                  <p:embed/>
                  <p:pic>
                    <p:nvPicPr>
                      <p:cNvPr id="0" name="Content Placeholder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4178300"/>
                        <a:ext cx="2651125" cy="774700"/>
                      </a:xfrm>
                      <a:prstGeom prst="rect">
                        <a:avLst/>
                      </a:prstGeom>
                      <a:solidFill>
                        <a:schemeClr val="bg1"/>
                      </a:solidFill>
                    </p:spPr>
                  </p:pic>
                </p:oleObj>
              </mc:Fallback>
            </mc:AlternateContent>
          </a:graphicData>
        </a:graphic>
      </p:graphicFrame>
      <p:graphicFrame>
        <p:nvGraphicFramePr>
          <p:cNvPr id="12291" name="Content Placeholder 10"/>
          <p:cNvGraphicFramePr>
            <a:graphicFrameLocks noGrp="1" noChangeAspect="1"/>
          </p:cNvGraphicFramePr>
          <p:nvPr>
            <p:ph sz="quarter" idx="2"/>
          </p:nvPr>
        </p:nvGraphicFramePr>
        <p:xfrm>
          <a:off x="2965451" y="5410200"/>
          <a:ext cx="1987549" cy="611391"/>
        </p:xfrm>
        <a:graphic>
          <a:graphicData uri="http://schemas.openxmlformats.org/presentationml/2006/ole">
            <mc:AlternateContent xmlns:mc="http://schemas.openxmlformats.org/markup-compatibility/2006">
              <mc:Choice xmlns:v="urn:schemas-microsoft-com:vml" Requires="v">
                <p:oleObj spid="_x0000_s62537" name="Equation" r:id="rId6" imgW="660240" imgH="203040" progId="Equation.DSMT4">
                  <p:embed/>
                </p:oleObj>
              </mc:Choice>
              <mc:Fallback>
                <p:oleObj name="Equation" r:id="rId6" imgW="660240" imgH="203040" progId="Equation.DSMT4">
                  <p:embed/>
                  <p:pic>
                    <p:nvPicPr>
                      <p:cNvPr id="0" name="Content Placeholder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451" y="5410200"/>
                        <a:ext cx="1987549" cy="611391"/>
                      </a:xfrm>
                      <a:prstGeom prst="rect">
                        <a:avLst/>
                      </a:prstGeom>
                      <a:solidFill>
                        <a:schemeClr val="bg1"/>
                      </a:solidFill>
                    </p:spPr>
                  </p:pic>
                </p:oleObj>
              </mc:Fallback>
            </mc:AlternateContent>
          </a:graphicData>
        </a:graphic>
      </p:graphicFrame>
      <p:graphicFrame>
        <p:nvGraphicFramePr>
          <p:cNvPr id="62469" name="Content Placeholder 8"/>
          <p:cNvGraphicFramePr>
            <a:graphicFrameLocks noChangeAspect="1"/>
          </p:cNvGraphicFramePr>
          <p:nvPr/>
        </p:nvGraphicFramePr>
        <p:xfrm>
          <a:off x="3416300" y="3200400"/>
          <a:ext cx="2741613" cy="476250"/>
        </p:xfrm>
        <a:graphic>
          <a:graphicData uri="http://schemas.openxmlformats.org/presentationml/2006/ole">
            <mc:AlternateContent xmlns:mc="http://schemas.openxmlformats.org/markup-compatibility/2006">
              <mc:Choice xmlns:v="urn:schemas-microsoft-com:vml" Requires="v">
                <p:oleObj spid="_x0000_s62538" name="Equation" r:id="rId8" imgW="1168200" imgH="203040" progId="Equation.DSMT4">
                  <p:embed/>
                </p:oleObj>
              </mc:Choice>
              <mc:Fallback>
                <p:oleObj name="Equation" r:id="rId8" imgW="116820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6300" y="3200400"/>
                        <a:ext cx="2741613" cy="476250"/>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nvGraphicFramePr>
        <p:xfrm>
          <a:off x="5945908" y="5791200"/>
          <a:ext cx="2854037" cy="914400"/>
        </p:xfrm>
        <a:graphic>
          <a:graphicData uri="http://schemas.openxmlformats.org/presentationml/2006/ole">
            <mc:AlternateContent xmlns:mc="http://schemas.openxmlformats.org/markup-compatibility/2006">
              <mc:Choice xmlns:v="urn:schemas-microsoft-com:vml" Requires="v">
                <p:oleObj spid="_x0000_s62539" name="Equation" r:id="rId10" imgW="1307880" imgH="419040" progId="Equation.DSMT4">
                  <p:embed/>
                </p:oleObj>
              </mc:Choice>
              <mc:Fallback>
                <p:oleObj name="Equation" r:id="rId10" imgW="1307880" imgH="4190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5908" y="5791200"/>
                        <a:ext cx="2854037" cy="914400"/>
                      </a:xfrm>
                      <a:prstGeom prst="rect">
                        <a:avLst/>
                      </a:prstGeom>
                      <a:solidFill>
                        <a:schemeClr val="bg1"/>
                      </a:solidFill>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762000"/>
          </a:xfrm>
        </p:spPr>
        <p:txBody>
          <a:bodyPr/>
          <a:lstStyle/>
          <a:p>
            <a:r>
              <a:rPr lang="en-US" sz="4000" dirty="0"/>
              <a:t>Potentials and </a:t>
            </a:r>
            <a:r>
              <a:rPr lang="en-US" sz="4000" dirty="0" smtClean="0"/>
              <a:t>Quantization (1)</a:t>
            </a:r>
            <a:endParaRPr lang="en-US" dirty="0"/>
          </a:p>
        </p:txBody>
      </p:sp>
      <p:sp>
        <p:nvSpPr>
          <p:cNvPr id="7171" name="Rectangle 3"/>
          <p:cNvSpPr>
            <a:spLocks noGrp="1" noChangeArrowheads="1"/>
          </p:cNvSpPr>
          <p:nvPr>
            <p:ph type="body" idx="1"/>
          </p:nvPr>
        </p:nvSpPr>
        <p:spPr>
          <a:xfrm>
            <a:off x="304800" y="1219200"/>
            <a:ext cx="8153400" cy="609600"/>
          </a:xfrm>
        </p:spPr>
        <p:txBody>
          <a:bodyPr/>
          <a:lstStyle/>
          <a:p>
            <a:pPr>
              <a:buFontTx/>
              <a:buNone/>
            </a:pPr>
            <a:r>
              <a:rPr lang="en-US" sz="2800" dirty="0"/>
              <a:t>•  Consider a particle free to move in 1 dimension:</a:t>
            </a:r>
          </a:p>
        </p:txBody>
      </p:sp>
      <p:pic>
        <p:nvPicPr>
          <p:cNvPr id="7172" name="Picture 4"/>
          <p:cNvPicPr>
            <a:picLocks noChangeAspect="1" noChangeArrowheads="1"/>
          </p:cNvPicPr>
          <p:nvPr/>
        </p:nvPicPr>
        <p:blipFill>
          <a:blip r:embed="rId4" cstate="print"/>
          <a:srcRect/>
          <a:stretch>
            <a:fillRect/>
          </a:stretch>
        </p:blipFill>
        <p:spPr bwMode="auto">
          <a:xfrm>
            <a:off x="5715000" y="1828800"/>
            <a:ext cx="2819400" cy="1524000"/>
          </a:xfrm>
          <a:prstGeom prst="rect">
            <a:avLst/>
          </a:prstGeom>
          <a:solidFill>
            <a:schemeClr val="bg1"/>
          </a:solidFill>
        </p:spPr>
      </p:pic>
      <p:sp>
        <p:nvSpPr>
          <p:cNvPr id="7173" name="Text Box 5"/>
          <p:cNvSpPr txBox="1">
            <a:spLocks noChangeArrowheads="1"/>
          </p:cNvSpPr>
          <p:nvPr/>
        </p:nvSpPr>
        <p:spPr bwMode="auto">
          <a:xfrm>
            <a:off x="762000" y="1828800"/>
            <a:ext cx="4724400" cy="584775"/>
          </a:xfrm>
          <a:prstGeom prst="rect">
            <a:avLst/>
          </a:prstGeom>
          <a:noFill/>
          <a:ln w="9525">
            <a:noFill/>
            <a:miter lim="800000"/>
            <a:headEnd/>
            <a:tailEnd/>
          </a:ln>
          <a:effectLst/>
        </p:spPr>
        <p:txBody>
          <a:bodyPr wrap="square">
            <a:spAutoFit/>
          </a:bodyPr>
          <a:lstStyle/>
          <a:p>
            <a:r>
              <a:rPr lang="en-US" sz="3200" dirty="0">
                <a:solidFill>
                  <a:srgbClr val="FFFF00"/>
                </a:solidFill>
                <a:latin typeface="Arial" pitchFamily="34" charset="0"/>
                <a:cs typeface="Arial" pitchFamily="34" charset="0"/>
              </a:rPr>
              <a:t>Case:   ‘Free’ Particle</a:t>
            </a:r>
          </a:p>
        </p:txBody>
      </p:sp>
      <p:sp>
        <p:nvSpPr>
          <p:cNvPr id="7174" name="Text Box 6"/>
          <p:cNvSpPr txBox="1">
            <a:spLocks noChangeArrowheads="1"/>
          </p:cNvSpPr>
          <p:nvPr/>
        </p:nvSpPr>
        <p:spPr bwMode="auto">
          <a:xfrm>
            <a:off x="914400" y="2514600"/>
            <a:ext cx="2630848" cy="523220"/>
          </a:xfrm>
          <a:prstGeom prst="rect">
            <a:avLst/>
          </a:prstGeom>
          <a:noFill/>
          <a:ln w="9525">
            <a:noFill/>
            <a:miter lim="800000"/>
            <a:headEnd/>
            <a:tailEnd/>
          </a:ln>
          <a:effectLst/>
        </p:spPr>
        <p:txBody>
          <a:bodyPr wrap="none">
            <a:spAutoFit/>
          </a:bodyPr>
          <a:lstStyle/>
          <a:p>
            <a:r>
              <a:rPr lang="en-US" sz="2800" dirty="0">
                <a:solidFill>
                  <a:srgbClr val="FFFF00"/>
                </a:solidFill>
                <a:latin typeface="Arial" pitchFamily="34" charset="0"/>
                <a:cs typeface="Arial" pitchFamily="34" charset="0"/>
              </a:rPr>
              <a:t>Potential </a:t>
            </a:r>
            <a:r>
              <a:rPr lang="en-US" sz="2800" dirty="0" smtClean="0">
                <a:solidFill>
                  <a:srgbClr val="FFFF00"/>
                </a:solidFill>
                <a:latin typeface="Arial" pitchFamily="34" charset="0"/>
                <a:cs typeface="Arial" pitchFamily="34" charset="0"/>
              </a:rPr>
              <a:t> V </a:t>
            </a:r>
            <a:r>
              <a:rPr lang="en-US" sz="2800" dirty="0">
                <a:solidFill>
                  <a:srgbClr val="FFFF00"/>
                </a:solidFill>
                <a:latin typeface="Arial" pitchFamily="34" charset="0"/>
                <a:cs typeface="Arial" pitchFamily="34" charset="0"/>
              </a:rPr>
              <a:t>= </a:t>
            </a:r>
            <a:r>
              <a:rPr lang="en-US" sz="2800" dirty="0">
                <a:solidFill>
                  <a:schemeClr val="bg1"/>
                </a:solidFill>
                <a:latin typeface="Arial" pitchFamily="34" charset="0"/>
                <a:cs typeface="Arial" pitchFamily="34" charset="0"/>
              </a:rPr>
              <a:t>0</a:t>
            </a:r>
          </a:p>
        </p:txBody>
      </p:sp>
      <p:sp>
        <p:nvSpPr>
          <p:cNvPr id="7175" name="Rectangle 7"/>
          <p:cNvSpPr>
            <a:spLocks noChangeArrowheads="1"/>
          </p:cNvSpPr>
          <p:nvPr/>
        </p:nvSpPr>
        <p:spPr bwMode="auto">
          <a:xfrm>
            <a:off x="609600" y="3200400"/>
            <a:ext cx="7696200" cy="533400"/>
          </a:xfrm>
          <a:prstGeom prst="rect">
            <a:avLst/>
          </a:prstGeom>
          <a:noFill/>
          <a:ln w="9525">
            <a:noFill/>
            <a:miter lim="800000"/>
            <a:headEnd/>
            <a:tailEnd/>
          </a:ln>
          <a:effectLst/>
        </p:spPr>
        <p:txBody>
          <a:bodyPr/>
          <a:lstStyle/>
          <a:p>
            <a:pPr marL="342900" indent="-342900" eaLnBrk="1" hangingPunct="1">
              <a:spcBef>
                <a:spcPct val="20000"/>
              </a:spcBef>
            </a:pPr>
            <a:r>
              <a:rPr lang="en-US" sz="2800" dirty="0" smtClean="0">
                <a:solidFill>
                  <a:schemeClr val="bg1"/>
                </a:solidFill>
                <a:latin typeface="Arial" pitchFamily="34" charset="0"/>
                <a:cs typeface="Arial" pitchFamily="34" charset="0"/>
              </a:rPr>
              <a:t>Schrödinger </a:t>
            </a:r>
            <a:r>
              <a:rPr lang="en-US" sz="2800" dirty="0">
                <a:solidFill>
                  <a:schemeClr val="bg1"/>
                </a:solidFill>
                <a:latin typeface="Arial" pitchFamily="34" charset="0"/>
                <a:cs typeface="Arial" pitchFamily="34" charset="0"/>
              </a:rPr>
              <a:t>Equation becomes:</a:t>
            </a:r>
          </a:p>
        </p:txBody>
      </p:sp>
      <p:graphicFrame>
        <p:nvGraphicFramePr>
          <p:cNvPr id="7176" name="Object 8"/>
          <p:cNvGraphicFramePr>
            <a:graphicFrameLocks noChangeAspect="1"/>
          </p:cNvGraphicFramePr>
          <p:nvPr/>
        </p:nvGraphicFramePr>
        <p:xfrm>
          <a:off x="354013" y="3846512"/>
          <a:ext cx="8569325" cy="1868488"/>
        </p:xfrm>
        <a:graphic>
          <a:graphicData uri="http://schemas.openxmlformats.org/presentationml/2006/ole">
            <mc:AlternateContent xmlns:mc="http://schemas.openxmlformats.org/markup-compatibility/2006">
              <mc:Choice xmlns:v="urn:schemas-microsoft-com:vml" Requires="v">
                <p:oleObj spid="_x0000_s69651" name="Equation" r:id="rId5" imgW="4203360" imgH="914400" progId="Equation.DSMT4">
                  <p:embed/>
                </p:oleObj>
              </mc:Choice>
              <mc:Fallback>
                <p:oleObj name="Equation" r:id="rId5" imgW="4203360" imgH="9144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3846512"/>
                        <a:ext cx="8569325" cy="1868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Rectangle 9"/>
          <p:cNvSpPr>
            <a:spLocks noChangeArrowheads="1"/>
          </p:cNvSpPr>
          <p:nvPr/>
        </p:nvSpPr>
        <p:spPr bwMode="auto">
          <a:xfrm>
            <a:off x="381000" y="5715000"/>
            <a:ext cx="8077200" cy="1143000"/>
          </a:xfrm>
          <a:prstGeom prst="rect">
            <a:avLst/>
          </a:prstGeom>
          <a:noFill/>
          <a:ln w="9525">
            <a:noFill/>
            <a:miter lim="800000"/>
            <a:headEnd/>
            <a:tailEnd/>
          </a:ln>
          <a:effectLst/>
        </p:spPr>
        <p:txBody>
          <a:bodyPr/>
          <a:lstStyle/>
          <a:p>
            <a:pPr marL="342900" indent="-342900" eaLnBrk="1" hangingPunct="1">
              <a:spcBef>
                <a:spcPct val="20000"/>
              </a:spcBef>
            </a:pPr>
            <a:r>
              <a:rPr lang="en-US" sz="2800" dirty="0" smtClean="0">
                <a:solidFill>
                  <a:schemeClr val="bg1"/>
                </a:solidFill>
                <a:latin typeface="Arial" pitchFamily="34" charset="0"/>
                <a:cs typeface="Arial" pitchFamily="34" charset="0"/>
              </a:rPr>
              <a:t> </a:t>
            </a:r>
            <a:r>
              <a:rPr lang="en-US" sz="2800" dirty="0">
                <a:solidFill>
                  <a:schemeClr val="bg1"/>
                </a:solidFill>
                <a:latin typeface="Arial" pitchFamily="34" charset="0"/>
                <a:cs typeface="Arial" pitchFamily="34" charset="0"/>
              </a:rPr>
              <a:t>Energy ranges from 0 to infinity….not quantized, particle can have any arbitrary velocity</a:t>
            </a:r>
          </a:p>
        </p:txBody>
      </p:sp>
      <p:sp>
        <p:nvSpPr>
          <p:cNvPr id="7178" name="Line 10"/>
          <p:cNvSpPr>
            <a:spLocks noChangeShapeType="1"/>
          </p:cNvSpPr>
          <p:nvPr/>
        </p:nvSpPr>
        <p:spPr bwMode="auto">
          <a:xfrm flipH="1">
            <a:off x="1905000" y="3886200"/>
            <a:ext cx="609600" cy="685800"/>
          </a:xfrm>
          <a:prstGeom prst="line">
            <a:avLst/>
          </a:prstGeom>
          <a:noFill/>
          <a:ln w="25400">
            <a:solidFill>
              <a:srgbClr val="FF0000"/>
            </a:solidFill>
            <a:round/>
            <a:headEnd/>
            <a:tailEnd/>
          </a:ln>
          <a:effectLst/>
        </p:spPr>
        <p:txBody>
          <a:bodyPr wrap="none" anchor="ctr"/>
          <a:lstStyle/>
          <a:p>
            <a:endParaRPr lang="en-US"/>
          </a:p>
        </p:txBody>
      </p:sp>
      <p:sp>
        <p:nvSpPr>
          <p:cNvPr id="7179" name="Text Box 11"/>
          <p:cNvSpPr txBox="1">
            <a:spLocks noChangeArrowheads="1"/>
          </p:cNvSpPr>
          <p:nvPr/>
        </p:nvSpPr>
        <p:spPr bwMode="auto">
          <a:xfrm>
            <a:off x="1828800" y="4572000"/>
            <a:ext cx="336550" cy="457200"/>
          </a:xfrm>
          <a:prstGeom prst="rect">
            <a:avLst/>
          </a:prstGeom>
          <a:noFill/>
          <a:ln w="9525">
            <a:noFill/>
            <a:miter lim="800000"/>
            <a:headEnd/>
            <a:tailEnd/>
          </a:ln>
          <a:effectLst/>
        </p:spPr>
        <p:txBody>
          <a:bodyPr wrap="none">
            <a:spAutoFit/>
          </a:bodyPr>
          <a:lstStyle/>
          <a:p>
            <a:r>
              <a:rPr lang="en-US" dirty="0">
                <a:solidFill>
                  <a:srgbClr val="FF0000"/>
                </a:solidFill>
              </a:rPr>
              <a:t>0</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Potentials and Quantization (2)</a:t>
            </a:r>
            <a:endParaRPr lang="en-US" dirty="0"/>
          </a:p>
        </p:txBody>
      </p:sp>
      <p:sp>
        <p:nvSpPr>
          <p:cNvPr id="3" name="Content Placeholder 2"/>
          <p:cNvSpPr>
            <a:spLocks noGrp="1"/>
          </p:cNvSpPr>
          <p:nvPr>
            <p:ph idx="1"/>
          </p:nvPr>
        </p:nvSpPr>
        <p:spPr/>
        <p:txBody>
          <a:bodyPr/>
          <a:lstStyle/>
          <a:p>
            <a:r>
              <a:rPr lang="en-US" dirty="0" smtClean="0"/>
              <a:t>position of the particle is constrained by a potential</a:t>
            </a:r>
          </a:p>
          <a:p>
            <a:pPr lvl="1"/>
            <a:r>
              <a:rPr lang="en-US" sz="2400" dirty="0" smtClean="0"/>
              <a:t>Case:  “Particle in a Box”</a:t>
            </a:r>
          </a:p>
          <a:p>
            <a:pPr lvl="1"/>
            <a:r>
              <a:rPr lang="en-US" sz="2400" dirty="0" smtClean="0"/>
              <a:t> V = 0 for 0 ≤ x ≤ L, V= </a:t>
            </a:r>
            <a:r>
              <a:rPr lang="en-US" sz="2400" dirty="0" smtClean="0">
                <a:sym typeface="Symbol" pitchFamily="1" charset="2"/>
              </a:rPr>
              <a:t> for</a:t>
            </a:r>
            <a:r>
              <a:rPr lang="en-US" sz="2400" dirty="0" smtClean="0"/>
              <a:t> all other x</a:t>
            </a:r>
          </a:p>
          <a:p>
            <a:pPr lvl="1"/>
            <a:r>
              <a:rPr lang="en-US" sz="2400" dirty="0" smtClean="0"/>
              <a:t>The possible position of particle is limited to the dimensions of the box, 0 to L</a:t>
            </a:r>
          </a:p>
          <a:p>
            <a:pPr lvl="1"/>
            <a:endParaRPr lang="en-US" sz="2400" dirty="0" smtClean="0"/>
          </a:p>
          <a:p>
            <a:pPr lvl="1"/>
            <a:endParaRPr lang="en-US" sz="2400" dirty="0" smtClean="0"/>
          </a:p>
          <a:p>
            <a:pPr lvl="1"/>
            <a:endParaRPr lang="en-US" sz="2400" dirty="0" smtClean="0"/>
          </a:p>
          <a:p>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381000" y="3962400"/>
            <a:ext cx="4419600" cy="2667000"/>
          </a:xfrm>
          <a:prstGeom prst="rect">
            <a:avLst/>
          </a:prstGeom>
          <a:solidFill>
            <a:schemeClr val="bg1"/>
          </a:solidFill>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Slide Number Placeholder 6"/>
          <p:cNvSpPr>
            <a:spLocks noGrp="1"/>
          </p:cNvSpPr>
          <p:nvPr>
            <p:ph type="sldNum" sz="quarter" idx="11"/>
          </p:nvPr>
        </p:nvSpPr>
        <p:spPr>
          <a:xfrm>
            <a:off x="2362200" y="6019800"/>
            <a:ext cx="6248400" cy="838200"/>
          </a:xfrm>
          <a:noFill/>
        </p:spPr>
        <p:txBody>
          <a:bodyPr/>
          <a:lstStyle/>
          <a:p>
            <a:pPr algn="l"/>
            <a:r>
              <a:rPr lang="en-US" altLang="en-US" dirty="0" smtClean="0">
                <a:latin typeface="Arial" panose="020B0604020202020204" pitchFamily="34" charset="0"/>
                <a:cs typeface="Arial" panose="020B0604020202020204" pitchFamily="34" charset="0"/>
                <a:hlinkClick r:id="rId4"/>
              </a:rPr>
              <a:t>http://hyperphysics.phy-astr.gsu.edu/hbase/quantum/pbox.html</a:t>
            </a:r>
            <a:endParaRPr lang="en-US" altLang="en-US" dirty="0" smtClean="0">
              <a:latin typeface="Arial" panose="020B0604020202020204" pitchFamily="34" charset="0"/>
              <a:cs typeface="Arial" panose="020B0604020202020204" pitchFamily="34" charset="0"/>
            </a:endParaRPr>
          </a:p>
          <a:p>
            <a:pPr algn="l"/>
            <a:r>
              <a:rPr lang="en-US" altLang="en-US" dirty="0" smtClean="0">
                <a:latin typeface="Arial" panose="020B0604020202020204" pitchFamily="34" charset="0"/>
                <a:cs typeface="Arial" panose="020B0604020202020204" pitchFamily="34" charset="0"/>
                <a:hlinkClick r:id="rId5"/>
              </a:rPr>
              <a:t>http://quantummechanics.ucsd.edu/ph130a/130_notes/node136.html</a:t>
            </a:r>
            <a:r>
              <a:rPr lang="en-US" altLang="en-US" dirty="0" smtClean="0">
                <a:latin typeface="Arial" panose="020B0604020202020204" pitchFamily="34" charset="0"/>
                <a:cs typeface="Arial" panose="020B0604020202020204" pitchFamily="34" charset="0"/>
              </a:rPr>
              <a:t> </a:t>
            </a:r>
          </a:p>
          <a:p>
            <a:pPr algn="l"/>
            <a:r>
              <a:rPr lang="en-US" altLang="en-US" dirty="0" smtClean="0">
                <a:latin typeface="Arial" panose="020B0604020202020204" pitchFamily="34" charset="0"/>
                <a:cs typeface="Arial" panose="020B0604020202020204" pitchFamily="34" charset="0"/>
                <a:hlinkClick r:id="rId6"/>
              </a:rPr>
              <a:t>http://en.wikipedia.org/wiki/Particle_in_a_box</a:t>
            </a:r>
            <a:r>
              <a:rPr lang="en-US" altLang="en-US" dirty="0" smtClean="0">
                <a:latin typeface="Arial" panose="020B0604020202020204" pitchFamily="34" charset="0"/>
                <a:cs typeface="Arial" panose="020B0604020202020204" pitchFamily="34" charset="0"/>
              </a:rPr>
              <a:t> </a:t>
            </a:r>
          </a:p>
        </p:txBody>
      </p:sp>
      <p:sp>
        <p:nvSpPr>
          <p:cNvPr id="1536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Particle in a 1-Dimensional Box</a:t>
            </a:r>
          </a:p>
        </p:txBody>
      </p:sp>
      <p:pic>
        <p:nvPicPr>
          <p:cNvPr id="15366" name="Picture 6" descr="box"/>
          <p:cNvPicPr>
            <a:picLocks noGrp="1" noChangeAspect="1" noChangeArrowheads="1"/>
          </p:cNvPicPr>
          <p:nvPr>
            <p:ph sz="quarter" idx="2"/>
          </p:nvPr>
        </p:nvPicPr>
        <p:blipFill>
          <a:blip r:embed="rId7" cstate="print"/>
          <a:srcRect/>
          <a:stretch>
            <a:fillRect/>
          </a:stretch>
        </p:blipFill>
        <p:spPr>
          <a:xfrm>
            <a:off x="5176423" y="914399"/>
            <a:ext cx="3738977" cy="5003431"/>
          </a:xfrm>
          <a:noFill/>
        </p:spPr>
      </p:pic>
      <p:graphicFrame>
        <p:nvGraphicFramePr>
          <p:cNvPr id="15362" name="Object 7"/>
          <p:cNvGraphicFramePr>
            <a:graphicFrameLocks noChangeAspect="1"/>
          </p:cNvGraphicFramePr>
          <p:nvPr/>
        </p:nvGraphicFramePr>
        <p:xfrm>
          <a:off x="76200" y="914400"/>
          <a:ext cx="5053013" cy="4950230"/>
        </p:xfrm>
        <a:graphic>
          <a:graphicData uri="http://schemas.openxmlformats.org/presentationml/2006/ole">
            <mc:AlternateContent xmlns:mc="http://schemas.openxmlformats.org/markup-compatibility/2006">
              <mc:Choice xmlns:v="urn:schemas-microsoft-com:vml" Requires="v">
                <p:oleObj spid="_x0000_s65555" name="Equation" r:id="rId8" imgW="2514600" imgH="2463480" progId="Equation.DSMT4">
                  <p:embed/>
                </p:oleObj>
              </mc:Choice>
              <mc:Fallback>
                <p:oleObj name="Equation" r:id="rId8" imgW="2514600" imgH="24634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914400"/>
                        <a:ext cx="5053013" cy="4950230"/>
                      </a:xfrm>
                      <a:prstGeom prst="rect">
                        <a:avLst/>
                      </a:prstGeom>
                      <a:solidFill>
                        <a:schemeClr val="bg1"/>
                      </a:solidFill>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QM Solution for the particle in a box</a:t>
            </a:r>
            <a:endParaRPr lang="en-US" dirty="0"/>
          </a:p>
        </p:txBody>
      </p:sp>
      <p:sp>
        <p:nvSpPr>
          <p:cNvPr id="16387" name="Rectangle 3"/>
          <p:cNvSpPr>
            <a:spLocks noGrp="1" noChangeArrowheads="1"/>
          </p:cNvSpPr>
          <p:nvPr>
            <p:ph sz="half" idx="1"/>
          </p:nvPr>
        </p:nvSpPr>
        <p:spPr/>
        <p:txBody>
          <a:bodyPr/>
          <a:lstStyle/>
          <a:p>
            <a:pPr>
              <a:buFontTx/>
              <a:buNone/>
            </a:pPr>
            <a:r>
              <a:rPr lang="en-US" sz="3300" dirty="0"/>
              <a:t>What does the energy look like?</a:t>
            </a:r>
          </a:p>
        </p:txBody>
      </p:sp>
      <p:pic>
        <p:nvPicPr>
          <p:cNvPr id="16388" name="Picture 4" descr="12_14"/>
          <p:cNvPicPr>
            <a:picLocks noChangeAspect="1" noChangeArrowheads="1"/>
          </p:cNvPicPr>
          <p:nvPr/>
        </p:nvPicPr>
        <p:blipFill>
          <a:blip r:embed="rId4" cstate="print"/>
          <a:srcRect/>
          <a:stretch>
            <a:fillRect/>
          </a:stretch>
        </p:blipFill>
        <p:spPr bwMode="auto">
          <a:xfrm>
            <a:off x="0" y="1027176"/>
            <a:ext cx="5157216" cy="3621024"/>
          </a:xfrm>
          <a:prstGeom prst="rect">
            <a:avLst/>
          </a:prstGeom>
          <a:noFill/>
        </p:spPr>
      </p:pic>
      <p:sp>
        <p:nvSpPr>
          <p:cNvPr id="16392" name="Text Box 8"/>
          <p:cNvSpPr txBox="1">
            <a:spLocks noChangeArrowheads="1"/>
          </p:cNvSpPr>
          <p:nvPr/>
        </p:nvSpPr>
        <p:spPr bwMode="auto">
          <a:xfrm>
            <a:off x="2438400" y="4876800"/>
            <a:ext cx="466794" cy="584775"/>
          </a:xfrm>
          <a:prstGeom prst="rect">
            <a:avLst/>
          </a:prstGeom>
          <a:noFill/>
          <a:ln w="9525">
            <a:noFill/>
            <a:miter lim="800000"/>
            <a:headEnd/>
            <a:tailEnd/>
          </a:ln>
          <a:effectLst/>
        </p:spPr>
        <p:txBody>
          <a:bodyPr wrap="none">
            <a:spAutoFit/>
          </a:bodyPr>
          <a:lstStyle/>
          <a:p>
            <a:r>
              <a:rPr lang="en-US" sz="3200" dirty="0">
                <a:solidFill>
                  <a:schemeClr val="bg1"/>
                </a:solidFill>
                <a:latin typeface="Symbol" pitchFamily="1" charset="2"/>
              </a:rPr>
              <a:t>y</a:t>
            </a:r>
          </a:p>
        </p:txBody>
      </p:sp>
      <p:sp>
        <p:nvSpPr>
          <p:cNvPr id="16393" name="Text Box 9"/>
          <p:cNvSpPr txBox="1">
            <a:spLocks noChangeArrowheads="1"/>
          </p:cNvSpPr>
          <p:nvPr/>
        </p:nvSpPr>
        <p:spPr bwMode="auto">
          <a:xfrm>
            <a:off x="4038600" y="4876800"/>
            <a:ext cx="954107" cy="584775"/>
          </a:xfrm>
          <a:prstGeom prst="rect">
            <a:avLst/>
          </a:prstGeom>
          <a:noFill/>
          <a:ln w="9525">
            <a:noFill/>
            <a:miter lim="800000"/>
            <a:headEnd/>
            <a:tailEnd/>
          </a:ln>
          <a:effectLst/>
        </p:spPr>
        <p:txBody>
          <a:bodyPr wrap="none">
            <a:spAutoFit/>
          </a:bodyPr>
          <a:lstStyle/>
          <a:p>
            <a:r>
              <a:rPr lang="en-US" sz="3200" dirty="0">
                <a:solidFill>
                  <a:schemeClr val="bg1"/>
                </a:solidFill>
                <a:latin typeface="Symbol" pitchFamily="1" charset="2"/>
              </a:rPr>
              <a:t>y*y</a:t>
            </a:r>
          </a:p>
        </p:txBody>
      </p:sp>
      <p:sp>
        <p:nvSpPr>
          <p:cNvPr id="16394" name="Text Box 10"/>
          <p:cNvSpPr txBox="1">
            <a:spLocks noChangeArrowheads="1"/>
          </p:cNvSpPr>
          <p:nvPr/>
        </p:nvSpPr>
        <p:spPr bwMode="auto">
          <a:xfrm>
            <a:off x="533400" y="4876800"/>
            <a:ext cx="423514" cy="523220"/>
          </a:xfrm>
          <a:prstGeom prst="rect">
            <a:avLst/>
          </a:prstGeom>
          <a:noFill/>
          <a:ln w="9525">
            <a:noFill/>
            <a:miter lim="800000"/>
            <a:headEnd/>
            <a:tailEnd/>
          </a:ln>
          <a:effectLst/>
        </p:spPr>
        <p:txBody>
          <a:bodyPr wrap="none">
            <a:spAutoFit/>
          </a:bodyPr>
          <a:lstStyle/>
          <a:p>
            <a:r>
              <a:rPr lang="en-US" sz="2800" dirty="0">
                <a:solidFill>
                  <a:schemeClr val="bg1"/>
                </a:solidFill>
                <a:latin typeface="Arial" pitchFamily="34" charset="0"/>
                <a:cs typeface="Arial" pitchFamily="34" charset="0"/>
              </a:rPr>
              <a:t>E</a:t>
            </a:r>
          </a:p>
        </p:txBody>
      </p:sp>
      <p:graphicFrame>
        <p:nvGraphicFramePr>
          <p:cNvPr id="16396" name="Object 12"/>
          <p:cNvGraphicFramePr>
            <a:graphicFrameLocks noChangeAspect="1"/>
          </p:cNvGraphicFramePr>
          <p:nvPr/>
        </p:nvGraphicFramePr>
        <p:xfrm>
          <a:off x="6030913" y="4297362"/>
          <a:ext cx="1882775" cy="1570038"/>
        </p:xfrm>
        <a:graphic>
          <a:graphicData uri="http://schemas.openxmlformats.org/presentationml/2006/ole">
            <mc:AlternateContent xmlns:mc="http://schemas.openxmlformats.org/markup-compatibility/2006">
              <mc:Choice xmlns:v="urn:schemas-microsoft-com:vml" Requires="v">
                <p:oleObj spid="_x0000_s70692" name="Equation" r:id="rId5" imgW="761760" imgH="634680" progId="Equation.DSMT4">
                  <p:embed/>
                </p:oleObj>
              </mc:Choice>
              <mc:Fallback>
                <p:oleObj name="Equation" r:id="rId5" imgW="761760" imgH="634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913" y="4297362"/>
                        <a:ext cx="1882775"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6"/>
          <p:cNvSpPr txBox="1">
            <a:spLocks noGrp="1" noChangeArrowheads="1"/>
          </p:cNvSpPr>
          <p:nvPr>
            <p:ph sz="half" idx="2"/>
          </p:nvPr>
        </p:nvSpPr>
        <p:spPr bwMode="auto">
          <a:xfrm>
            <a:off x="5867400" y="1219200"/>
            <a:ext cx="3200400" cy="2936831"/>
          </a:xfrm>
          <a:prstGeom prst="rect">
            <a:avLst/>
          </a:prstGeom>
          <a:noFill/>
          <a:ln w="9525">
            <a:noFill/>
            <a:miter lim="800000"/>
            <a:headEnd/>
            <a:tailEnd/>
          </a:ln>
          <a:effectLst/>
        </p:spPr>
        <p:txBody>
          <a:bodyPr>
            <a:spAutoFit/>
          </a:bodyPr>
          <a:lstStyle/>
          <a:p>
            <a:r>
              <a:rPr lang="en-US" sz="2800" dirty="0" smtClean="0"/>
              <a:t>Like a standing wave</a:t>
            </a:r>
          </a:p>
          <a:p>
            <a:endParaRPr lang="en-US" dirty="0" smtClean="0"/>
          </a:p>
          <a:p>
            <a:endParaRPr lang="en-US" sz="2800" dirty="0" smtClean="0"/>
          </a:p>
          <a:p>
            <a:r>
              <a:rPr lang="en-US" sz="2800" dirty="0" smtClean="0"/>
              <a:t>Energy </a:t>
            </a:r>
            <a:r>
              <a:rPr lang="en-US" sz="2800" dirty="0"/>
              <a:t>is quantized</a:t>
            </a:r>
          </a:p>
        </p:txBody>
      </p:sp>
      <p:graphicFrame>
        <p:nvGraphicFramePr>
          <p:cNvPr id="70659" name="Object 3"/>
          <p:cNvGraphicFramePr>
            <a:graphicFrameLocks noChangeAspect="1"/>
          </p:cNvGraphicFramePr>
          <p:nvPr/>
        </p:nvGraphicFramePr>
        <p:xfrm>
          <a:off x="5334000" y="2395537"/>
          <a:ext cx="3505200" cy="652463"/>
        </p:xfrm>
        <a:graphic>
          <a:graphicData uri="http://schemas.openxmlformats.org/presentationml/2006/ole">
            <mc:AlternateContent xmlns:mc="http://schemas.openxmlformats.org/markup-compatibility/2006">
              <mc:Choice xmlns:v="urn:schemas-microsoft-com:vml" Requires="v">
                <p:oleObj spid="_x0000_s70693" name="Equation" r:id="rId7" imgW="1270000" imgH="419100" progId="Equation.3">
                  <p:embed/>
                </p:oleObj>
              </mc:Choice>
              <mc:Fallback>
                <p:oleObj name="Equation" r:id="rId7" imgW="1270000" imgH="4191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395537"/>
                        <a:ext cx="3505200" cy="652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dye molecule</a:t>
            </a:r>
            <a:endParaRPr lang="en-US" dirty="0"/>
          </a:p>
        </p:txBody>
      </p:sp>
      <p:sp>
        <p:nvSpPr>
          <p:cNvPr id="3" name="Content Placeholder 2"/>
          <p:cNvSpPr>
            <a:spLocks noGrp="1"/>
          </p:cNvSpPr>
          <p:nvPr>
            <p:ph idx="1"/>
          </p:nvPr>
        </p:nvSpPr>
        <p:spPr>
          <a:xfrm>
            <a:off x="457200" y="838200"/>
            <a:ext cx="8305800" cy="6019800"/>
          </a:xfrm>
        </p:spPr>
        <p:txBody>
          <a:bodyPr/>
          <a:lstStyle/>
          <a:p>
            <a:r>
              <a:rPr lang="en-US" dirty="0" smtClean="0"/>
              <a:t>dye molecule, the length of which can be considered as  the length of the “box” to which  electron is limited</a:t>
            </a:r>
          </a:p>
          <a:p>
            <a:pPr lvl="1"/>
            <a:r>
              <a:rPr lang="en-US" dirty="0" smtClean="0"/>
              <a:t>    L≈ 8Å=0.8 nm</a:t>
            </a:r>
          </a:p>
          <a:p>
            <a:pPr lvl="1"/>
            <a:r>
              <a:rPr lang="en-US" dirty="0" smtClean="0"/>
              <a:t>Wavelength					 corresponding to 						transition n=1 to n=2:</a:t>
            </a:r>
          </a:p>
          <a:p>
            <a:pPr lvl="1"/>
            <a:endParaRPr lang="en-US" dirty="0" smtClean="0"/>
          </a:p>
          <a:p>
            <a:pPr lvl="1"/>
            <a:endParaRPr lang="en-US" dirty="0" smtClean="0"/>
          </a:p>
          <a:p>
            <a:pPr lvl="1"/>
            <a:endParaRPr lang="en-US" dirty="0" smtClean="0"/>
          </a:p>
          <a:p>
            <a:pPr lvl="1"/>
            <a:endParaRPr lang="en-US" dirty="0" smtClean="0"/>
          </a:p>
          <a:p>
            <a:pPr lvl="1"/>
            <a:r>
              <a:rPr lang="en-US" dirty="0" smtClean="0"/>
              <a:t>Observed value is 680 nm</a:t>
            </a:r>
          </a:p>
        </p:txBody>
      </p:sp>
      <p:pic>
        <p:nvPicPr>
          <p:cNvPr id="4" name="Picture 20"/>
          <p:cNvPicPr>
            <a:picLocks noChangeAspect="1" noChangeArrowheads="1"/>
          </p:cNvPicPr>
          <p:nvPr/>
        </p:nvPicPr>
        <p:blipFill>
          <a:blip r:embed="rId3" cstate="print"/>
          <a:srcRect/>
          <a:stretch>
            <a:fillRect/>
          </a:stretch>
        </p:blipFill>
        <p:spPr bwMode="auto">
          <a:xfrm>
            <a:off x="4876800" y="2057400"/>
            <a:ext cx="4114800" cy="2514600"/>
          </a:xfrm>
          <a:prstGeom prst="rect">
            <a:avLst/>
          </a:prstGeom>
          <a:solidFill>
            <a:schemeClr val="bg1"/>
          </a:solidFill>
        </p:spPr>
      </p:pic>
      <p:sp>
        <p:nvSpPr>
          <p:cNvPr id="5" name="Line 21"/>
          <p:cNvSpPr>
            <a:spLocks noChangeShapeType="1"/>
          </p:cNvSpPr>
          <p:nvPr/>
        </p:nvSpPr>
        <p:spPr bwMode="auto">
          <a:xfrm>
            <a:off x="5867400" y="2590800"/>
            <a:ext cx="1981200" cy="1371600"/>
          </a:xfrm>
          <a:prstGeom prst="line">
            <a:avLst/>
          </a:prstGeom>
          <a:noFill/>
          <a:ln w="25400">
            <a:solidFill>
              <a:srgbClr val="FF0000"/>
            </a:solidFill>
            <a:round/>
            <a:headEnd type="triangle" w="med" len="med"/>
            <a:tailEnd type="triangle" w="med" len="med"/>
          </a:ln>
          <a:effectLst/>
        </p:spPr>
        <p:txBody>
          <a:bodyPr wrap="none" anchor="ctr"/>
          <a:lstStyle/>
          <a:p>
            <a:endParaRPr lang="en-US"/>
          </a:p>
        </p:txBody>
      </p:sp>
      <p:graphicFrame>
        <p:nvGraphicFramePr>
          <p:cNvPr id="71682" name="Object 2"/>
          <p:cNvGraphicFramePr>
            <a:graphicFrameLocks noChangeAspect="1"/>
          </p:cNvGraphicFramePr>
          <p:nvPr/>
        </p:nvGraphicFramePr>
        <p:xfrm>
          <a:off x="685800" y="4627563"/>
          <a:ext cx="7848600" cy="1392237"/>
        </p:xfrm>
        <a:graphic>
          <a:graphicData uri="http://schemas.openxmlformats.org/presentationml/2006/ole">
            <mc:AlternateContent xmlns:mc="http://schemas.openxmlformats.org/markup-compatibility/2006">
              <mc:Choice xmlns:v="urn:schemas-microsoft-com:vml" Requires="v">
                <p:oleObj spid="_x0000_s71716" name="Equation" r:id="rId4" imgW="3581280" imgH="634680" progId="Equation.DSMT4">
                  <p:embed/>
                </p:oleObj>
              </mc:Choice>
              <mc:Fallback>
                <p:oleObj name="Equation" r:id="rId4" imgW="3581280" imgH="634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27563"/>
                        <a:ext cx="7848600" cy="1392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2336800" y="1889125"/>
          <a:ext cx="254000" cy="177800"/>
        </p:xfrm>
        <a:graphic>
          <a:graphicData uri="http://schemas.openxmlformats.org/presentationml/2006/ole">
            <mc:AlternateContent xmlns:mc="http://schemas.openxmlformats.org/markup-compatibility/2006">
              <mc:Choice xmlns:v="urn:schemas-microsoft-com:vml" Requires="v">
                <p:oleObj spid="_x0000_s71717" name="Equation" r:id="rId6" imgW="253800" imgH="177480" progId="Equation.DSMT4">
                  <p:embed/>
                </p:oleObj>
              </mc:Choice>
              <mc:Fallback>
                <p:oleObj name="Equation" r:id="rId6" imgW="25380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800" y="1889125"/>
                        <a:ext cx="2540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a:defRPr/>
            </a:pPr>
            <a:r>
              <a:rPr lang="en-US" smtClean="0"/>
              <a:t>Uncertainty principle</a:t>
            </a:r>
          </a:p>
        </p:txBody>
      </p:sp>
      <p:sp>
        <p:nvSpPr>
          <p:cNvPr id="39939" name="Rectangle 3"/>
          <p:cNvSpPr>
            <a:spLocks noGrp="1" noChangeArrowheads="1"/>
          </p:cNvSpPr>
          <p:nvPr>
            <p:ph type="body" idx="1"/>
          </p:nvPr>
        </p:nvSpPr>
        <p:spPr>
          <a:xfrm>
            <a:off x="0" y="838200"/>
            <a:ext cx="9144000" cy="6019800"/>
          </a:xfrm>
        </p:spPr>
        <p:txBody>
          <a:bodyPr/>
          <a:lstStyle/>
          <a:p>
            <a:pPr lvl="1">
              <a:lnSpc>
                <a:spcPct val="90000"/>
              </a:lnSpc>
            </a:pPr>
            <a:r>
              <a:rPr lang="en-US" sz="2400" b="1" dirty="0" smtClean="0"/>
              <a:t>Uncertainty principle</a:t>
            </a:r>
            <a:r>
              <a:rPr lang="en-US" sz="2400" dirty="0" smtClean="0"/>
              <a:t>:  (Werner Heisenberg, 1925) 	</a:t>
            </a:r>
          </a:p>
          <a:p>
            <a:pPr lvl="2">
              <a:lnSpc>
                <a:spcPct val="90000"/>
              </a:lnSpc>
            </a:pPr>
            <a:r>
              <a:rPr lang="en-US" sz="2000" dirty="0" smtClean="0"/>
              <a:t>it is impossible to simultaneously know a particle's exact position and momentum 	</a:t>
            </a:r>
            <a:r>
              <a:rPr lang="en-US" sz="2000" dirty="0" smtClean="0">
                <a:sym typeface="Symbol" pitchFamily="18" charset="2"/>
              </a:rPr>
              <a:t>p x  ħ/2</a:t>
            </a:r>
            <a:r>
              <a:rPr lang="en-US" sz="2000" dirty="0" smtClean="0"/>
              <a:t>							 h = 6.63 x 10</a:t>
            </a:r>
            <a:r>
              <a:rPr lang="en-US" sz="2000" baseline="30000" dirty="0" smtClean="0"/>
              <a:t>-34</a:t>
            </a:r>
            <a:r>
              <a:rPr lang="en-US" sz="2000" dirty="0" smtClean="0"/>
              <a:t>  J </a:t>
            </a:r>
            <a:r>
              <a:rPr lang="en-US" sz="2000" dirty="0" smtClean="0">
                <a:sym typeface="Symbol" pitchFamily="18" charset="2"/>
              </a:rPr>
              <a:t></a:t>
            </a:r>
            <a:r>
              <a:rPr lang="en-US" sz="2000" dirty="0" smtClean="0"/>
              <a:t> s  = 4.14 x 10</a:t>
            </a:r>
            <a:r>
              <a:rPr lang="en-US" sz="2000" baseline="30000" dirty="0" smtClean="0"/>
              <a:t>-15</a:t>
            </a:r>
            <a:r>
              <a:rPr lang="en-US" sz="2000" dirty="0" smtClean="0"/>
              <a:t> </a:t>
            </a:r>
            <a:r>
              <a:rPr lang="en-US" sz="2000" dirty="0" err="1" smtClean="0"/>
              <a:t>eV·s</a:t>
            </a:r>
            <a:r>
              <a:rPr lang="en-US" sz="2000" dirty="0" smtClean="0"/>
              <a:t>			</a:t>
            </a:r>
            <a:r>
              <a:rPr lang="en-US" sz="2000" dirty="0" smtClean="0">
                <a:sym typeface="Symbol" pitchFamily="18" charset="2"/>
              </a:rPr>
              <a:t>ħ = h/(2</a:t>
            </a:r>
            <a:r>
              <a:rPr lang="en-US" sz="2000" b="1" dirty="0" smtClean="0">
                <a:sym typeface="Symbol" pitchFamily="18" charset="2"/>
              </a:rPr>
              <a:t></a:t>
            </a:r>
            <a:r>
              <a:rPr lang="en-US" sz="2000" dirty="0" smtClean="0">
                <a:sym typeface="Symbol" pitchFamily="18" charset="2"/>
              </a:rPr>
              <a:t>) = </a:t>
            </a:r>
            <a:r>
              <a:rPr lang="en-US" sz="2000" dirty="0" smtClean="0"/>
              <a:t>1.055 x 10</a:t>
            </a:r>
            <a:r>
              <a:rPr lang="en-US" sz="2000" baseline="30000" dirty="0" smtClean="0"/>
              <a:t>-34</a:t>
            </a:r>
            <a:r>
              <a:rPr lang="en-US" sz="2000" dirty="0" smtClean="0"/>
              <a:t>  J </a:t>
            </a:r>
            <a:r>
              <a:rPr lang="en-US" sz="2000" dirty="0" smtClean="0">
                <a:sym typeface="Symbol" pitchFamily="18" charset="2"/>
              </a:rPr>
              <a:t></a:t>
            </a:r>
            <a:r>
              <a:rPr lang="en-US" sz="2000" dirty="0" smtClean="0"/>
              <a:t> s  = 6.582 x 10</a:t>
            </a:r>
            <a:r>
              <a:rPr lang="en-US" sz="2000" baseline="30000" dirty="0" smtClean="0"/>
              <a:t>-16</a:t>
            </a:r>
            <a:r>
              <a:rPr lang="en-US" sz="2000" dirty="0" smtClean="0"/>
              <a:t> </a:t>
            </a:r>
            <a:r>
              <a:rPr lang="en-US" sz="2000" dirty="0" err="1" smtClean="0"/>
              <a:t>eV·s</a:t>
            </a:r>
            <a:endParaRPr lang="en-US" sz="2000" dirty="0" smtClean="0"/>
          </a:p>
          <a:p>
            <a:pPr lvl="2">
              <a:lnSpc>
                <a:spcPct val="90000"/>
              </a:lnSpc>
              <a:buFontTx/>
              <a:buNone/>
            </a:pPr>
            <a:r>
              <a:rPr lang="en-US" sz="2000" dirty="0" smtClean="0"/>
              <a:t>			 	(</a:t>
            </a:r>
            <a:r>
              <a:rPr lang="en-US" sz="2000" b="1" dirty="0" smtClean="0">
                <a:sym typeface="Symbol" pitchFamily="18" charset="2"/>
              </a:rPr>
              <a:t></a:t>
            </a:r>
            <a:r>
              <a:rPr lang="en-US" sz="2000" dirty="0" smtClean="0">
                <a:sym typeface="Symbol" pitchFamily="18" charset="2"/>
              </a:rPr>
              <a:t>p means “uncertainty” in our knowledge 			of the momentum p)</a:t>
            </a:r>
          </a:p>
          <a:p>
            <a:pPr lvl="2">
              <a:lnSpc>
                <a:spcPct val="90000"/>
              </a:lnSpc>
            </a:pPr>
            <a:r>
              <a:rPr lang="en-US" sz="2000" dirty="0" smtClean="0"/>
              <a:t>also corresponding relation for  energy and time: 			</a:t>
            </a:r>
            <a:r>
              <a:rPr lang="en-US" sz="2000" dirty="0" smtClean="0">
                <a:sym typeface="Symbol" pitchFamily="18" charset="2"/>
              </a:rPr>
              <a:t>E t  ħ/2  (but meaning here is different)</a:t>
            </a:r>
            <a:endParaRPr lang="en-US" sz="2000" dirty="0" smtClean="0"/>
          </a:p>
          <a:p>
            <a:pPr lvl="1">
              <a:lnSpc>
                <a:spcPct val="90000"/>
              </a:lnSpc>
            </a:pPr>
            <a:r>
              <a:rPr lang="en-US" sz="2400" dirty="0" smtClean="0"/>
              <a:t>note that </a:t>
            </a:r>
            <a:r>
              <a:rPr lang="en-US" sz="2400" i="1" dirty="0" smtClean="0"/>
              <a:t>there are many such uncertainty relations in quantum mechanics,  for any pair of “incompatible” </a:t>
            </a:r>
          </a:p>
          <a:p>
            <a:pPr lvl="1">
              <a:lnSpc>
                <a:spcPct val="90000"/>
              </a:lnSpc>
              <a:buFont typeface="Monotype Sorts" pitchFamily="2" charset="2"/>
              <a:buNone/>
            </a:pPr>
            <a:r>
              <a:rPr lang="en-US" sz="2400" i="1" dirty="0" smtClean="0"/>
              <a:t>   (non-commuting) observables (represented by “operators”)</a:t>
            </a:r>
          </a:p>
          <a:p>
            <a:pPr lvl="1">
              <a:lnSpc>
                <a:spcPct val="90000"/>
              </a:lnSpc>
            </a:pPr>
            <a:r>
              <a:rPr lang="en-US" sz="2400" dirty="0" smtClean="0">
                <a:sym typeface="Symbol" pitchFamily="18" charset="2"/>
              </a:rPr>
              <a:t> in general, P Q  ½</a:t>
            </a:r>
            <a:r>
              <a:rPr lang="en-US" sz="2400" b="1" dirty="0" smtClean="0">
                <a:sym typeface="Symbol" pitchFamily="18" charset="2"/>
              </a:rPr>
              <a:t></a:t>
            </a:r>
            <a:r>
              <a:rPr lang="en-US" sz="2400" dirty="0" smtClean="0">
                <a:sym typeface="Symbol" pitchFamily="18" charset="2"/>
              </a:rPr>
              <a:t>[P,Q]</a:t>
            </a:r>
            <a:r>
              <a:rPr lang="en-US" sz="2400" b="1" dirty="0" smtClean="0">
                <a:sym typeface="Symbol" pitchFamily="18" charset="2"/>
              </a:rPr>
              <a:t></a:t>
            </a:r>
            <a:r>
              <a:rPr lang="en-US" sz="2400" dirty="0" smtClean="0">
                <a:sym typeface="Symbol" pitchFamily="18" charset="2"/>
              </a:rPr>
              <a:t></a:t>
            </a:r>
          </a:p>
          <a:p>
            <a:pPr lvl="2">
              <a:lnSpc>
                <a:spcPct val="90000"/>
              </a:lnSpc>
            </a:pPr>
            <a:r>
              <a:rPr lang="en-US" sz="2000" dirty="0" smtClean="0">
                <a:sym typeface="Symbol" pitchFamily="18" charset="2"/>
              </a:rPr>
              <a:t>[P,Q] = “</a:t>
            </a:r>
            <a:r>
              <a:rPr lang="en-US" sz="2000" dirty="0" err="1" smtClean="0">
                <a:sym typeface="Symbol" pitchFamily="18" charset="2"/>
              </a:rPr>
              <a:t>commutator</a:t>
            </a:r>
            <a:r>
              <a:rPr lang="en-US" sz="2000" dirty="0" smtClean="0">
                <a:sym typeface="Symbol" pitchFamily="18" charset="2"/>
              </a:rPr>
              <a:t>” of P and Q, = PQ – QP</a:t>
            </a:r>
          </a:p>
          <a:p>
            <a:pPr lvl="2">
              <a:lnSpc>
                <a:spcPct val="90000"/>
              </a:lnSpc>
            </a:pPr>
            <a:r>
              <a:rPr lang="en-US" sz="2000" b="1" dirty="0" smtClean="0">
                <a:sym typeface="Symbol" pitchFamily="18" charset="2"/>
              </a:rPr>
              <a:t></a:t>
            </a:r>
            <a:r>
              <a:rPr lang="en-US" sz="2000" dirty="0" smtClean="0">
                <a:sym typeface="Symbol" pitchFamily="18" charset="2"/>
              </a:rPr>
              <a:t>A</a:t>
            </a:r>
            <a:r>
              <a:rPr lang="en-US" sz="2000" b="1" dirty="0" smtClean="0">
                <a:sym typeface="Symbol" pitchFamily="18" charset="2"/>
              </a:rPr>
              <a:t> </a:t>
            </a:r>
            <a:r>
              <a:rPr lang="en-US" sz="2000" dirty="0" smtClean="0">
                <a:sym typeface="Symbol" pitchFamily="18" charset="2"/>
              </a:rPr>
              <a:t>denotes “expectation value”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a:defRPr/>
            </a:pPr>
            <a:r>
              <a:rPr lang="en-US" smtClean="0"/>
              <a:t>Summary of 1</a:t>
            </a:r>
            <a:r>
              <a:rPr lang="en-US" baseline="30000" smtClean="0"/>
              <a:t>st</a:t>
            </a:r>
            <a:r>
              <a:rPr lang="en-US" smtClean="0"/>
              <a:t> lecture</a:t>
            </a:r>
          </a:p>
        </p:txBody>
      </p:sp>
      <p:sp>
        <p:nvSpPr>
          <p:cNvPr id="5123" name="Rectangle 3"/>
          <p:cNvSpPr>
            <a:spLocks noGrp="1" noChangeArrowheads="1"/>
          </p:cNvSpPr>
          <p:nvPr>
            <p:ph type="body" idx="1"/>
          </p:nvPr>
        </p:nvSpPr>
        <p:spPr>
          <a:xfrm>
            <a:off x="457200" y="838200"/>
            <a:ext cx="8305800" cy="5791200"/>
          </a:xfrm>
        </p:spPr>
        <p:txBody>
          <a:bodyPr/>
          <a:lstStyle/>
          <a:p>
            <a:r>
              <a:rPr lang="en-US" dirty="0" smtClean="0"/>
              <a:t>  </a:t>
            </a:r>
            <a:r>
              <a:rPr lang="en-US" sz="2400" dirty="0" smtClean="0"/>
              <a:t>classical physics explanation of black-body radiation failed (ultraviolet catastrophe)</a:t>
            </a:r>
          </a:p>
          <a:p>
            <a:r>
              <a:rPr lang="en-US" sz="2400" dirty="0" smtClean="0"/>
              <a:t> Planck’s ad-hoc assumption of “energy quanta”</a:t>
            </a:r>
          </a:p>
          <a:p>
            <a:pPr>
              <a:buFont typeface="Wingdings" pitchFamily="2" charset="2"/>
              <a:buNone/>
            </a:pPr>
            <a:r>
              <a:rPr lang="en-US" sz="2400" dirty="0" smtClean="0"/>
              <a:t>    of energy </a:t>
            </a:r>
            <a:r>
              <a:rPr lang="en-US" sz="2400" dirty="0" err="1" smtClean="0">
                <a:sym typeface="Symbol" pitchFamily="18" charset="2"/>
              </a:rPr>
              <a:t>E</a:t>
            </a:r>
            <a:r>
              <a:rPr lang="en-US" sz="2400" baseline="-25000" dirty="0" err="1" smtClean="0">
                <a:sym typeface="Symbol" pitchFamily="18" charset="2"/>
              </a:rPr>
              <a:t>quantum</a:t>
            </a:r>
            <a:r>
              <a:rPr lang="en-US" sz="2400" dirty="0" smtClean="0">
                <a:sym typeface="Symbol" pitchFamily="18" charset="2"/>
              </a:rPr>
              <a:t>  = </a:t>
            </a:r>
            <a:r>
              <a:rPr lang="en-US" sz="2400" dirty="0" smtClean="0"/>
              <a:t>h</a:t>
            </a:r>
            <a:r>
              <a:rPr lang="el-GR" sz="2400" dirty="0" smtClean="0">
                <a:sym typeface="Symbol" pitchFamily="18" charset="2"/>
              </a:rPr>
              <a:t></a:t>
            </a:r>
            <a:r>
              <a:rPr lang="en-US" sz="2400" dirty="0" smtClean="0">
                <a:sym typeface="Symbol" pitchFamily="18" charset="2"/>
              </a:rPr>
              <a:t>, leads to a radiation spectrum which agrees with experiment.</a:t>
            </a:r>
            <a:endParaRPr lang="en-US" sz="2400" dirty="0" smtClean="0"/>
          </a:p>
          <a:p>
            <a:r>
              <a:rPr lang="en-US" sz="2400" dirty="0" smtClean="0"/>
              <a:t> old generally accepted principle of “</a:t>
            </a:r>
            <a:r>
              <a:rPr lang="en-US" sz="2400" dirty="0" err="1" smtClean="0"/>
              <a:t>natura</a:t>
            </a:r>
            <a:r>
              <a:rPr lang="en-US" sz="2400" dirty="0" smtClean="0"/>
              <a:t> non  </a:t>
            </a:r>
            <a:r>
              <a:rPr lang="en-US" sz="2400" dirty="0" err="1" smtClean="0"/>
              <a:t>facit</a:t>
            </a:r>
            <a:r>
              <a:rPr lang="en-US" sz="2400" dirty="0" smtClean="0"/>
              <a:t> </a:t>
            </a:r>
            <a:r>
              <a:rPr lang="en-US" sz="2400" dirty="0" err="1" smtClean="0"/>
              <a:t>saltus</a:t>
            </a:r>
            <a:r>
              <a:rPr lang="en-US" sz="2400" dirty="0" smtClean="0"/>
              <a:t>”  violated</a:t>
            </a:r>
          </a:p>
          <a:p>
            <a:r>
              <a:rPr lang="en-US" sz="2400" dirty="0" smtClean="0"/>
              <a:t>Other evidence for “quantization”:</a:t>
            </a:r>
          </a:p>
          <a:p>
            <a:pPr lvl="1"/>
            <a:r>
              <a:rPr lang="en-US" sz="2400" dirty="0" smtClean="0"/>
              <a:t>Photoelectric effect (Einstein: explained by “photon” hypothesis)</a:t>
            </a:r>
          </a:p>
          <a:p>
            <a:pPr lvl="1"/>
            <a:r>
              <a:rPr lang="en-US" sz="2400" dirty="0" smtClean="0"/>
              <a:t>Atomic spectra</a:t>
            </a:r>
          </a:p>
          <a:p>
            <a:pPr lvl="1"/>
            <a:r>
              <a:rPr lang="en-US" sz="2400" dirty="0" smtClean="0"/>
              <a:t>stability of  atom </a:t>
            </a:r>
          </a:p>
          <a:p>
            <a:r>
              <a:rPr lang="en-US" sz="2400" dirty="0" smtClean="0"/>
              <a:t>  Quantum theory born as attempt to address these observations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Heisenberg Uncertainty:</a:t>
            </a:r>
            <a:endParaRPr lang="en-US" dirty="0"/>
          </a:p>
        </p:txBody>
      </p:sp>
      <p:sp>
        <p:nvSpPr>
          <p:cNvPr id="3" name="Content Placeholder 2"/>
          <p:cNvSpPr>
            <a:spLocks noGrp="1"/>
          </p:cNvSpPr>
          <p:nvPr>
            <p:ph idx="1"/>
          </p:nvPr>
        </p:nvSpPr>
        <p:spPr/>
        <p:txBody>
          <a:bodyPr/>
          <a:lstStyle/>
          <a:p>
            <a:r>
              <a:rPr lang="en-US" dirty="0" smtClean="0"/>
              <a:t> What is the uncertainty in velocity for an electron in a 1Å radius orbital </a:t>
            </a:r>
            <a:r>
              <a:rPr lang="en-US" dirty="0" smtClean="0"/>
              <a:t>					</a:t>
            </a:r>
            <a:r>
              <a:rPr lang="en-US" dirty="0" smtClean="0">
                <a:sym typeface="Symbol"/>
              </a:rPr>
              <a:t></a:t>
            </a:r>
            <a:r>
              <a:rPr lang="en-US" dirty="0" smtClean="0"/>
              <a:t>x = </a:t>
            </a:r>
            <a:r>
              <a:rPr lang="en-US" dirty="0" smtClean="0"/>
              <a:t>1 Å</a:t>
            </a:r>
            <a:r>
              <a:rPr lang="en-US" dirty="0"/>
              <a:t> </a:t>
            </a:r>
            <a:r>
              <a:rPr lang="en-US" dirty="0" smtClean="0"/>
              <a:t>= 10</a:t>
            </a:r>
            <a:r>
              <a:rPr lang="en-US" baseline="30000" dirty="0" smtClean="0"/>
              <a:t>-10</a:t>
            </a:r>
            <a:r>
              <a:rPr lang="en-US" dirty="0" smtClean="0"/>
              <a:t>m</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(Recall the speed of light is c = 3 x10</a:t>
            </a:r>
            <a:r>
              <a:rPr lang="en-US" baseline="30000" dirty="0" smtClean="0"/>
              <a:t>8</a:t>
            </a:r>
            <a:r>
              <a:rPr lang="en-US" dirty="0" smtClean="0"/>
              <a:t> m/s)</a:t>
            </a:r>
          </a:p>
          <a:p>
            <a:pPr lvl="1">
              <a:buNone/>
            </a:pPr>
            <a:endParaRPr lang="en-US" dirty="0" smtClean="0"/>
          </a:p>
          <a:p>
            <a:pPr lvl="1"/>
            <a:endParaRPr lang="en-US" dirty="0" smtClean="0"/>
          </a:p>
          <a:p>
            <a:pPr lvl="1"/>
            <a:endParaRPr lang="en-US" dirty="0"/>
          </a:p>
        </p:txBody>
      </p:sp>
      <p:graphicFrame>
        <p:nvGraphicFramePr>
          <p:cNvPr id="73730" name="Object 2"/>
          <p:cNvGraphicFramePr>
            <a:graphicFrameLocks noChangeAspect="1"/>
          </p:cNvGraphicFramePr>
          <p:nvPr>
            <p:extLst>
              <p:ext uri="{D42A27DB-BD31-4B8C-83A1-F6EECF244321}">
                <p14:modId xmlns:p14="http://schemas.microsoft.com/office/powerpoint/2010/main" val="3758123270"/>
              </p:ext>
            </p:extLst>
          </p:nvPr>
        </p:nvGraphicFramePr>
        <p:xfrm>
          <a:off x="1098550" y="2819400"/>
          <a:ext cx="6486525" cy="1119188"/>
        </p:xfrm>
        <a:graphic>
          <a:graphicData uri="http://schemas.openxmlformats.org/presentationml/2006/ole">
            <mc:AlternateContent xmlns:mc="http://schemas.openxmlformats.org/markup-compatibility/2006">
              <mc:Choice xmlns:v="urn:schemas-microsoft-com:vml" Requires="v">
                <p:oleObj spid="_x0000_s66598" name="Equation" r:id="rId3" imgW="2997000" imgH="533160" progId="Equation.DSMT4">
                  <p:embed/>
                </p:oleObj>
              </mc:Choice>
              <mc:Fallback>
                <p:oleObj name="Equation" r:id="rId3" imgW="2997000" imgH="533160" progId="Equation.DSMT4">
                  <p:embed/>
                  <p:pic>
                    <p:nvPicPr>
                      <p:cNvPr id="0" name="Picture 2"/>
                      <p:cNvPicPr>
                        <a:picLocks noChangeAspect="1" noChangeArrowheads="1"/>
                      </p:cNvPicPr>
                      <p:nvPr/>
                    </p:nvPicPr>
                    <p:blipFill>
                      <a:blip r:embed="rId4"/>
                      <a:srcRect/>
                      <a:stretch>
                        <a:fillRect/>
                      </a:stretch>
                    </p:blipFill>
                    <p:spPr bwMode="auto">
                      <a:xfrm>
                        <a:off x="1098550" y="2819400"/>
                        <a:ext cx="6486525" cy="1119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p:cNvGraphicFramePr>
            <a:graphicFrameLocks noChangeAspect="1"/>
          </p:cNvGraphicFramePr>
          <p:nvPr>
            <p:extLst>
              <p:ext uri="{D42A27DB-BD31-4B8C-83A1-F6EECF244321}">
                <p14:modId xmlns:p14="http://schemas.microsoft.com/office/powerpoint/2010/main" val="3767667864"/>
              </p:ext>
            </p:extLst>
          </p:nvPr>
        </p:nvGraphicFramePr>
        <p:xfrm>
          <a:off x="1003300" y="4267200"/>
          <a:ext cx="5459413" cy="1050925"/>
        </p:xfrm>
        <a:graphic>
          <a:graphicData uri="http://schemas.openxmlformats.org/presentationml/2006/ole">
            <mc:AlternateContent xmlns:mc="http://schemas.openxmlformats.org/markup-compatibility/2006">
              <mc:Choice xmlns:v="urn:schemas-microsoft-com:vml" Requires="v">
                <p:oleObj spid="_x0000_s66599" name="Equation" r:id="rId5" imgW="2628720" imgH="444240" progId="Equation.DSMT4">
                  <p:embed/>
                </p:oleObj>
              </mc:Choice>
              <mc:Fallback>
                <p:oleObj name="Equation" r:id="rId5" imgW="2628720" imgH="444240" progId="Equation.DSMT4">
                  <p:embed/>
                  <p:pic>
                    <p:nvPicPr>
                      <p:cNvPr id="0" name="Picture 3"/>
                      <p:cNvPicPr>
                        <a:picLocks noChangeAspect="1" noChangeArrowheads="1"/>
                      </p:cNvPicPr>
                      <p:nvPr/>
                    </p:nvPicPr>
                    <p:blipFill>
                      <a:blip r:embed="rId6"/>
                      <a:srcRect/>
                      <a:stretch>
                        <a:fillRect/>
                      </a:stretch>
                    </p:blipFill>
                    <p:spPr bwMode="auto">
                      <a:xfrm>
                        <a:off x="1003300" y="4267200"/>
                        <a:ext cx="5459413" cy="105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685800"/>
          </a:xfrm>
        </p:spPr>
        <p:txBody>
          <a:bodyPr/>
          <a:lstStyle/>
          <a:p>
            <a:r>
              <a:rPr lang="en-US" dirty="0" smtClean="0"/>
              <a:t>Another Example: macroscopic object</a:t>
            </a:r>
            <a:endParaRPr lang="en-US" dirty="0"/>
          </a:p>
        </p:txBody>
      </p:sp>
      <p:sp>
        <p:nvSpPr>
          <p:cNvPr id="3" name="Content Placeholder 2"/>
          <p:cNvSpPr>
            <a:spLocks noGrp="1"/>
          </p:cNvSpPr>
          <p:nvPr>
            <p:ph idx="1"/>
          </p:nvPr>
        </p:nvSpPr>
        <p:spPr/>
        <p:txBody>
          <a:bodyPr/>
          <a:lstStyle/>
          <a:p>
            <a:r>
              <a:rPr lang="en-US" dirty="0" smtClean="0"/>
              <a:t> What is the uncertainty in position for a 80 kg student walking across campus at 1.3 m/s with an uncertainty in velocity of 1%. </a:t>
            </a:r>
          </a:p>
          <a:p>
            <a:pPr lvl="1"/>
            <a:r>
              <a:rPr lang="en-US" dirty="0" err="1" smtClean="0">
                <a:latin typeface="Symbol" pitchFamily="1" charset="2"/>
              </a:rPr>
              <a:t>D</a:t>
            </a:r>
            <a:r>
              <a:rPr lang="en-US" dirty="0" err="1" smtClean="0"/>
              <a:t>p</a:t>
            </a:r>
            <a:r>
              <a:rPr lang="en-US" dirty="0" smtClean="0"/>
              <a:t> = m </a:t>
            </a:r>
            <a:r>
              <a:rPr lang="en-US" dirty="0" err="1" smtClean="0">
                <a:latin typeface="Symbol" pitchFamily="1" charset="2"/>
              </a:rPr>
              <a:t>D</a:t>
            </a:r>
            <a:r>
              <a:rPr lang="en-US" dirty="0" err="1" smtClean="0"/>
              <a:t>v</a:t>
            </a:r>
            <a:r>
              <a:rPr lang="en-US" dirty="0" smtClean="0"/>
              <a:t> = (80kg)(0.013 m/s) = 1.04 </a:t>
            </a:r>
            <a:r>
              <a:rPr lang="en-US" dirty="0" err="1" smtClean="0"/>
              <a:t>kg.m</a:t>
            </a:r>
            <a:r>
              <a:rPr lang="en-US" dirty="0" smtClean="0"/>
              <a:t>/s</a:t>
            </a:r>
          </a:p>
          <a:p>
            <a:pPr lvl="1"/>
            <a:endParaRPr lang="en-US" dirty="0" smtClean="0"/>
          </a:p>
          <a:p>
            <a:pPr lvl="1"/>
            <a:endParaRPr lang="en-US" dirty="0" smtClean="0"/>
          </a:p>
          <a:p>
            <a:pPr lvl="1"/>
            <a:endParaRPr lang="en-US" dirty="0" smtClean="0"/>
          </a:p>
          <a:p>
            <a:pPr lvl="1"/>
            <a:endParaRPr lang="en-US" dirty="0" smtClean="0"/>
          </a:p>
          <a:p>
            <a:pPr lvl="1"/>
            <a:r>
              <a:rPr lang="en-US" dirty="0" smtClean="0"/>
              <a:t>Very small uncertainty……so, we know where you are!</a:t>
            </a:r>
          </a:p>
          <a:p>
            <a:pPr lvl="1"/>
            <a:endParaRPr lang="en-US" dirty="0" smtClean="0"/>
          </a:p>
          <a:p>
            <a:pPr lvl="1"/>
            <a:endParaRPr lang="en-US" dirty="0"/>
          </a:p>
        </p:txBody>
      </p:sp>
      <p:graphicFrame>
        <p:nvGraphicFramePr>
          <p:cNvPr id="74754" name="Object 2"/>
          <p:cNvGraphicFramePr>
            <a:graphicFrameLocks noChangeAspect="1"/>
          </p:cNvGraphicFramePr>
          <p:nvPr>
            <p:extLst>
              <p:ext uri="{D42A27DB-BD31-4B8C-83A1-F6EECF244321}">
                <p14:modId xmlns:p14="http://schemas.microsoft.com/office/powerpoint/2010/main" val="1846251086"/>
              </p:ext>
            </p:extLst>
          </p:nvPr>
        </p:nvGraphicFramePr>
        <p:xfrm>
          <a:off x="1143000" y="3554413"/>
          <a:ext cx="6045200" cy="1098550"/>
        </p:xfrm>
        <a:graphic>
          <a:graphicData uri="http://schemas.openxmlformats.org/presentationml/2006/ole">
            <mc:AlternateContent xmlns:mc="http://schemas.openxmlformats.org/markup-compatibility/2006">
              <mc:Choice xmlns:v="urn:schemas-microsoft-com:vml" Requires="v">
                <p:oleObj spid="_x0000_s67603" name="Equation" r:id="rId3" imgW="2793960" imgH="507960" progId="Equation.DSMT4">
                  <p:embed/>
                </p:oleObj>
              </mc:Choice>
              <mc:Fallback>
                <p:oleObj name="Equation" r:id="rId3" imgW="2793960" imgH="507960" progId="Equation.DSMT4">
                  <p:embed/>
                  <p:pic>
                    <p:nvPicPr>
                      <p:cNvPr id="0" name="Picture 2"/>
                      <p:cNvPicPr>
                        <a:picLocks noChangeAspect="1" noChangeArrowheads="1"/>
                      </p:cNvPicPr>
                      <p:nvPr/>
                    </p:nvPicPr>
                    <p:blipFill>
                      <a:blip r:embed="rId4"/>
                      <a:srcRect/>
                      <a:stretch>
                        <a:fillRect/>
                      </a:stretch>
                    </p:blipFill>
                    <p:spPr bwMode="auto">
                      <a:xfrm>
                        <a:off x="1143000" y="3554413"/>
                        <a:ext cx="6045200" cy="1098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81000" y="228600"/>
            <a:ext cx="8077200" cy="6629400"/>
          </a:xfrm>
        </p:spPr>
        <p:txBody>
          <a:bodyPr/>
          <a:lstStyle/>
          <a:p>
            <a:r>
              <a:rPr lang="en-US" sz="2400" i="1" dirty="0" smtClean="0"/>
              <a:t> from The God Particle by Leon Lederman: </a:t>
            </a:r>
            <a:br>
              <a:rPr lang="en-US" sz="2400" i="1" dirty="0" smtClean="0"/>
            </a:br>
            <a:r>
              <a:rPr lang="en-US" sz="2400" i="1" dirty="0" smtClean="0"/>
              <a:t>Leaving his wife at home, Schrödinger booked a villa in the Swiss Alps for two weeks, taking with him his notebooks, two pearls, and an old Viennese girlfriend. Schrödinger's self-appointed mission was to save the patched-up, creaky quantum theory of the time. The Viennese  physicist placed a pearl in each ear to screen out any distracting noises.  Then he placed the girlfriend in bed for inspiration. Schrödinger had his work cut out for him.  He had to create a new theory and keep the lady happy.  Fortunately, he was up to the task.</a:t>
            </a:r>
            <a:r>
              <a:rPr lang="en-US" sz="2400" dirty="0" smtClean="0"/>
              <a:t> </a:t>
            </a:r>
          </a:p>
          <a:p>
            <a:pPr>
              <a:buFont typeface="Wingdings" pitchFamily="2" charset="2"/>
              <a:buNone/>
            </a:pPr>
            <a:endParaRPr lang="en-US" sz="2400" dirty="0" smtClean="0"/>
          </a:p>
          <a:p>
            <a:r>
              <a:rPr lang="en-US" sz="2400" i="1" dirty="0" smtClean="0"/>
              <a:t>Heisenberg is out for a drive when he's stopped by a traffic cop. The cop says, "Do you know how fast you were going?"</a:t>
            </a:r>
            <a:r>
              <a:rPr lang="en-US" sz="2400" dirty="0" smtClean="0"/>
              <a:t> </a:t>
            </a:r>
            <a:br>
              <a:rPr lang="en-US" sz="2400" dirty="0" smtClean="0"/>
            </a:br>
            <a:r>
              <a:rPr lang="en-US" sz="2400" i="1" dirty="0" smtClean="0"/>
              <a:t>Heisenberg says, "No, but I know where I am."</a:t>
            </a:r>
            <a:r>
              <a:rPr lang="en-US" sz="2400" dirty="0" smtClean="0"/>
              <a:t>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Multi-electron Atoms</a:t>
            </a:r>
            <a:endParaRPr lang="en-US" dirty="0"/>
          </a:p>
        </p:txBody>
      </p:sp>
      <p:sp>
        <p:nvSpPr>
          <p:cNvPr id="3" name="Content Placeholder 2"/>
          <p:cNvSpPr>
            <a:spLocks noGrp="1"/>
          </p:cNvSpPr>
          <p:nvPr>
            <p:ph idx="1"/>
          </p:nvPr>
        </p:nvSpPr>
        <p:spPr/>
        <p:txBody>
          <a:bodyPr/>
          <a:lstStyle/>
          <a:p>
            <a:r>
              <a:rPr lang="en-US" dirty="0" smtClean="0"/>
              <a:t>Similar quantum numbers – but energies are different.</a:t>
            </a:r>
          </a:p>
          <a:p>
            <a:r>
              <a:rPr lang="en-US" dirty="0" smtClean="0"/>
              <a:t> No two electrons can have the same set of quantum numbers</a:t>
            </a:r>
          </a:p>
          <a:p>
            <a:r>
              <a:rPr lang="en-US" dirty="0" smtClean="0"/>
              <a:t>These two assumptions can be used to motivate  (partially predict) the periodic table of the elements.</a:t>
            </a:r>
            <a:endParaRPr 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381000" y="152400"/>
            <a:ext cx="8458200" cy="685800"/>
          </a:xfrm>
        </p:spPr>
        <p:txBody>
          <a:bodyPr/>
          <a:lstStyle/>
          <a:p>
            <a:pPr>
              <a:defRPr/>
            </a:pPr>
            <a:r>
              <a:rPr lang="en-US" sz="3200" dirty="0" smtClean="0"/>
              <a:t>Quantum Mechanics of the Hydrogen Atom</a:t>
            </a:r>
          </a:p>
        </p:txBody>
      </p:sp>
      <p:sp>
        <p:nvSpPr>
          <p:cNvPr id="41987" name="Rectangle 3"/>
          <p:cNvSpPr>
            <a:spLocks noGrp="1" noChangeArrowheads="1"/>
          </p:cNvSpPr>
          <p:nvPr>
            <p:ph type="body" idx="1"/>
          </p:nvPr>
        </p:nvSpPr>
        <p:spPr/>
        <p:txBody>
          <a:bodyPr/>
          <a:lstStyle/>
          <a:p>
            <a:pPr>
              <a:lnSpc>
                <a:spcPct val="90000"/>
              </a:lnSpc>
            </a:pPr>
            <a:r>
              <a:rPr lang="en-US" smtClean="0"/>
              <a:t> E</a:t>
            </a:r>
            <a:r>
              <a:rPr lang="en-US" baseline="-25000" smtClean="0"/>
              <a:t>n</a:t>
            </a:r>
            <a:r>
              <a:rPr lang="en-US" smtClean="0"/>
              <a:t> = -13.6 eV/n</a:t>
            </a:r>
            <a:r>
              <a:rPr lang="en-US" baseline="30000" smtClean="0"/>
              <a:t>2</a:t>
            </a:r>
            <a:r>
              <a:rPr lang="en-US" smtClean="0"/>
              <a:t>, </a:t>
            </a:r>
          </a:p>
          <a:p>
            <a:pPr lvl="1">
              <a:lnSpc>
                <a:spcPct val="90000"/>
              </a:lnSpc>
            </a:pPr>
            <a:r>
              <a:rPr lang="en-US" smtClean="0"/>
              <a:t>  n = 1, 2, 3, … (principal quantum number)</a:t>
            </a:r>
          </a:p>
          <a:p>
            <a:pPr>
              <a:lnSpc>
                <a:spcPct val="90000"/>
              </a:lnSpc>
            </a:pPr>
            <a:r>
              <a:rPr lang="en-US" smtClean="0"/>
              <a:t> Orbital quantum number</a:t>
            </a:r>
          </a:p>
          <a:p>
            <a:pPr lvl="1">
              <a:lnSpc>
                <a:spcPct val="90000"/>
              </a:lnSpc>
            </a:pPr>
            <a:r>
              <a:rPr lang="en-US" smtClean="0">
                <a:latin typeface="Script MT Bold" pitchFamily="66" charset="0"/>
              </a:rPr>
              <a:t>  l</a:t>
            </a:r>
            <a:r>
              <a:rPr lang="en-US" smtClean="0"/>
              <a:t> = 0, 1, 2, n-1, …</a:t>
            </a:r>
          </a:p>
          <a:p>
            <a:pPr lvl="2">
              <a:lnSpc>
                <a:spcPct val="90000"/>
              </a:lnSpc>
            </a:pPr>
            <a:r>
              <a:rPr lang="en-US" smtClean="0"/>
              <a:t>Angular Momentum, L = (h/2</a:t>
            </a:r>
            <a:r>
              <a:rPr lang="en-US" smtClean="0">
                <a:sym typeface="Symbol" pitchFamily="18" charset="2"/>
              </a:rPr>
              <a:t>)</a:t>
            </a:r>
            <a:r>
              <a:rPr lang="en-US" smtClean="0"/>
              <a:t> ·</a:t>
            </a:r>
            <a:r>
              <a:rPr lang="en-US" smtClean="0">
                <a:sym typeface="Symbol" pitchFamily="18" charset="2"/>
              </a:rPr>
              <a:t>√ </a:t>
            </a:r>
            <a:r>
              <a:rPr lang="en-US" smtClean="0">
                <a:latin typeface="Script MT Bold" pitchFamily="66" charset="0"/>
              </a:rPr>
              <a:t>l</a:t>
            </a:r>
            <a:r>
              <a:rPr lang="en-US" smtClean="0"/>
              <a:t>(</a:t>
            </a:r>
            <a:r>
              <a:rPr lang="en-US" smtClean="0">
                <a:latin typeface="Script MT Bold" pitchFamily="66" charset="0"/>
              </a:rPr>
              <a:t>l</a:t>
            </a:r>
            <a:r>
              <a:rPr lang="en-US" smtClean="0"/>
              <a:t>+1)</a:t>
            </a:r>
          </a:p>
          <a:p>
            <a:pPr lvl="1">
              <a:lnSpc>
                <a:spcPct val="90000"/>
              </a:lnSpc>
            </a:pPr>
            <a:r>
              <a:rPr lang="en-US" smtClean="0"/>
              <a:t>Magnetic quantum number  - </a:t>
            </a:r>
            <a:r>
              <a:rPr lang="en-US" smtClean="0">
                <a:latin typeface="Script MT Bold" pitchFamily="66" charset="0"/>
              </a:rPr>
              <a:t>l</a:t>
            </a:r>
            <a:r>
              <a:rPr lang="en-US" smtClean="0"/>
              <a:t> </a:t>
            </a:r>
            <a:r>
              <a:rPr lang="en-US" smtClean="0">
                <a:sym typeface="Symbol" pitchFamily="18" charset="2"/>
              </a:rPr>
              <a:t> </a:t>
            </a:r>
            <a:r>
              <a:rPr lang="en-US" smtClean="0"/>
              <a:t>m </a:t>
            </a:r>
            <a:r>
              <a:rPr lang="en-US" smtClean="0">
                <a:sym typeface="Symbol" pitchFamily="18" charset="2"/>
              </a:rPr>
              <a:t> </a:t>
            </a:r>
            <a:r>
              <a:rPr lang="en-US" smtClean="0">
                <a:latin typeface="Script MT Bold" pitchFamily="66" charset="0"/>
              </a:rPr>
              <a:t>l</a:t>
            </a:r>
            <a:r>
              <a:rPr lang="en-US" smtClean="0"/>
              <a:t>, 		(there are 2 </a:t>
            </a:r>
            <a:r>
              <a:rPr lang="en-US" smtClean="0">
                <a:latin typeface="Script MT Bold" pitchFamily="66" charset="0"/>
              </a:rPr>
              <a:t>l</a:t>
            </a:r>
            <a:r>
              <a:rPr lang="en-US" smtClean="0"/>
              <a:t> + 1 possible values of m)</a:t>
            </a:r>
          </a:p>
          <a:p>
            <a:pPr>
              <a:lnSpc>
                <a:spcPct val="90000"/>
              </a:lnSpc>
            </a:pPr>
            <a:r>
              <a:rPr lang="en-US" smtClean="0"/>
              <a:t> Spin quantum number:  m</a:t>
            </a:r>
            <a:r>
              <a:rPr lang="en-US" baseline="-25000" smtClean="0"/>
              <a:t>s</a:t>
            </a:r>
            <a:r>
              <a:rPr lang="en-US" smtClean="0"/>
              <a:t>= </a:t>
            </a:r>
            <a:r>
              <a:rPr lang="en-US" smtClean="0">
                <a:sym typeface="Symbol" pitchFamily="18" charset="2"/>
              </a:rPr>
              <a:t>½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a:defRPr/>
            </a:pPr>
            <a:r>
              <a:rPr lang="en-US" smtClean="0"/>
              <a:t>Periodic table</a:t>
            </a:r>
          </a:p>
        </p:txBody>
      </p:sp>
      <p:sp>
        <p:nvSpPr>
          <p:cNvPr id="44035" name="Rectangle 3"/>
          <p:cNvSpPr>
            <a:spLocks noGrp="1" noChangeArrowheads="1"/>
          </p:cNvSpPr>
          <p:nvPr>
            <p:ph type="body" idx="1"/>
          </p:nvPr>
        </p:nvSpPr>
        <p:spPr/>
        <p:txBody>
          <a:bodyPr/>
          <a:lstStyle/>
          <a:p>
            <a:r>
              <a:rPr lang="en-US" smtClean="0"/>
              <a:t>Pauli’s exclusion Principle:</a:t>
            </a:r>
          </a:p>
          <a:p>
            <a:pPr lvl="1"/>
            <a:r>
              <a:rPr lang="en-US" smtClean="0"/>
              <a:t> No two electrons in an atom can occupy the same quantum state.</a:t>
            </a:r>
          </a:p>
          <a:p>
            <a:r>
              <a:rPr lang="en-US" smtClean="0"/>
              <a:t> When there are many electrons in an atom, the electrons fill the lowest energy states first:</a:t>
            </a:r>
          </a:p>
          <a:p>
            <a:pPr lvl="1"/>
            <a:r>
              <a:rPr lang="en-US" smtClean="0"/>
              <a:t> lowest n  </a:t>
            </a:r>
          </a:p>
          <a:p>
            <a:pPr lvl="1"/>
            <a:r>
              <a:rPr lang="en-US" smtClean="0"/>
              <a:t> lowest </a:t>
            </a:r>
            <a:r>
              <a:rPr lang="en-US" smtClean="0">
                <a:latin typeface="Script MT Bold" pitchFamily="66" charset="0"/>
              </a:rPr>
              <a:t>l</a:t>
            </a:r>
            <a:r>
              <a:rPr lang="en-US" smtClean="0"/>
              <a:t> </a:t>
            </a:r>
          </a:p>
          <a:p>
            <a:pPr lvl="1"/>
            <a:r>
              <a:rPr lang="en-US" smtClean="0"/>
              <a:t> lowest m</a:t>
            </a:r>
            <a:r>
              <a:rPr lang="en-US" baseline="-25000" smtClean="0">
                <a:latin typeface="Script MT Bold" pitchFamily="66" charset="0"/>
              </a:rPr>
              <a:t>l</a:t>
            </a:r>
          </a:p>
          <a:p>
            <a:pPr lvl="1"/>
            <a:r>
              <a:rPr lang="en-US" smtClean="0"/>
              <a:t> lowest m</a:t>
            </a:r>
            <a:r>
              <a:rPr lang="en-US" baseline="-25000" smtClean="0"/>
              <a:t>s</a:t>
            </a:r>
          </a:p>
          <a:p>
            <a:r>
              <a:rPr lang="en-US" smtClean="0"/>
              <a:t> this determines the electronic structure of atoms</a:t>
            </a:r>
          </a:p>
          <a:p>
            <a:endParaRPr lang="en-US"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a:defRPr/>
            </a:pPr>
            <a:r>
              <a:rPr lang="en-US" dirty="0" smtClean="0"/>
              <a:t>Summary so far</a:t>
            </a:r>
          </a:p>
        </p:txBody>
      </p:sp>
      <p:sp>
        <p:nvSpPr>
          <p:cNvPr id="46083" name="Rectangle 3"/>
          <p:cNvSpPr>
            <a:spLocks noGrp="1" noChangeArrowheads="1"/>
          </p:cNvSpPr>
          <p:nvPr>
            <p:ph type="body" idx="1"/>
          </p:nvPr>
        </p:nvSpPr>
        <p:spPr>
          <a:xfrm>
            <a:off x="685800" y="838200"/>
            <a:ext cx="8458200" cy="6019800"/>
          </a:xfrm>
        </p:spPr>
        <p:txBody>
          <a:bodyPr/>
          <a:lstStyle/>
          <a:p>
            <a:pPr>
              <a:lnSpc>
                <a:spcPct val="90000"/>
              </a:lnSpc>
            </a:pPr>
            <a:r>
              <a:rPr lang="en-US" sz="2000" dirty="0" smtClean="0"/>
              <a:t> electron was identified as particle emitted in  photoelectric effect</a:t>
            </a:r>
          </a:p>
          <a:p>
            <a:pPr>
              <a:lnSpc>
                <a:spcPct val="90000"/>
              </a:lnSpc>
            </a:pPr>
            <a:r>
              <a:rPr lang="en-US" sz="2000" dirty="0" smtClean="0"/>
              <a:t>Einstein’s explanation of </a:t>
            </a:r>
            <a:r>
              <a:rPr lang="en-US" sz="2000" dirty="0" err="1" smtClean="0"/>
              <a:t>p.e.</a:t>
            </a:r>
            <a:r>
              <a:rPr lang="en-US" sz="2000" dirty="0" smtClean="0"/>
              <a:t> effect lends  further credence to quantum idea</a:t>
            </a:r>
          </a:p>
          <a:p>
            <a:pPr>
              <a:lnSpc>
                <a:spcPct val="90000"/>
              </a:lnSpc>
            </a:pPr>
            <a:r>
              <a:rPr lang="en-US" sz="2000" dirty="0" smtClean="0"/>
              <a:t> Geiger, Marsden, Rutherford experiment disproves Thomson’s atom model</a:t>
            </a:r>
          </a:p>
          <a:p>
            <a:pPr>
              <a:lnSpc>
                <a:spcPct val="90000"/>
              </a:lnSpc>
            </a:pPr>
            <a:r>
              <a:rPr lang="en-US" sz="2000" dirty="0" smtClean="0"/>
              <a:t> Planetary model of Rutherford not stable by classical electrodynamics</a:t>
            </a:r>
          </a:p>
          <a:p>
            <a:pPr>
              <a:lnSpc>
                <a:spcPct val="90000"/>
              </a:lnSpc>
            </a:pPr>
            <a:r>
              <a:rPr lang="en-US" sz="2000" dirty="0" smtClean="0"/>
              <a:t> Bohr atom model with de Broglie waves gives  some qualitative understanding of atoms, but </a:t>
            </a:r>
          </a:p>
          <a:p>
            <a:pPr lvl="1">
              <a:lnSpc>
                <a:spcPct val="90000"/>
              </a:lnSpc>
            </a:pPr>
            <a:r>
              <a:rPr lang="en-US" sz="2000" dirty="0" smtClean="0"/>
              <a:t> only </a:t>
            </a:r>
            <a:r>
              <a:rPr lang="en-US" sz="2000" dirty="0" err="1" smtClean="0"/>
              <a:t>semiquantitative</a:t>
            </a:r>
            <a:endParaRPr lang="en-US" sz="2000" dirty="0" smtClean="0"/>
          </a:p>
          <a:p>
            <a:pPr lvl="1">
              <a:lnSpc>
                <a:spcPct val="90000"/>
              </a:lnSpc>
            </a:pPr>
            <a:r>
              <a:rPr lang="en-US" sz="2000" dirty="0" smtClean="0"/>
              <a:t> no explanation for missing transition lines </a:t>
            </a:r>
          </a:p>
          <a:p>
            <a:pPr lvl="1">
              <a:lnSpc>
                <a:spcPct val="90000"/>
              </a:lnSpc>
            </a:pPr>
            <a:r>
              <a:rPr lang="en-US" sz="2000" dirty="0" smtClean="0"/>
              <a:t> angular momentum in ground state = 0 (1 )</a:t>
            </a:r>
          </a:p>
          <a:p>
            <a:pPr lvl="1">
              <a:lnSpc>
                <a:spcPct val="90000"/>
              </a:lnSpc>
            </a:pPr>
            <a:r>
              <a:rPr lang="en-US" sz="2000" dirty="0" smtClean="0"/>
              <a:t> spin??</a:t>
            </a:r>
          </a:p>
          <a:p>
            <a:pPr>
              <a:lnSpc>
                <a:spcPct val="90000"/>
              </a:lnSpc>
            </a:pPr>
            <a:r>
              <a:rPr lang="en-US" sz="2000" dirty="0" smtClean="0"/>
              <a:t> Quantum mechanics:  </a:t>
            </a:r>
          </a:p>
          <a:p>
            <a:pPr lvl="1">
              <a:lnSpc>
                <a:spcPct val="90000"/>
              </a:lnSpc>
            </a:pPr>
            <a:r>
              <a:rPr lang="en-US" sz="2000" dirty="0" smtClean="0"/>
              <a:t>Schrödinger equation describes observations</a:t>
            </a:r>
          </a:p>
          <a:p>
            <a:pPr lvl="1">
              <a:lnSpc>
                <a:spcPct val="90000"/>
              </a:lnSpc>
            </a:pPr>
            <a:r>
              <a:rPr lang="en-US" sz="2000" dirty="0" smtClean="0"/>
              <a:t>observables (position, momentum, angular momentum..) </a:t>
            </a:r>
          </a:p>
          <a:p>
            <a:pPr marL="457200" lvl="1" indent="0">
              <a:lnSpc>
                <a:spcPct val="90000"/>
              </a:lnSpc>
              <a:buNone/>
            </a:pPr>
            <a:r>
              <a:rPr lang="en-US" sz="2000" dirty="0" smtClean="0"/>
              <a:t>are  operators which act on “state vectors” – wave functions</a:t>
            </a:r>
          </a:p>
          <a:p>
            <a:pPr marL="457200" lvl="1" indent="0">
              <a:lnSpc>
                <a:spcPct val="90000"/>
              </a:lnSpc>
              <a:buNone/>
            </a:pPr>
            <a:endParaRPr lang="en-US" sz="2000" dirty="0" smtClean="0"/>
          </a:p>
          <a:p>
            <a:pPr lvl="1">
              <a:lnSpc>
                <a:spcPct val="90000"/>
              </a:lnSpc>
              <a:buFont typeface="Monotype Sorts" pitchFamily="2" charset="2"/>
              <a:buNone/>
            </a:pPr>
            <a:endParaRPr lang="en-US" sz="2000" dirty="0"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6" name="Rectangle 4"/>
          <p:cNvSpPr>
            <a:spLocks noGrp="1" noChangeArrowheads="1"/>
          </p:cNvSpPr>
          <p:nvPr>
            <p:ph type="title"/>
          </p:nvPr>
        </p:nvSpPr>
        <p:spPr>
          <a:xfrm>
            <a:off x="457200" y="152400"/>
            <a:ext cx="8458200" cy="685800"/>
          </a:xfrm>
        </p:spPr>
        <p:txBody>
          <a:bodyPr/>
          <a:lstStyle/>
          <a:p>
            <a:pPr>
              <a:defRPr/>
            </a:pPr>
            <a:r>
              <a:rPr lang="en-US" smtClean="0"/>
              <a:t>Compton scattering 1</a:t>
            </a:r>
          </a:p>
        </p:txBody>
      </p:sp>
      <p:sp>
        <p:nvSpPr>
          <p:cNvPr id="12291" name="Rectangle 5"/>
          <p:cNvSpPr>
            <a:spLocks noGrp="1" noChangeArrowheads="1"/>
          </p:cNvSpPr>
          <p:nvPr>
            <p:ph type="body" sz="half" idx="1"/>
          </p:nvPr>
        </p:nvSpPr>
        <p:spPr>
          <a:xfrm>
            <a:off x="4724400" y="1219200"/>
            <a:ext cx="3733800" cy="5638800"/>
          </a:xfrm>
        </p:spPr>
        <p:txBody>
          <a:bodyPr/>
          <a:lstStyle/>
          <a:p>
            <a:r>
              <a:rPr lang="en-US" sz="2000" smtClean="0"/>
              <a:t>Expectation from classical electrodynamics:</a:t>
            </a:r>
          </a:p>
          <a:p>
            <a:pPr lvl="1"/>
            <a:r>
              <a:rPr lang="en-US" sz="2000" smtClean="0"/>
              <a:t> radiation incident on free electrons </a:t>
            </a:r>
            <a:r>
              <a:rPr lang="en-US" sz="2000" smtClean="0">
                <a:sym typeface="Symbol" pitchFamily="18" charset="2"/>
              </a:rPr>
              <a:t> electrons oscillate at frequency of incident radiation  emit light of same frequency  light </a:t>
            </a:r>
            <a:r>
              <a:rPr lang="en-US" sz="2000" smtClean="0"/>
              <a:t>scattered in all directions</a:t>
            </a:r>
          </a:p>
          <a:p>
            <a:pPr lvl="1"/>
            <a:r>
              <a:rPr lang="en-US" sz="2000" smtClean="0"/>
              <a:t> electrons don’t gain energy</a:t>
            </a:r>
          </a:p>
          <a:p>
            <a:pPr lvl="1"/>
            <a:r>
              <a:rPr lang="en-US" sz="2000" smtClean="0"/>
              <a:t> no change in frequency of light</a:t>
            </a:r>
          </a:p>
        </p:txBody>
      </p:sp>
      <p:sp>
        <p:nvSpPr>
          <p:cNvPr id="12292" name="Text Box 7"/>
          <p:cNvSpPr txBox="1">
            <a:spLocks noChangeArrowheads="1"/>
          </p:cNvSpPr>
          <p:nvPr/>
        </p:nvSpPr>
        <p:spPr bwMode="auto">
          <a:xfrm>
            <a:off x="5029200" y="1371600"/>
            <a:ext cx="3581400" cy="366713"/>
          </a:xfrm>
          <a:prstGeom prst="rect">
            <a:avLst/>
          </a:prstGeom>
          <a:noFill/>
          <a:ln w="12700">
            <a:noFill/>
            <a:miter lim="800000"/>
            <a:headEnd type="none" w="sm" len="sm"/>
            <a:tailEnd type="none" w="sm" len="sm"/>
          </a:ln>
        </p:spPr>
        <p:txBody>
          <a:bodyPr>
            <a:spAutoFit/>
          </a:bodyPr>
          <a:lstStyle/>
          <a:p>
            <a:endParaRPr lang="en-US" sz="1800">
              <a:solidFill>
                <a:srgbClr val="FFFF00"/>
              </a:solidFill>
              <a:latin typeface="Arial" pitchFamily="34" charset="0"/>
            </a:endParaRPr>
          </a:p>
        </p:txBody>
      </p:sp>
      <p:sp>
        <p:nvSpPr>
          <p:cNvPr id="12293" name="Text Box 8"/>
          <p:cNvSpPr txBox="1">
            <a:spLocks noChangeArrowheads="1"/>
          </p:cNvSpPr>
          <p:nvPr/>
        </p:nvSpPr>
        <p:spPr bwMode="auto">
          <a:xfrm>
            <a:off x="5410200" y="1828800"/>
            <a:ext cx="2819400" cy="366713"/>
          </a:xfrm>
          <a:prstGeom prst="rect">
            <a:avLst/>
          </a:prstGeom>
          <a:noFill/>
          <a:ln w="12700">
            <a:noFill/>
            <a:miter lim="800000"/>
            <a:headEnd type="none" w="sm" len="sm"/>
            <a:tailEnd type="none" w="sm" len="sm"/>
          </a:ln>
        </p:spPr>
        <p:txBody>
          <a:bodyPr>
            <a:spAutoFit/>
          </a:bodyPr>
          <a:lstStyle/>
          <a:p>
            <a:pPr>
              <a:spcBef>
                <a:spcPct val="50000"/>
              </a:spcBef>
            </a:pPr>
            <a:endParaRPr lang="en-US" sz="1800">
              <a:solidFill>
                <a:schemeClr val="tx1"/>
              </a:solidFill>
              <a:latin typeface="Arial" pitchFamily="34" charset="0"/>
            </a:endParaRPr>
          </a:p>
        </p:txBody>
      </p:sp>
      <p:pic>
        <p:nvPicPr>
          <p:cNvPr id="12294" name="Picture 9"/>
          <p:cNvPicPr>
            <a:picLocks noChangeAspect="1" noChangeArrowheads="1"/>
          </p:cNvPicPr>
          <p:nvPr/>
        </p:nvPicPr>
        <p:blipFill>
          <a:blip r:embed="rId2" cstate="print"/>
          <a:srcRect/>
          <a:stretch>
            <a:fillRect/>
          </a:stretch>
        </p:blipFill>
        <p:spPr bwMode="auto">
          <a:xfrm>
            <a:off x="393700" y="3797300"/>
            <a:ext cx="3492500" cy="2374900"/>
          </a:xfrm>
          <a:prstGeom prst="rect">
            <a:avLst/>
          </a:prstGeom>
          <a:noFill/>
          <a:ln w="12700">
            <a:noFill/>
            <a:miter lim="800000"/>
            <a:headEnd type="none" w="sm" len="sm"/>
            <a:tailEnd type="none" w="sm" len="sm"/>
          </a:ln>
        </p:spPr>
      </p:pic>
      <p:sp>
        <p:nvSpPr>
          <p:cNvPr id="12295" name="Text Box 10"/>
          <p:cNvSpPr txBox="1">
            <a:spLocks noChangeArrowheads="1"/>
          </p:cNvSpPr>
          <p:nvPr/>
        </p:nvSpPr>
        <p:spPr bwMode="auto">
          <a:xfrm>
            <a:off x="381000" y="1143000"/>
            <a:ext cx="4267200" cy="1754326"/>
          </a:xfrm>
          <a:prstGeom prst="rect">
            <a:avLst/>
          </a:prstGeom>
          <a:noFill/>
          <a:ln w="12700">
            <a:noFill/>
            <a:miter lim="800000"/>
            <a:headEnd type="none" w="sm" len="sm"/>
            <a:tailEnd type="none" w="sm" len="sm"/>
          </a:ln>
        </p:spPr>
        <p:txBody>
          <a:bodyPr wrap="square">
            <a:spAutoFit/>
          </a:bodyPr>
          <a:lstStyle/>
          <a:p>
            <a:pPr>
              <a:buFontTx/>
              <a:buChar char="•"/>
            </a:pPr>
            <a:r>
              <a:rPr lang="en-US" sz="1800" dirty="0" smtClean="0">
                <a:solidFill>
                  <a:srgbClr val="FFFF00"/>
                </a:solidFill>
                <a:latin typeface="Arial" pitchFamily="34" charset="0"/>
                <a:cs typeface="Arial" pitchFamily="34" charset="0"/>
              </a:rPr>
              <a:t>  Scattering of  X-rays on free electrons;</a:t>
            </a:r>
          </a:p>
          <a:p>
            <a:pPr>
              <a:buFontTx/>
              <a:buChar char="•"/>
            </a:pPr>
            <a:r>
              <a:rPr lang="en-US" sz="1800" dirty="0" smtClean="0">
                <a:solidFill>
                  <a:srgbClr val="FFFF00"/>
                </a:solidFill>
                <a:latin typeface="Arial" pitchFamily="34" charset="0"/>
                <a:cs typeface="Arial" pitchFamily="34" charset="0"/>
              </a:rPr>
              <a:t> Electrons </a:t>
            </a:r>
            <a:r>
              <a:rPr lang="en-US" sz="1800" dirty="0">
                <a:solidFill>
                  <a:srgbClr val="FFFF00"/>
                </a:solidFill>
                <a:latin typeface="Arial" pitchFamily="34" charset="0"/>
                <a:cs typeface="Arial" pitchFamily="34" charset="0"/>
              </a:rPr>
              <a:t>supplied by graphite target;</a:t>
            </a:r>
          </a:p>
          <a:p>
            <a:pPr>
              <a:buFontTx/>
              <a:buChar char="•"/>
            </a:pPr>
            <a:r>
              <a:rPr lang="en-US" sz="1800" dirty="0">
                <a:solidFill>
                  <a:srgbClr val="FFFF00"/>
                </a:solidFill>
                <a:latin typeface="Arial" pitchFamily="34" charset="0"/>
                <a:cs typeface="Arial" pitchFamily="34" charset="0"/>
              </a:rPr>
              <a:t>  Outermost electrons in C loosely bound; binding energy &lt;&lt; X ray energy</a:t>
            </a:r>
          </a:p>
          <a:p>
            <a:pPr>
              <a:buFontTx/>
              <a:buChar char="•"/>
            </a:pPr>
            <a:r>
              <a:rPr lang="en-US" sz="1800" dirty="0">
                <a:solidFill>
                  <a:srgbClr val="FFFF00"/>
                </a:solidFill>
                <a:latin typeface="Arial" pitchFamily="34" charset="0"/>
                <a:cs typeface="Arial" pitchFamily="34" charset="0"/>
                <a:sym typeface="Symbol" pitchFamily="18" charset="2"/>
              </a:rPr>
              <a:t>  electrons </a:t>
            </a:r>
            <a:r>
              <a:rPr lang="en-US" sz="1800" dirty="0">
                <a:solidFill>
                  <a:srgbClr val="FFFF00"/>
                </a:solidFill>
                <a:latin typeface="Arial" pitchFamily="34" charset="0"/>
                <a:cs typeface="Arial" pitchFamily="34" charset="0"/>
              </a:rPr>
              <a:t> “quasi-free”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7" name="Rectangle 7"/>
          <p:cNvSpPr>
            <a:spLocks noGrp="1" noChangeArrowheads="1"/>
          </p:cNvSpPr>
          <p:nvPr>
            <p:ph type="title"/>
          </p:nvPr>
        </p:nvSpPr>
        <p:spPr/>
        <p:txBody>
          <a:bodyPr/>
          <a:lstStyle/>
          <a:p>
            <a:pPr>
              <a:defRPr/>
            </a:pPr>
            <a:r>
              <a:rPr lang="en-US" smtClean="0"/>
              <a:t>Compton scattering 2</a:t>
            </a:r>
          </a:p>
        </p:txBody>
      </p:sp>
      <p:sp>
        <p:nvSpPr>
          <p:cNvPr id="13315" name="Rectangle 8"/>
          <p:cNvSpPr>
            <a:spLocks noGrp="1" noChangeArrowheads="1"/>
          </p:cNvSpPr>
          <p:nvPr>
            <p:ph type="body" sz="half" idx="1"/>
          </p:nvPr>
        </p:nvSpPr>
        <p:spPr>
          <a:xfrm>
            <a:off x="228600" y="1066800"/>
            <a:ext cx="5105400" cy="4648200"/>
          </a:xfrm>
          <a:solidFill>
            <a:schemeClr val="bg1"/>
          </a:solidFill>
        </p:spPr>
        <p:txBody>
          <a:bodyPr/>
          <a:lstStyle/>
          <a:p>
            <a:pPr eaLnBrk="1" hangingPunct="1">
              <a:spcBef>
                <a:spcPct val="50000"/>
              </a:spcBef>
              <a:buClrTx/>
              <a:buFontTx/>
              <a:buNone/>
            </a:pPr>
            <a:r>
              <a:rPr lang="en-GB" sz="1800" smtClean="0">
                <a:solidFill>
                  <a:srgbClr val="660066"/>
                </a:solidFill>
              </a:rPr>
              <a:t>Compton (1923) measured intensity of scattered X-rays from solid target, as function of wavelength for different angles. Nobel prize 1927.</a:t>
            </a:r>
            <a:endParaRPr lang="en-US" sz="1800" smtClean="0">
              <a:solidFill>
                <a:srgbClr val="660066"/>
              </a:solidFill>
            </a:endParaRPr>
          </a:p>
          <a:p>
            <a:pPr>
              <a:buFont typeface="Wingdings" pitchFamily="2" charset="2"/>
              <a:buNone/>
            </a:pPr>
            <a:endParaRPr lang="en-US" sz="1800" smtClean="0"/>
          </a:p>
        </p:txBody>
      </p:sp>
      <p:grpSp>
        <p:nvGrpSpPr>
          <p:cNvPr id="2" name="Group 10"/>
          <p:cNvGrpSpPr>
            <a:grpSpLocks/>
          </p:cNvGrpSpPr>
          <p:nvPr/>
        </p:nvGrpSpPr>
        <p:grpSpPr bwMode="auto">
          <a:xfrm>
            <a:off x="301625" y="2362200"/>
            <a:ext cx="5184775" cy="3101975"/>
            <a:chOff x="113" y="1113"/>
            <a:chExt cx="3266" cy="1954"/>
          </a:xfrm>
        </p:grpSpPr>
        <p:grpSp>
          <p:nvGrpSpPr>
            <p:cNvPr id="3" name="Group 11"/>
            <p:cNvGrpSpPr>
              <a:grpSpLocks/>
            </p:cNvGrpSpPr>
            <p:nvPr/>
          </p:nvGrpSpPr>
          <p:grpSpPr bwMode="auto">
            <a:xfrm>
              <a:off x="113" y="1113"/>
              <a:ext cx="3266" cy="1954"/>
              <a:chOff x="113" y="1113"/>
              <a:chExt cx="3266" cy="1954"/>
            </a:xfrm>
          </p:grpSpPr>
          <p:sp>
            <p:nvSpPr>
              <p:cNvPr id="13322" name="Line 12"/>
              <p:cNvSpPr>
                <a:spLocks noChangeShapeType="1"/>
              </p:cNvSpPr>
              <p:nvPr/>
            </p:nvSpPr>
            <p:spPr bwMode="auto">
              <a:xfrm>
                <a:off x="476" y="1389"/>
                <a:ext cx="635" cy="635"/>
              </a:xfrm>
              <a:prstGeom prst="line">
                <a:avLst/>
              </a:prstGeom>
              <a:noFill/>
              <a:ln w="9525">
                <a:solidFill>
                  <a:schemeClr val="tx1"/>
                </a:solidFill>
                <a:round/>
                <a:headEnd/>
                <a:tailEnd type="triangle" w="med" len="med"/>
              </a:ln>
            </p:spPr>
            <p:txBody>
              <a:bodyPr/>
              <a:lstStyle/>
              <a:p>
                <a:endParaRPr lang="en-US"/>
              </a:p>
            </p:txBody>
          </p:sp>
          <p:sp>
            <p:nvSpPr>
              <p:cNvPr id="13323" name="Oval 13" descr="Wide downward diagonal"/>
              <p:cNvSpPr>
                <a:spLocks noChangeArrowheads="1"/>
              </p:cNvSpPr>
              <p:nvPr/>
            </p:nvSpPr>
            <p:spPr bwMode="auto">
              <a:xfrm>
                <a:off x="1065" y="2024"/>
                <a:ext cx="318" cy="317"/>
              </a:xfrm>
              <a:prstGeom prst="ellipse">
                <a:avLst/>
              </a:prstGeom>
              <a:pattFill prst="wdDnDiag">
                <a:fgClr>
                  <a:schemeClr val="accent1"/>
                </a:fgClr>
                <a:bgClr>
                  <a:schemeClr val="bg1"/>
                </a:bgClr>
              </a:pattFill>
              <a:ln w="9525">
                <a:solidFill>
                  <a:schemeClr val="tx1"/>
                </a:solidFill>
                <a:round/>
                <a:headEnd/>
                <a:tailEnd/>
              </a:ln>
            </p:spPr>
            <p:txBody>
              <a:bodyPr wrap="none" anchor="ctr"/>
              <a:lstStyle/>
              <a:p>
                <a:endParaRPr lang="en-US"/>
              </a:p>
            </p:txBody>
          </p:sp>
          <p:sp>
            <p:nvSpPr>
              <p:cNvPr id="13324" name="Text Box 14"/>
              <p:cNvSpPr txBox="1">
                <a:spLocks noChangeArrowheads="1"/>
              </p:cNvSpPr>
              <p:nvPr/>
            </p:nvSpPr>
            <p:spPr bwMode="auto">
              <a:xfrm>
                <a:off x="113" y="1113"/>
                <a:ext cx="952" cy="212"/>
              </a:xfrm>
              <a:prstGeom prst="rect">
                <a:avLst/>
              </a:prstGeom>
              <a:noFill/>
              <a:ln w="9525">
                <a:noFill/>
                <a:miter lim="800000"/>
                <a:headEnd/>
                <a:tailEnd/>
              </a:ln>
            </p:spPr>
            <p:txBody>
              <a:bodyPr>
                <a:spAutoFit/>
              </a:bodyPr>
              <a:lstStyle/>
              <a:p>
                <a:pPr eaLnBrk="1" hangingPunct="1">
                  <a:spcBef>
                    <a:spcPct val="50000"/>
                  </a:spcBef>
                </a:pPr>
                <a:r>
                  <a:rPr lang="en-GB" sz="1600" dirty="0">
                    <a:solidFill>
                      <a:schemeClr val="accent2"/>
                    </a:solidFill>
                    <a:latin typeface="Arial" panose="020B0604020202020204" pitchFamily="34" charset="0"/>
                    <a:cs typeface="Arial" panose="020B0604020202020204" pitchFamily="34" charset="0"/>
                  </a:rPr>
                  <a:t>X-ray source</a:t>
                </a:r>
                <a:endParaRPr lang="en-US" sz="1600" dirty="0">
                  <a:solidFill>
                    <a:schemeClr val="accent2"/>
                  </a:solidFill>
                  <a:latin typeface="Arial" panose="020B0604020202020204" pitchFamily="34" charset="0"/>
                  <a:cs typeface="Arial" panose="020B0604020202020204" pitchFamily="34" charset="0"/>
                </a:endParaRPr>
              </a:p>
            </p:txBody>
          </p:sp>
          <p:sp>
            <p:nvSpPr>
              <p:cNvPr id="13325" name="Text Box 15"/>
              <p:cNvSpPr txBox="1">
                <a:spLocks noChangeArrowheads="1"/>
              </p:cNvSpPr>
              <p:nvPr/>
            </p:nvSpPr>
            <p:spPr bwMode="auto">
              <a:xfrm>
                <a:off x="929" y="2387"/>
                <a:ext cx="862" cy="212"/>
              </a:xfrm>
              <a:prstGeom prst="rect">
                <a:avLst/>
              </a:prstGeom>
              <a:noFill/>
              <a:ln w="9525">
                <a:noFill/>
                <a:miter lim="800000"/>
                <a:headEnd/>
                <a:tailEnd/>
              </a:ln>
            </p:spPr>
            <p:txBody>
              <a:bodyPr>
                <a:spAutoFit/>
              </a:bodyPr>
              <a:lstStyle/>
              <a:p>
                <a:pPr eaLnBrk="1" hangingPunct="1">
                  <a:spcBef>
                    <a:spcPct val="50000"/>
                  </a:spcBef>
                </a:pPr>
                <a:r>
                  <a:rPr lang="en-GB" sz="1600" dirty="0">
                    <a:solidFill>
                      <a:schemeClr val="accent2"/>
                    </a:solidFill>
                    <a:latin typeface="Arial" panose="020B0604020202020204" pitchFamily="34" charset="0"/>
                    <a:cs typeface="Arial" panose="020B0604020202020204" pitchFamily="34" charset="0"/>
                  </a:rPr>
                  <a:t>Target</a:t>
                </a:r>
                <a:endParaRPr lang="en-US" sz="1600" dirty="0">
                  <a:solidFill>
                    <a:schemeClr val="accent2"/>
                  </a:solidFill>
                  <a:latin typeface="Arial" panose="020B0604020202020204" pitchFamily="34" charset="0"/>
                  <a:cs typeface="Arial" panose="020B0604020202020204" pitchFamily="34" charset="0"/>
                </a:endParaRPr>
              </a:p>
            </p:txBody>
          </p:sp>
          <p:sp>
            <p:nvSpPr>
              <p:cNvPr id="13326" name="Line 16"/>
              <p:cNvSpPr>
                <a:spLocks noChangeShapeType="1"/>
              </p:cNvSpPr>
              <p:nvPr/>
            </p:nvSpPr>
            <p:spPr bwMode="auto">
              <a:xfrm>
                <a:off x="1383" y="2341"/>
                <a:ext cx="635" cy="590"/>
              </a:xfrm>
              <a:prstGeom prst="line">
                <a:avLst/>
              </a:prstGeom>
              <a:noFill/>
              <a:ln w="9525">
                <a:solidFill>
                  <a:schemeClr val="tx1"/>
                </a:solidFill>
                <a:prstDash val="dash"/>
                <a:round/>
                <a:headEnd/>
                <a:tailEnd/>
              </a:ln>
            </p:spPr>
            <p:txBody>
              <a:bodyPr/>
              <a:lstStyle/>
              <a:p>
                <a:endParaRPr lang="en-US"/>
              </a:p>
            </p:txBody>
          </p:sp>
          <p:sp>
            <p:nvSpPr>
              <p:cNvPr id="13327" name="Line 17"/>
              <p:cNvSpPr>
                <a:spLocks noChangeShapeType="1"/>
              </p:cNvSpPr>
              <p:nvPr/>
            </p:nvSpPr>
            <p:spPr bwMode="auto">
              <a:xfrm>
                <a:off x="1429" y="2160"/>
                <a:ext cx="1270" cy="0"/>
              </a:xfrm>
              <a:prstGeom prst="line">
                <a:avLst/>
              </a:prstGeom>
              <a:noFill/>
              <a:ln w="9525">
                <a:solidFill>
                  <a:schemeClr val="tx1"/>
                </a:solidFill>
                <a:round/>
                <a:headEnd/>
                <a:tailEnd type="triangle" w="med" len="med"/>
              </a:ln>
            </p:spPr>
            <p:txBody>
              <a:bodyPr/>
              <a:lstStyle/>
              <a:p>
                <a:endParaRPr lang="en-US"/>
              </a:p>
            </p:txBody>
          </p:sp>
          <p:sp>
            <p:nvSpPr>
              <p:cNvPr id="13328" name="Rectangle 18"/>
              <p:cNvSpPr>
                <a:spLocks noChangeArrowheads="1"/>
              </p:cNvSpPr>
              <p:nvPr/>
            </p:nvSpPr>
            <p:spPr bwMode="auto">
              <a:xfrm>
                <a:off x="1746" y="1661"/>
                <a:ext cx="45"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29" name="Rectangle 19"/>
              <p:cNvSpPr>
                <a:spLocks noChangeArrowheads="1"/>
              </p:cNvSpPr>
              <p:nvPr/>
            </p:nvSpPr>
            <p:spPr bwMode="auto">
              <a:xfrm>
                <a:off x="1927" y="1661"/>
                <a:ext cx="45"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30" name="Rectangle 20"/>
              <p:cNvSpPr>
                <a:spLocks noChangeArrowheads="1"/>
              </p:cNvSpPr>
              <p:nvPr/>
            </p:nvSpPr>
            <p:spPr bwMode="auto">
              <a:xfrm>
                <a:off x="1746" y="2251"/>
                <a:ext cx="45"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31" name="Rectangle 21"/>
              <p:cNvSpPr>
                <a:spLocks noChangeArrowheads="1"/>
              </p:cNvSpPr>
              <p:nvPr/>
            </p:nvSpPr>
            <p:spPr bwMode="auto">
              <a:xfrm>
                <a:off x="1928" y="2251"/>
                <a:ext cx="45"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32" name="Rectangle 22" descr="Dark horizontal"/>
              <p:cNvSpPr>
                <a:spLocks noChangeArrowheads="1"/>
              </p:cNvSpPr>
              <p:nvPr/>
            </p:nvSpPr>
            <p:spPr bwMode="auto">
              <a:xfrm rot="-2230260">
                <a:off x="2699" y="1842"/>
                <a:ext cx="181" cy="590"/>
              </a:xfrm>
              <a:prstGeom prst="rect">
                <a:avLst/>
              </a:prstGeom>
              <a:pattFill prst="dkHorz">
                <a:fgClr>
                  <a:srgbClr val="FF0000"/>
                </a:fgClr>
                <a:bgClr>
                  <a:srgbClr val="FFFFFF"/>
                </a:bgClr>
              </a:pattFill>
              <a:ln w="9525">
                <a:solidFill>
                  <a:schemeClr val="tx1"/>
                </a:solidFill>
                <a:miter lim="800000"/>
                <a:headEnd/>
                <a:tailEnd/>
              </a:ln>
            </p:spPr>
            <p:txBody>
              <a:bodyPr wrap="none" anchor="ctr"/>
              <a:lstStyle/>
              <a:p>
                <a:endParaRPr lang="en-US"/>
              </a:p>
            </p:txBody>
          </p:sp>
          <p:sp>
            <p:nvSpPr>
              <p:cNvPr id="13333" name="Line 23"/>
              <p:cNvSpPr>
                <a:spLocks noChangeShapeType="1"/>
              </p:cNvSpPr>
              <p:nvPr/>
            </p:nvSpPr>
            <p:spPr bwMode="auto">
              <a:xfrm>
                <a:off x="2699" y="2205"/>
                <a:ext cx="136" cy="499"/>
              </a:xfrm>
              <a:prstGeom prst="line">
                <a:avLst/>
              </a:prstGeom>
              <a:noFill/>
              <a:ln w="9525">
                <a:solidFill>
                  <a:schemeClr val="tx1"/>
                </a:solidFill>
                <a:round/>
                <a:headEnd/>
                <a:tailEnd type="triangle" w="med" len="med"/>
              </a:ln>
            </p:spPr>
            <p:txBody>
              <a:bodyPr/>
              <a:lstStyle/>
              <a:p>
                <a:endParaRPr lang="en-US"/>
              </a:p>
            </p:txBody>
          </p:sp>
          <p:sp>
            <p:nvSpPr>
              <p:cNvPr id="13334" name="Rectangle 24"/>
              <p:cNvSpPr>
                <a:spLocks noChangeArrowheads="1"/>
              </p:cNvSpPr>
              <p:nvPr/>
            </p:nvSpPr>
            <p:spPr bwMode="auto">
              <a:xfrm rot="-679454">
                <a:off x="2789" y="2750"/>
                <a:ext cx="136" cy="31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35" name="Text Box 25"/>
              <p:cNvSpPr txBox="1">
                <a:spLocks noChangeArrowheads="1"/>
              </p:cNvSpPr>
              <p:nvPr/>
            </p:nvSpPr>
            <p:spPr bwMode="auto">
              <a:xfrm>
                <a:off x="2472" y="1298"/>
                <a:ext cx="907" cy="520"/>
              </a:xfrm>
              <a:prstGeom prst="rect">
                <a:avLst/>
              </a:prstGeom>
              <a:noFill/>
              <a:ln w="9525">
                <a:noFill/>
                <a:miter lim="800000"/>
                <a:headEnd/>
                <a:tailEnd/>
              </a:ln>
            </p:spPr>
            <p:txBody>
              <a:bodyPr>
                <a:spAutoFit/>
              </a:bodyPr>
              <a:lstStyle/>
              <a:p>
                <a:pPr eaLnBrk="1" hangingPunct="1">
                  <a:spcBef>
                    <a:spcPct val="50000"/>
                  </a:spcBef>
                </a:pPr>
                <a:r>
                  <a:rPr lang="en-GB" sz="1600" dirty="0">
                    <a:solidFill>
                      <a:schemeClr val="accent2"/>
                    </a:solidFill>
                    <a:latin typeface="Arial" panose="020B0604020202020204" pitchFamily="34" charset="0"/>
                    <a:cs typeface="Arial" panose="020B0604020202020204" pitchFamily="34" charset="0"/>
                  </a:rPr>
                  <a:t>Crystal (selects wavelength)</a:t>
                </a:r>
                <a:endParaRPr lang="en-US" sz="1600" dirty="0">
                  <a:solidFill>
                    <a:schemeClr val="accent2"/>
                  </a:solidFill>
                  <a:latin typeface="Arial" panose="020B0604020202020204" pitchFamily="34" charset="0"/>
                  <a:cs typeface="Arial" panose="020B0604020202020204" pitchFamily="34" charset="0"/>
                </a:endParaRPr>
              </a:p>
            </p:txBody>
          </p:sp>
          <p:sp>
            <p:nvSpPr>
              <p:cNvPr id="13336" name="Text Box 26"/>
              <p:cNvSpPr txBox="1">
                <a:spLocks noChangeArrowheads="1"/>
              </p:cNvSpPr>
              <p:nvPr/>
            </p:nvSpPr>
            <p:spPr bwMode="auto">
              <a:xfrm>
                <a:off x="1429" y="1253"/>
                <a:ext cx="999" cy="366"/>
              </a:xfrm>
              <a:prstGeom prst="rect">
                <a:avLst/>
              </a:prstGeom>
              <a:noFill/>
              <a:ln w="9525">
                <a:noFill/>
                <a:miter lim="800000"/>
                <a:headEnd/>
                <a:tailEnd/>
              </a:ln>
            </p:spPr>
            <p:txBody>
              <a:bodyPr>
                <a:spAutoFit/>
              </a:bodyPr>
              <a:lstStyle/>
              <a:p>
                <a:pPr eaLnBrk="1" hangingPunct="1">
                  <a:spcBef>
                    <a:spcPct val="50000"/>
                  </a:spcBef>
                </a:pPr>
                <a:r>
                  <a:rPr lang="en-GB" sz="1600" dirty="0">
                    <a:solidFill>
                      <a:schemeClr val="accent2"/>
                    </a:solidFill>
                    <a:latin typeface="Arial" panose="020B0604020202020204" pitchFamily="34" charset="0"/>
                    <a:cs typeface="Arial" panose="020B0604020202020204" pitchFamily="34" charset="0"/>
                  </a:rPr>
                  <a:t>Collimator (selects angle)</a:t>
                </a:r>
                <a:endParaRPr lang="en-US" sz="1600" dirty="0">
                  <a:solidFill>
                    <a:schemeClr val="accent2"/>
                  </a:solidFill>
                  <a:latin typeface="Arial" panose="020B0604020202020204" pitchFamily="34" charset="0"/>
                  <a:cs typeface="Arial" panose="020B0604020202020204" pitchFamily="34" charset="0"/>
                </a:endParaRPr>
              </a:p>
            </p:txBody>
          </p:sp>
          <p:sp>
            <p:nvSpPr>
              <p:cNvPr id="13337" name="Arc 27"/>
              <p:cNvSpPr>
                <a:spLocks/>
              </p:cNvSpPr>
              <p:nvPr/>
            </p:nvSpPr>
            <p:spPr bwMode="auto">
              <a:xfrm flipV="1">
                <a:off x="1474" y="2160"/>
                <a:ext cx="136"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en-US"/>
              </a:p>
            </p:txBody>
          </p:sp>
        </p:grpSp>
        <p:sp>
          <p:nvSpPr>
            <p:cNvPr id="13321" name="Text Box 28"/>
            <p:cNvSpPr txBox="1">
              <a:spLocks noChangeArrowheads="1"/>
            </p:cNvSpPr>
            <p:nvPr/>
          </p:nvSpPr>
          <p:spPr bwMode="auto">
            <a:xfrm>
              <a:off x="1429" y="2160"/>
              <a:ext cx="136" cy="231"/>
            </a:xfrm>
            <a:prstGeom prst="rect">
              <a:avLst/>
            </a:prstGeom>
            <a:noFill/>
            <a:ln w="9525">
              <a:noFill/>
              <a:miter lim="800000"/>
              <a:headEnd/>
              <a:tailEnd/>
            </a:ln>
          </p:spPr>
          <p:txBody>
            <a:bodyPr>
              <a:spAutoFit/>
            </a:bodyPr>
            <a:lstStyle/>
            <a:p>
              <a:pPr eaLnBrk="1" hangingPunct="1">
                <a:spcBef>
                  <a:spcPct val="50000"/>
                </a:spcBef>
              </a:pPr>
              <a:r>
                <a:rPr lang="el-GR" sz="1800">
                  <a:solidFill>
                    <a:schemeClr val="accent2"/>
                  </a:solidFill>
                  <a:latin typeface="Times New Roman" pitchFamily="18" charset="0"/>
                  <a:cs typeface="Times New Roman" pitchFamily="18" charset="0"/>
                  <a:sym typeface="Symbol" pitchFamily="18" charset="2"/>
                </a:rPr>
                <a:t></a:t>
              </a:r>
            </a:p>
          </p:txBody>
        </p:sp>
      </p:grpSp>
      <p:sp>
        <p:nvSpPr>
          <p:cNvPr id="13317" name="Text Box 29"/>
          <p:cNvSpPr txBox="1">
            <a:spLocks noChangeArrowheads="1"/>
          </p:cNvSpPr>
          <p:nvPr/>
        </p:nvSpPr>
        <p:spPr bwMode="auto">
          <a:xfrm>
            <a:off x="0" y="5715000"/>
            <a:ext cx="5334000" cy="825500"/>
          </a:xfrm>
          <a:prstGeom prst="rect">
            <a:avLst/>
          </a:prstGeom>
          <a:solidFill>
            <a:srgbClr val="FFFF99"/>
          </a:solidFill>
          <a:ln w="9525">
            <a:noFill/>
            <a:miter lim="800000"/>
            <a:headEnd/>
            <a:tailEnd/>
          </a:ln>
        </p:spPr>
        <p:txBody>
          <a:bodyPr>
            <a:spAutoFit/>
          </a:bodyPr>
          <a:lstStyle/>
          <a:p>
            <a:pPr eaLnBrk="1" hangingPunct="1">
              <a:spcBef>
                <a:spcPct val="50000"/>
              </a:spcBef>
            </a:pPr>
            <a:r>
              <a:rPr lang="en-GB" sz="1600" b="1" dirty="0">
                <a:solidFill>
                  <a:schemeClr val="accent2"/>
                </a:solidFill>
                <a:latin typeface="Arial" panose="020B0604020202020204" pitchFamily="34" charset="0"/>
                <a:cs typeface="Arial" panose="020B0604020202020204" pitchFamily="34" charset="0"/>
              </a:rPr>
              <a:t>Result:</a:t>
            </a:r>
            <a:r>
              <a:rPr lang="en-GB" sz="1600" dirty="0">
                <a:solidFill>
                  <a:schemeClr val="accent2"/>
                </a:solidFill>
                <a:latin typeface="Arial" panose="020B0604020202020204" pitchFamily="34" charset="0"/>
                <a:cs typeface="Arial" panose="020B0604020202020204" pitchFamily="34" charset="0"/>
              </a:rPr>
              <a:t> peak in scattered radiation shifts to longer wavelength than source. Amount depends on </a:t>
            </a:r>
            <a:r>
              <a:rPr lang="el-GR" sz="1600" i="1" dirty="0">
                <a:solidFill>
                  <a:schemeClr val="accent2"/>
                </a:solidFill>
                <a:latin typeface="Arial" panose="020B0604020202020204" pitchFamily="34" charset="0"/>
                <a:cs typeface="Arial" panose="020B0604020202020204" pitchFamily="34" charset="0"/>
              </a:rPr>
              <a:t>θ</a:t>
            </a:r>
            <a:r>
              <a:rPr lang="en-GB" sz="1600" i="1" dirty="0">
                <a:solidFill>
                  <a:schemeClr val="accent2"/>
                </a:solidFill>
                <a:latin typeface="Arial" panose="020B0604020202020204" pitchFamily="34" charset="0"/>
                <a:cs typeface="Arial" panose="020B0604020202020204" pitchFamily="34" charset="0"/>
              </a:rPr>
              <a:t> </a:t>
            </a:r>
            <a:r>
              <a:rPr lang="en-GB" sz="1600" dirty="0">
                <a:solidFill>
                  <a:schemeClr val="accent2"/>
                </a:solidFill>
                <a:latin typeface="Arial" panose="020B0604020202020204" pitchFamily="34" charset="0"/>
                <a:cs typeface="Arial" panose="020B0604020202020204" pitchFamily="34" charset="0"/>
              </a:rPr>
              <a:t>(but not on the target material).</a:t>
            </a:r>
            <a:endParaRPr lang="el-GR" sz="1600" dirty="0">
              <a:solidFill>
                <a:schemeClr val="accent2"/>
              </a:solidFill>
              <a:latin typeface="Arial" panose="020B0604020202020204" pitchFamily="34" charset="0"/>
              <a:cs typeface="Arial" panose="020B0604020202020204" pitchFamily="34" charset="0"/>
            </a:endParaRPr>
          </a:p>
        </p:txBody>
      </p:sp>
      <p:pic>
        <p:nvPicPr>
          <p:cNvPr id="13318" name="Picture 30"/>
          <p:cNvPicPr>
            <a:picLocks noGrp="1" noChangeAspect="1" noChangeArrowheads="1"/>
          </p:cNvPicPr>
          <p:nvPr>
            <p:ph type="body" sz="half" idx="2"/>
          </p:nvPr>
        </p:nvPicPr>
        <p:blipFill>
          <a:blip r:embed="rId2" cstate="print"/>
          <a:srcRect/>
          <a:stretch>
            <a:fillRect/>
          </a:stretch>
        </p:blipFill>
        <p:spPr>
          <a:xfrm>
            <a:off x="5334000" y="1219200"/>
            <a:ext cx="3752850" cy="4895850"/>
          </a:xfrm>
          <a:noFill/>
        </p:spPr>
      </p:pic>
      <p:sp>
        <p:nvSpPr>
          <p:cNvPr id="13319" name="Text Box 31"/>
          <p:cNvSpPr txBox="1">
            <a:spLocks noChangeArrowheads="1"/>
          </p:cNvSpPr>
          <p:nvPr/>
        </p:nvSpPr>
        <p:spPr bwMode="auto">
          <a:xfrm>
            <a:off x="5076825" y="6172200"/>
            <a:ext cx="4067175" cy="366713"/>
          </a:xfrm>
          <a:prstGeom prst="rect">
            <a:avLst/>
          </a:prstGeom>
          <a:solidFill>
            <a:srgbClr val="FFFF99"/>
          </a:solid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A.H. Compton, </a:t>
            </a:r>
            <a:r>
              <a:rPr lang="en-GB" sz="1800" i="1">
                <a:solidFill>
                  <a:schemeClr val="tx1"/>
                </a:solidFill>
                <a:latin typeface="Times New Roman" pitchFamily="18" charset="0"/>
              </a:rPr>
              <a:t>Phys. Rev.</a:t>
            </a:r>
            <a:r>
              <a:rPr lang="en-GB" sz="1800" b="1">
                <a:solidFill>
                  <a:schemeClr val="tx1"/>
                </a:solidFill>
                <a:latin typeface="Times New Roman" pitchFamily="18" charset="0"/>
              </a:rPr>
              <a:t> 22</a:t>
            </a:r>
            <a:r>
              <a:rPr lang="en-GB" sz="1800">
                <a:solidFill>
                  <a:schemeClr val="tx1"/>
                </a:solidFill>
                <a:latin typeface="Times New Roman" pitchFamily="18" charset="0"/>
              </a:rPr>
              <a:t> 409 (1923)</a:t>
            </a:r>
            <a:endParaRPr lang="en-US" sz="1800">
              <a:solidFill>
                <a:schemeClr val="tx1"/>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a:defRPr/>
            </a:pPr>
            <a:r>
              <a:rPr lang="en-US" smtClean="0"/>
              <a:t>Compton scattering  3</a:t>
            </a:r>
          </a:p>
        </p:txBody>
      </p:sp>
      <p:sp>
        <p:nvSpPr>
          <p:cNvPr id="1030" name="Rectangle 3"/>
          <p:cNvSpPr>
            <a:spLocks noGrp="1" noChangeArrowheads="1"/>
          </p:cNvSpPr>
          <p:nvPr>
            <p:ph type="body" idx="1"/>
          </p:nvPr>
        </p:nvSpPr>
        <p:spPr>
          <a:xfrm>
            <a:off x="381000" y="990600"/>
            <a:ext cx="8458200" cy="5943600"/>
          </a:xfrm>
        </p:spPr>
        <p:txBody>
          <a:bodyPr/>
          <a:lstStyle/>
          <a:p>
            <a:r>
              <a:rPr lang="en-US" smtClean="0"/>
              <a:t> </a:t>
            </a:r>
            <a:r>
              <a:rPr lang="en-GB" sz="2000" b="1" smtClean="0"/>
              <a:t>Classical picture:</a:t>
            </a:r>
            <a:r>
              <a:rPr lang="en-GB" sz="2000" smtClean="0"/>
              <a:t> oscillating electromagnetic field causes oscillations in positions of charged particles, which re-radiate in all directions at </a:t>
            </a:r>
            <a:r>
              <a:rPr lang="en-GB" sz="2000" i="1" smtClean="0"/>
              <a:t>same frequency </a:t>
            </a:r>
            <a:r>
              <a:rPr lang="en-GB" sz="2000" smtClean="0"/>
              <a:t>as incident radiation. </a:t>
            </a:r>
            <a:r>
              <a:rPr lang="en-GB" sz="2000" b="1" smtClean="0"/>
              <a:t>No change in wavelength of scattered light is expected</a:t>
            </a:r>
          </a:p>
          <a:p>
            <a:endParaRPr lang="en-GB" sz="2000" b="1" smtClean="0"/>
          </a:p>
          <a:p>
            <a:endParaRPr lang="en-GB" sz="2000" b="1" smtClean="0"/>
          </a:p>
          <a:p>
            <a:endParaRPr lang="en-GB" sz="2000" b="1" smtClean="0"/>
          </a:p>
          <a:p>
            <a:pPr>
              <a:buFont typeface="Wingdings" pitchFamily="2" charset="2"/>
              <a:buNone/>
            </a:pPr>
            <a:endParaRPr lang="en-GB" sz="2000" b="1" smtClean="0"/>
          </a:p>
          <a:p>
            <a:r>
              <a:rPr lang="en-GB" sz="2000" b="1" smtClean="0"/>
              <a:t> Compton’s explanation:</a:t>
            </a:r>
            <a:r>
              <a:rPr lang="en-GB" sz="2000" smtClean="0"/>
              <a:t> collisions between particles of light (X-ray photons) and electrons in the material</a:t>
            </a:r>
            <a:endParaRPr lang="en-US" sz="2000" b="1" smtClean="0"/>
          </a:p>
        </p:txBody>
      </p:sp>
      <p:sp>
        <p:nvSpPr>
          <p:cNvPr id="1031" name="Text Box 18"/>
          <p:cNvSpPr txBox="1">
            <a:spLocks noChangeArrowheads="1"/>
          </p:cNvSpPr>
          <p:nvPr/>
        </p:nvSpPr>
        <p:spPr bwMode="auto">
          <a:xfrm>
            <a:off x="304800" y="2465388"/>
            <a:ext cx="8534400" cy="1192212"/>
          </a:xfrm>
          <a:prstGeom prst="rect">
            <a:avLst/>
          </a:prstGeom>
          <a:solidFill>
            <a:schemeClr val="bg1"/>
          </a:solidFill>
          <a:ln w="12700">
            <a:noFill/>
            <a:miter lim="800000"/>
            <a:headEnd type="none" w="sm" len="sm"/>
            <a:tailEnd type="none" w="sm" len="sm"/>
          </a:ln>
        </p:spPr>
        <p:txBody>
          <a:bodyPr>
            <a:spAutoFit/>
          </a:bodyPr>
          <a:lstStyle/>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p:txBody>
      </p:sp>
      <p:grpSp>
        <p:nvGrpSpPr>
          <p:cNvPr id="2" name="Group 19"/>
          <p:cNvGrpSpPr>
            <a:grpSpLocks/>
          </p:cNvGrpSpPr>
          <p:nvPr/>
        </p:nvGrpSpPr>
        <p:grpSpPr bwMode="auto">
          <a:xfrm>
            <a:off x="609600" y="2578100"/>
            <a:ext cx="8135938" cy="1079500"/>
            <a:chOff x="431" y="1525"/>
            <a:chExt cx="5125" cy="680"/>
          </a:xfrm>
        </p:grpSpPr>
        <p:grpSp>
          <p:nvGrpSpPr>
            <p:cNvPr id="3" name="Group 20"/>
            <p:cNvGrpSpPr>
              <a:grpSpLocks/>
            </p:cNvGrpSpPr>
            <p:nvPr/>
          </p:nvGrpSpPr>
          <p:grpSpPr bwMode="auto">
            <a:xfrm>
              <a:off x="2200" y="1525"/>
              <a:ext cx="1270" cy="680"/>
              <a:chOff x="2200" y="1661"/>
              <a:chExt cx="1270" cy="680"/>
            </a:xfrm>
          </p:grpSpPr>
          <p:sp>
            <p:nvSpPr>
              <p:cNvPr id="1065" name="Oval 21"/>
              <p:cNvSpPr>
                <a:spLocks noChangeArrowheads="1"/>
              </p:cNvSpPr>
              <p:nvPr/>
            </p:nvSpPr>
            <p:spPr bwMode="auto">
              <a:xfrm>
                <a:off x="2699" y="1842"/>
                <a:ext cx="136" cy="136"/>
              </a:xfrm>
              <a:prstGeom prst="ellipse">
                <a:avLst/>
              </a:prstGeom>
              <a:solidFill>
                <a:srgbClr val="FF0000"/>
              </a:solidFill>
              <a:ln w="9525">
                <a:solidFill>
                  <a:schemeClr val="tx1"/>
                </a:solidFill>
                <a:round/>
                <a:headEnd/>
                <a:tailEnd/>
              </a:ln>
            </p:spPr>
            <p:txBody>
              <a:bodyPr wrap="none" anchor="ctr"/>
              <a:lstStyle/>
              <a:p>
                <a:endParaRPr lang="en-US"/>
              </a:p>
            </p:txBody>
          </p:sp>
          <p:sp>
            <p:nvSpPr>
              <p:cNvPr id="1066" name="Text Box 22"/>
              <p:cNvSpPr txBox="1">
                <a:spLocks noChangeArrowheads="1"/>
              </p:cNvSpPr>
              <p:nvPr/>
            </p:nvSpPr>
            <p:spPr bwMode="auto">
              <a:xfrm>
                <a:off x="2200" y="2110"/>
                <a:ext cx="1270" cy="231"/>
              </a:xfrm>
              <a:prstGeom prst="rect">
                <a:avLst/>
              </a:prstGeom>
              <a:no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Oscillating electron</a:t>
                </a:r>
                <a:endParaRPr lang="en-US" sz="1800">
                  <a:solidFill>
                    <a:schemeClr val="tx1"/>
                  </a:solidFill>
                  <a:latin typeface="Times New Roman" pitchFamily="18" charset="0"/>
                </a:endParaRPr>
              </a:p>
            </p:txBody>
          </p:sp>
          <p:sp>
            <p:nvSpPr>
              <p:cNvPr id="1067" name="Line 23"/>
              <p:cNvSpPr>
                <a:spLocks noChangeShapeType="1"/>
              </p:cNvSpPr>
              <p:nvPr/>
            </p:nvSpPr>
            <p:spPr bwMode="auto">
              <a:xfrm>
                <a:off x="3016" y="1661"/>
                <a:ext cx="0" cy="454"/>
              </a:xfrm>
              <a:prstGeom prst="line">
                <a:avLst/>
              </a:prstGeom>
              <a:noFill/>
              <a:ln w="9525">
                <a:solidFill>
                  <a:schemeClr val="accent2"/>
                </a:solidFill>
                <a:round/>
                <a:headEnd type="triangle" w="med" len="med"/>
                <a:tailEnd type="triangle" w="med" len="med"/>
              </a:ln>
            </p:spPr>
            <p:txBody>
              <a:bodyPr/>
              <a:lstStyle/>
              <a:p>
                <a:endParaRPr lang="en-US"/>
              </a:p>
            </p:txBody>
          </p:sp>
        </p:grpSp>
        <p:grpSp>
          <p:nvGrpSpPr>
            <p:cNvPr id="4" name="Group 24"/>
            <p:cNvGrpSpPr>
              <a:grpSpLocks/>
            </p:cNvGrpSpPr>
            <p:nvPr/>
          </p:nvGrpSpPr>
          <p:grpSpPr bwMode="auto">
            <a:xfrm>
              <a:off x="431" y="1548"/>
              <a:ext cx="1633" cy="657"/>
              <a:chOff x="385" y="1684"/>
              <a:chExt cx="1633" cy="657"/>
            </a:xfrm>
          </p:grpSpPr>
          <p:sp>
            <p:nvSpPr>
              <p:cNvPr id="1063" name="Freeform 25"/>
              <p:cNvSpPr>
                <a:spLocks/>
              </p:cNvSpPr>
              <p:nvPr/>
            </p:nvSpPr>
            <p:spPr bwMode="auto">
              <a:xfrm>
                <a:off x="385" y="1684"/>
                <a:ext cx="1633" cy="363"/>
              </a:xfrm>
              <a:custGeom>
                <a:avLst/>
                <a:gdLst>
                  <a:gd name="T0" fmla="*/ 0 w 3176"/>
                  <a:gd name="T1" fmla="*/ 0 h 908"/>
                  <a:gd name="T2" fmla="*/ 120 w 3176"/>
                  <a:gd name="T3" fmla="*/ 145 h 908"/>
                  <a:gd name="T4" fmla="*/ 240 w 3176"/>
                  <a:gd name="T5" fmla="*/ 0 h 908"/>
                  <a:gd name="T6" fmla="*/ 360 w 3176"/>
                  <a:gd name="T7" fmla="*/ 145 h 908"/>
                  <a:gd name="T8" fmla="*/ 480 w 3176"/>
                  <a:gd name="T9" fmla="*/ 0 h 908"/>
                  <a:gd name="T10" fmla="*/ 600 w 3176"/>
                  <a:gd name="T11" fmla="*/ 145 h 908"/>
                  <a:gd name="T12" fmla="*/ 720 w 3176"/>
                  <a:gd name="T13" fmla="*/ 0 h 908"/>
                  <a:gd name="T14" fmla="*/ 840 w 3176"/>
                  <a:gd name="T15" fmla="*/ 145 h 908"/>
                  <a:gd name="T16" fmla="*/ 0 60000 65536"/>
                  <a:gd name="T17" fmla="*/ 0 60000 65536"/>
                  <a:gd name="T18" fmla="*/ 0 60000 65536"/>
                  <a:gd name="T19" fmla="*/ 0 60000 65536"/>
                  <a:gd name="T20" fmla="*/ 0 60000 65536"/>
                  <a:gd name="T21" fmla="*/ 0 60000 65536"/>
                  <a:gd name="T22" fmla="*/ 0 60000 65536"/>
                  <a:gd name="T23" fmla="*/ 0 60000 65536"/>
                  <a:gd name="T24" fmla="*/ 0 w 3176"/>
                  <a:gd name="T25" fmla="*/ 0 h 908"/>
                  <a:gd name="T26" fmla="*/ 3176 w 3176"/>
                  <a:gd name="T27" fmla="*/ 908 h 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6" h="908">
                    <a:moveTo>
                      <a:pt x="0" y="0"/>
                    </a:moveTo>
                    <a:cubicBezTo>
                      <a:pt x="151" y="454"/>
                      <a:pt x="303" y="908"/>
                      <a:pt x="454" y="908"/>
                    </a:cubicBezTo>
                    <a:cubicBezTo>
                      <a:pt x="605" y="908"/>
                      <a:pt x="757" y="0"/>
                      <a:pt x="908" y="0"/>
                    </a:cubicBezTo>
                    <a:cubicBezTo>
                      <a:pt x="1059" y="0"/>
                      <a:pt x="1210" y="908"/>
                      <a:pt x="1361" y="908"/>
                    </a:cubicBezTo>
                    <a:cubicBezTo>
                      <a:pt x="1512" y="908"/>
                      <a:pt x="1664" y="0"/>
                      <a:pt x="1815" y="0"/>
                    </a:cubicBezTo>
                    <a:cubicBezTo>
                      <a:pt x="1966" y="0"/>
                      <a:pt x="2117" y="908"/>
                      <a:pt x="2268" y="908"/>
                    </a:cubicBezTo>
                    <a:cubicBezTo>
                      <a:pt x="2419" y="908"/>
                      <a:pt x="2571" y="0"/>
                      <a:pt x="2722" y="0"/>
                    </a:cubicBezTo>
                    <a:cubicBezTo>
                      <a:pt x="2873" y="0"/>
                      <a:pt x="3024" y="454"/>
                      <a:pt x="3176" y="908"/>
                    </a:cubicBezTo>
                  </a:path>
                </a:pathLst>
              </a:custGeom>
              <a:noFill/>
              <a:ln w="9525">
                <a:solidFill>
                  <a:schemeClr val="accent2"/>
                </a:solidFill>
                <a:round/>
                <a:headEnd/>
                <a:tailEnd/>
              </a:ln>
            </p:spPr>
            <p:txBody>
              <a:bodyPr/>
              <a:lstStyle/>
              <a:p>
                <a:endParaRPr lang="en-US"/>
              </a:p>
            </p:txBody>
          </p:sp>
          <p:sp>
            <p:nvSpPr>
              <p:cNvPr id="1064" name="Text Box 26"/>
              <p:cNvSpPr txBox="1">
                <a:spLocks noChangeArrowheads="1"/>
              </p:cNvSpPr>
              <p:nvPr/>
            </p:nvSpPr>
            <p:spPr bwMode="auto">
              <a:xfrm>
                <a:off x="521" y="2091"/>
                <a:ext cx="1349"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Incident light wave</a:t>
                </a:r>
                <a:endParaRPr lang="en-US">
                  <a:solidFill>
                    <a:schemeClr val="tx1"/>
                  </a:solidFill>
                  <a:latin typeface="Times New Roman" pitchFamily="18" charset="0"/>
                </a:endParaRPr>
              </a:p>
            </p:txBody>
          </p:sp>
        </p:grpSp>
        <p:grpSp>
          <p:nvGrpSpPr>
            <p:cNvPr id="5" name="Group 27"/>
            <p:cNvGrpSpPr>
              <a:grpSpLocks/>
            </p:cNvGrpSpPr>
            <p:nvPr/>
          </p:nvGrpSpPr>
          <p:grpSpPr bwMode="auto">
            <a:xfrm>
              <a:off x="3515" y="1570"/>
              <a:ext cx="1633" cy="635"/>
              <a:chOff x="3833" y="1706"/>
              <a:chExt cx="1633" cy="635"/>
            </a:xfrm>
          </p:grpSpPr>
          <p:sp>
            <p:nvSpPr>
              <p:cNvPr id="1061" name="Freeform 28"/>
              <p:cNvSpPr>
                <a:spLocks/>
              </p:cNvSpPr>
              <p:nvPr/>
            </p:nvSpPr>
            <p:spPr bwMode="auto">
              <a:xfrm>
                <a:off x="3833" y="1706"/>
                <a:ext cx="1633" cy="363"/>
              </a:xfrm>
              <a:custGeom>
                <a:avLst/>
                <a:gdLst>
                  <a:gd name="T0" fmla="*/ 0 w 3176"/>
                  <a:gd name="T1" fmla="*/ 0 h 908"/>
                  <a:gd name="T2" fmla="*/ 120 w 3176"/>
                  <a:gd name="T3" fmla="*/ 145 h 908"/>
                  <a:gd name="T4" fmla="*/ 240 w 3176"/>
                  <a:gd name="T5" fmla="*/ 0 h 908"/>
                  <a:gd name="T6" fmla="*/ 360 w 3176"/>
                  <a:gd name="T7" fmla="*/ 145 h 908"/>
                  <a:gd name="T8" fmla="*/ 480 w 3176"/>
                  <a:gd name="T9" fmla="*/ 0 h 908"/>
                  <a:gd name="T10" fmla="*/ 600 w 3176"/>
                  <a:gd name="T11" fmla="*/ 145 h 908"/>
                  <a:gd name="T12" fmla="*/ 720 w 3176"/>
                  <a:gd name="T13" fmla="*/ 0 h 908"/>
                  <a:gd name="T14" fmla="*/ 840 w 3176"/>
                  <a:gd name="T15" fmla="*/ 145 h 908"/>
                  <a:gd name="T16" fmla="*/ 0 60000 65536"/>
                  <a:gd name="T17" fmla="*/ 0 60000 65536"/>
                  <a:gd name="T18" fmla="*/ 0 60000 65536"/>
                  <a:gd name="T19" fmla="*/ 0 60000 65536"/>
                  <a:gd name="T20" fmla="*/ 0 60000 65536"/>
                  <a:gd name="T21" fmla="*/ 0 60000 65536"/>
                  <a:gd name="T22" fmla="*/ 0 60000 65536"/>
                  <a:gd name="T23" fmla="*/ 0 60000 65536"/>
                  <a:gd name="T24" fmla="*/ 0 w 3176"/>
                  <a:gd name="T25" fmla="*/ 0 h 908"/>
                  <a:gd name="T26" fmla="*/ 3176 w 3176"/>
                  <a:gd name="T27" fmla="*/ 908 h 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6" h="908">
                    <a:moveTo>
                      <a:pt x="0" y="0"/>
                    </a:moveTo>
                    <a:cubicBezTo>
                      <a:pt x="151" y="454"/>
                      <a:pt x="303" y="908"/>
                      <a:pt x="454" y="908"/>
                    </a:cubicBezTo>
                    <a:cubicBezTo>
                      <a:pt x="605" y="908"/>
                      <a:pt x="757" y="0"/>
                      <a:pt x="908" y="0"/>
                    </a:cubicBezTo>
                    <a:cubicBezTo>
                      <a:pt x="1059" y="0"/>
                      <a:pt x="1210" y="908"/>
                      <a:pt x="1361" y="908"/>
                    </a:cubicBezTo>
                    <a:cubicBezTo>
                      <a:pt x="1512" y="908"/>
                      <a:pt x="1664" y="0"/>
                      <a:pt x="1815" y="0"/>
                    </a:cubicBezTo>
                    <a:cubicBezTo>
                      <a:pt x="1966" y="0"/>
                      <a:pt x="2117" y="908"/>
                      <a:pt x="2268" y="908"/>
                    </a:cubicBezTo>
                    <a:cubicBezTo>
                      <a:pt x="2419" y="908"/>
                      <a:pt x="2571" y="0"/>
                      <a:pt x="2722" y="0"/>
                    </a:cubicBezTo>
                    <a:cubicBezTo>
                      <a:pt x="2873" y="0"/>
                      <a:pt x="3024" y="454"/>
                      <a:pt x="3176" y="908"/>
                    </a:cubicBezTo>
                  </a:path>
                </a:pathLst>
              </a:custGeom>
              <a:noFill/>
              <a:ln w="9525">
                <a:solidFill>
                  <a:schemeClr val="accent2"/>
                </a:solidFill>
                <a:round/>
                <a:headEnd/>
                <a:tailEnd/>
              </a:ln>
            </p:spPr>
            <p:txBody>
              <a:bodyPr/>
              <a:lstStyle/>
              <a:p>
                <a:endParaRPr lang="en-US"/>
              </a:p>
            </p:txBody>
          </p:sp>
          <p:sp>
            <p:nvSpPr>
              <p:cNvPr id="1062" name="Text Box 29"/>
              <p:cNvSpPr txBox="1">
                <a:spLocks noChangeArrowheads="1"/>
              </p:cNvSpPr>
              <p:nvPr/>
            </p:nvSpPr>
            <p:spPr bwMode="auto">
              <a:xfrm>
                <a:off x="3969" y="2091"/>
                <a:ext cx="1331"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Emitted light wave</a:t>
                </a:r>
                <a:endParaRPr lang="en-US">
                  <a:solidFill>
                    <a:schemeClr val="tx1"/>
                  </a:solidFill>
                  <a:latin typeface="Times New Roman" pitchFamily="18" charset="0"/>
                </a:endParaRPr>
              </a:p>
            </p:txBody>
          </p:sp>
        </p:grpSp>
        <p:sp>
          <p:nvSpPr>
            <p:cNvPr id="1059" name="Line 30"/>
            <p:cNvSpPr>
              <a:spLocks noChangeShapeType="1"/>
            </p:cNvSpPr>
            <p:nvPr/>
          </p:nvSpPr>
          <p:spPr bwMode="auto">
            <a:xfrm>
              <a:off x="2109" y="1752"/>
              <a:ext cx="408" cy="0"/>
            </a:xfrm>
            <a:prstGeom prst="line">
              <a:avLst/>
            </a:prstGeom>
            <a:noFill/>
            <a:ln w="9525">
              <a:solidFill>
                <a:schemeClr val="accent2"/>
              </a:solidFill>
              <a:round/>
              <a:headEnd/>
              <a:tailEnd type="triangle" w="med" len="med"/>
            </a:ln>
          </p:spPr>
          <p:txBody>
            <a:bodyPr/>
            <a:lstStyle/>
            <a:p>
              <a:endParaRPr lang="en-US"/>
            </a:p>
          </p:txBody>
        </p:sp>
        <p:sp>
          <p:nvSpPr>
            <p:cNvPr id="1060" name="Line 31"/>
            <p:cNvSpPr>
              <a:spLocks noChangeShapeType="1"/>
            </p:cNvSpPr>
            <p:nvPr/>
          </p:nvSpPr>
          <p:spPr bwMode="auto">
            <a:xfrm>
              <a:off x="5148" y="1752"/>
              <a:ext cx="408" cy="0"/>
            </a:xfrm>
            <a:prstGeom prst="line">
              <a:avLst/>
            </a:prstGeom>
            <a:noFill/>
            <a:ln w="9525">
              <a:solidFill>
                <a:schemeClr val="accent2"/>
              </a:solidFill>
              <a:round/>
              <a:headEnd/>
              <a:tailEnd type="triangle" w="med" len="med"/>
            </a:ln>
          </p:spPr>
          <p:txBody>
            <a:bodyPr/>
            <a:lstStyle/>
            <a:p>
              <a:endParaRPr lang="en-US"/>
            </a:p>
          </p:txBody>
        </p:sp>
      </p:grpSp>
      <p:sp>
        <p:nvSpPr>
          <p:cNvPr id="1033" name="Text Box 32"/>
          <p:cNvSpPr txBox="1">
            <a:spLocks noChangeArrowheads="1"/>
          </p:cNvSpPr>
          <p:nvPr/>
        </p:nvSpPr>
        <p:spPr bwMode="auto">
          <a:xfrm>
            <a:off x="0" y="4664075"/>
            <a:ext cx="9144000" cy="2193925"/>
          </a:xfrm>
          <a:prstGeom prst="rect">
            <a:avLst/>
          </a:prstGeom>
          <a:solidFill>
            <a:schemeClr val="bg1"/>
          </a:solidFill>
          <a:ln w="12700">
            <a:noFill/>
            <a:miter lim="800000"/>
            <a:headEnd type="none" w="sm" len="sm"/>
            <a:tailEnd type="none" w="sm" len="sm"/>
          </a:ln>
        </p:spPr>
        <p:txBody>
          <a:bodyPr/>
          <a:lstStyle/>
          <a:p>
            <a:endParaRPr lang="en-US" sz="1800">
              <a:solidFill>
                <a:schemeClr val="tx1"/>
              </a:solidFill>
              <a:latin typeface="Arial" pitchFamily="34" charset="0"/>
            </a:endParaRPr>
          </a:p>
          <a:p>
            <a:endParaRPr lang="en-US" sz="1800">
              <a:solidFill>
                <a:schemeClr val="tx1"/>
              </a:solidFill>
              <a:latin typeface="Arial" pitchFamily="34" charset="0"/>
            </a:endParaRPr>
          </a:p>
          <a:p>
            <a:endParaRPr lang="en-US" sz="1800">
              <a:solidFill>
                <a:schemeClr val="tx1"/>
              </a:solidFill>
              <a:latin typeface="Arial" pitchFamily="34" charset="0"/>
            </a:endParaRPr>
          </a:p>
          <a:p>
            <a:endParaRPr lang="en-US" sz="1800">
              <a:solidFill>
                <a:schemeClr val="tx1"/>
              </a:solidFill>
              <a:latin typeface="Arial" pitchFamily="34" charset="0"/>
            </a:endParaRPr>
          </a:p>
          <a:p>
            <a:endParaRPr lang="en-US" sz="1800">
              <a:solidFill>
                <a:schemeClr val="tx1"/>
              </a:solidFill>
              <a:latin typeface="Arial" pitchFamily="34" charset="0"/>
            </a:endParaRPr>
          </a:p>
          <a:p>
            <a:endParaRPr lang="en-US" sz="1800">
              <a:solidFill>
                <a:schemeClr val="tx1"/>
              </a:solidFill>
              <a:latin typeface="Arial" pitchFamily="34" charset="0"/>
            </a:endParaRPr>
          </a:p>
          <a:p>
            <a:endParaRPr lang="en-US" sz="1800">
              <a:solidFill>
                <a:schemeClr val="tx1"/>
              </a:solidFill>
              <a:latin typeface="Arial" pitchFamily="34" charset="0"/>
            </a:endParaRPr>
          </a:p>
        </p:txBody>
      </p:sp>
      <p:grpSp>
        <p:nvGrpSpPr>
          <p:cNvPr id="6" name="Group 33"/>
          <p:cNvGrpSpPr>
            <a:grpSpLocks/>
          </p:cNvGrpSpPr>
          <p:nvPr/>
        </p:nvGrpSpPr>
        <p:grpSpPr bwMode="auto">
          <a:xfrm>
            <a:off x="304800" y="4624388"/>
            <a:ext cx="8353425" cy="2233612"/>
            <a:chOff x="203" y="2840"/>
            <a:chExt cx="5262" cy="1407"/>
          </a:xfrm>
        </p:grpSpPr>
        <p:grpSp>
          <p:nvGrpSpPr>
            <p:cNvPr id="7" name="Group 34"/>
            <p:cNvGrpSpPr>
              <a:grpSpLocks/>
            </p:cNvGrpSpPr>
            <p:nvPr/>
          </p:nvGrpSpPr>
          <p:grpSpPr bwMode="auto">
            <a:xfrm>
              <a:off x="3288" y="2887"/>
              <a:ext cx="1633" cy="1360"/>
              <a:chOff x="3560" y="482"/>
              <a:chExt cx="1226" cy="1180"/>
            </a:xfrm>
          </p:grpSpPr>
          <p:grpSp>
            <p:nvGrpSpPr>
              <p:cNvPr id="8" name="Group 35"/>
              <p:cNvGrpSpPr>
                <a:grpSpLocks/>
              </p:cNvGrpSpPr>
              <p:nvPr/>
            </p:nvGrpSpPr>
            <p:grpSpPr bwMode="auto">
              <a:xfrm>
                <a:off x="3560" y="482"/>
                <a:ext cx="1226" cy="1179"/>
                <a:chOff x="3061" y="845"/>
                <a:chExt cx="1226" cy="1179"/>
              </a:xfrm>
            </p:grpSpPr>
            <p:grpSp>
              <p:nvGrpSpPr>
                <p:cNvPr id="9" name="Group 36"/>
                <p:cNvGrpSpPr>
                  <a:grpSpLocks/>
                </p:cNvGrpSpPr>
                <p:nvPr/>
              </p:nvGrpSpPr>
              <p:grpSpPr bwMode="auto">
                <a:xfrm>
                  <a:off x="3061" y="1026"/>
                  <a:ext cx="997" cy="998"/>
                  <a:chOff x="3061" y="1026"/>
                  <a:chExt cx="997" cy="998"/>
                </a:xfrm>
              </p:grpSpPr>
              <p:sp>
                <p:nvSpPr>
                  <p:cNvPr id="1048" name="Oval 37"/>
                  <p:cNvSpPr>
                    <a:spLocks noChangeArrowheads="1"/>
                  </p:cNvSpPr>
                  <p:nvPr/>
                </p:nvSpPr>
                <p:spPr bwMode="auto">
                  <a:xfrm>
                    <a:off x="3606" y="1888"/>
                    <a:ext cx="136" cy="136"/>
                  </a:xfrm>
                  <a:prstGeom prst="ellipse">
                    <a:avLst/>
                  </a:prstGeom>
                  <a:solidFill>
                    <a:srgbClr val="FF0000"/>
                  </a:solidFill>
                  <a:ln w="9525">
                    <a:solidFill>
                      <a:schemeClr val="tx1"/>
                    </a:solidFill>
                    <a:round/>
                    <a:headEnd/>
                    <a:tailEnd/>
                  </a:ln>
                </p:spPr>
                <p:txBody>
                  <a:bodyPr wrap="none" anchor="ctr"/>
                  <a:lstStyle/>
                  <a:p>
                    <a:endParaRPr lang="en-US"/>
                  </a:p>
                </p:txBody>
              </p:sp>
              <p:sp>
                <p:nvSpPr>
                  <p:cNvPr id="1049" name="Line 38"/>
                  <p:cNvSpPr>
                    <a:spLocks noChangeShapeType="1"/>
                  </p:cNvSpPr>
                  <p:nvPr/>
                </p:nvSpPr>
                <p:spPr bwMode="auto">
                  <a:xfrm>
                    <a:off x="3061" y="1571"/>
                    <a:ext cx="499" cy="317"/>
                  </a:xfrm>
                  <a:prstGeom prst="line">
                    <a:avLst/>
                  </a:prstGeom>
                  <a:noFill/>
                  <a:ln w="9525">
                    <a:solidFill>
                      <a:schemeClr val="tx1"/>
                    </a:solidFill>
                    <a:round/>
                    <a:headEnd/>
                    <a:tailEnd type="triangle" w="med" len="med"/>
                  </a:ln>
                </p:spPr>
                <p:txBody>
                  <a:bodyPr/>
                  <a:lstStyle/>
                  <a:p>
                    <a:endParaRPr lang="en-US"/>
                  </a:p>
                </p:txBody>
              </p:sp>
              <p:sp>
                <p:nvSpPr>
                  <p:cNvPr id="1050" name="Line 39"/>
                  <p:cNvSpPr>
                    <a:spLocks noChangeShapeType="1"/>
                  </p:cNvSpPr>
                  <p:nvPr/>
                </p:nvSpPr>
                <p:spPr bwMode="auto">
                  <a:xfrm flipV="1">
                    <a:off x="3107" y="1026"/>
                    <a:ext cx="816" cy="499"/>
                  </a:xfrm>
                  <a:prstGeom prst="line">
                    <a:avLst/>
                  </a:prstGeom>
                  <a:noFill/>
                  <a:ln w="9525">
                    <a:solidFill>
                      <a:schemeClr val="tx1"/>
                    </a:solidFill>
                    <a:round/>
                    <a:headEnd/>
                    <a:tailEnd type="triangle" w="med" len="med"/>
                  </a:ln>
                </p:spPr>
                <p:txBody>
                  <a:bodyPr/>
                  <a:lstStyle/>
                  <a:p>
                    <a:endParaRPr lang="en-US"/>
                  </a:p>
                </p:txBody>
              </p:sp>
              <p:sp>
                <p:nvSpPr>
                  <p:cNvPr id="1051" name="Line 40"/>
                  <p:cNvSpPr>
                    <a:spLocks noChangeShapeType="1"/>
                  </p:cNvSpPr>
                  <p:nvPr/>
                </p:nvSpPr>
                <p:spPr bwMode="auto">
                  <a:xfrm>
                    <a:off x="3061" y="1570"/>
                    <a:ext cx="997" cy="0"/>
                  </a:xfrm>
                  <a:prstGeom prst="line">
                    <a:avLst/>
                  </a:prstGeom>
                  <a:noFill/>
                  <a:ln w="9525">
                    <a:solidFill>
                      <a:schemeClr val="tx1"/>
                    </a:solidFill>
                    <a:prstDash val="dash"/>
                    <a:round/>
                    <a:headEnd/>
                    <a:tailEnd/>
                  </a:ln>
                </p:spPr>
                <p:txBody>
                  <a:bodyPr/>
                  <a:lstStyle/>
                  <a:p>
                    <a:endParaRPr lang="en-US"/>
                  </a:p>
                </p:txBody>
              </p:sp>
              <p:sp>
                <p:nvSpPr>
                  <p:cNvPr id="1052" name="Arc 41"/>
                  <p:cNvSpPr>
                    <a:spLocks/>
                  </p:cNvSpPr>
                  <p:nvPr/>
                </p:nvSpPr>
                <p:spPr bwMode="auto">
                  <a:xfrm rot="3059293">
                    <a:off x="3356" y="1616"/>
                    <a:ext cx="45"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053" name="Arc 42"/>
                  <p:cNvSpPr>
                    <a:spLocks/>
                  </p:cNvSpPr>
                  <p:nvPr/>
                </p:nvSpPr>
                <p:spPr bwMode="auto">
                  <a:xfrm rot="19570291" flipV="1">
                    <a:off x="3379" y="1389"/>
                    <a:ext cx="46" cy="1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054" name="Text Box 43"/>
                  <p:cNvSpPr txBox="1">
                    <a:spLocks noChangeArrowheads="1"/>
                  </p:cNvSpPr>
                  <p:nvPr/>
                </p:nvSpPr>
                <p:spPr bwMode="auto">
                  <a:xfrm>
                    <a:off x="3470" y="1344"/>
                    <a:ext cx="317" cy="200"/>
                  </a:xfrm>
                  <a:prstGeom prst="rect">
                    <a:avLst/>
                  </a:prstGeom>
                  <a:noFill/>
                  <a:ln w="9525">
                    <a:noFill/>
                    <a:miter lim="800000"/>
                    <a:headEnd/>
                    <a:tailEnd/>
                  </a:ln>
                </p:spPr>
                <p:txBody>
                  <a:bodyPr>
                    <a:spAutoFit/>
                  </a:bodyPr>
                  <a:lstStyle/>
                  <a:p>
                    <a:pPr eaLnBrk="1" hangingPunct="1">
                      <a:spcBef>
                        <a:spcPct val="50000"/>
                      </a:spcBef>
                    </a:pPr>
                    <a:r>
                      <a:rPr lang="el-GR" sz="1800">
                        <a:solidFill>
                          <a:schemeClr val="tx1"/>
                        </a:solidFill>
                        <a:latin typeface="Times New Roman" pitchFamily="18" charset="0"/>
                        <a:cs typeface="Times New Roman" pitchFamily="18" charset="0"/>
                      </a:rPr>
                      <a:t>θ</a:t>
                    </a:r>
                  </a:p>
                </p:txBody>
              </p:sp>
              <p:sp>
                <p:nvSpPr>
                  <p:cNvPr id="1055" name="Text Box 44"/>
                  <p:cNvSpPr txBox="1">
                    <a:spLocks noChangeArrowheads="1"/>
                  </p:cNvSpPr>
                  <p:nvPr/>
                </p:nvSpPr>
                <p:spPr bwMode="auto">
                  <a:xfrm>
                    <a:off x="3470" y="1616"/>
                    <a:ext cx="272" cy="201"/>
                  </a:xfrm>
                  <a:prstGeom prst="rect">
                    <a:avLst/>
                  </a:prstGeom>
                  <a:noFill/>
                  <a:ln w="9525">
                    <a:noFill/>
                    <a:miter lim="800000"/>
                    <a:headEnd/>
                    <a:tailEnd/>
                  </a:ln>
                </p:spPr>
                <p:txBody>
                  <a:bodyPr>
                    <a:spAutoFit/>
                  </a:bodyPr>
                  <a:lstStyle/>
                  <a:p>
                    <a:pPr eaLnBrk="1" hangingPunct="1">
                      <a:spcBef>
                        <a:spcPct val="50000"/>
                      </a:spcBef>
                    </a:pPr>
                    <a:endParaRPr lang="el-GR" sz="1800">
                      <a:solidFill>
                        <a:schemeClr val="tx1"/>
                      </a:solidFill>
                      <a:latin typeface="Times New Roman" pitchFamily="18" charset="0"/>
                      <a:cs typeface="Times New Roman" pitchFamily="18" charset="0"/>
                    </a:endParaRPr>
                  </a:p>
                </p:txBody>
              </p:sp>
            </p:grpSp>
            <p:sp>
              <p:nvSpPr>
                <p:cNvPr id="1047" name="Text Box 45"/>
                <p:cNvSpPr txBox="1">
                  <a:spLocks noChangeArrowheads="1"/>
                </p:cNvSpPr>
                <p:nvPr/>
              </p:nvSpPr>
              <p:spPr bwMode="auto">
                <a:xfrm>
                  <a:off x="3878" y="845"/>
                  <a:ext cx="409" cy="200"/>
                </a:xfrm>
                <a:prstGeom prst="rect">
                  <a:avLst/>
                </a:prstGeom>
                <a:noFill/>
                <a:ln w="9525">
                  <a:noFill/>
                  <a:miter lim="800000"/>
                  <a:headEnd/>
                  <a:tailEnd/>
                </a:ln>
              </p:spPr>
              <p:txBody>
                <a:bodyPr>
                  <a:spAutoFit/>
                </a:bodyPr>
                <a:lstStyle/>
                <a:p>
                  <a:pPr eaLnBrk="1" hangingPunct="1">
                    <a:spcBef>
                      <a:spcPct val="50000"/>
                    </a:spcBef>
                  </a:pPr>
                  <a:endParaRPr lang="en-US" sz="1800" b="1">
                    <a:solidFill>
                      <a:schemeClr val="tx1"/>
                    </a:solidFill>
                    <a:latin typeface="Times New Roman" pitchFamily="18" charset="0"/>
                  </a:endParaRPr>
                </a:p>
              </p:txBody>
            </p:sp>
          </p:grpSp>
          <p:graphicFrame>
            <p:nvGraphicFramePr>
              <p:cNvPr id="1027" name="Object 46"/>
              <p:cNvGraphicFramePr>
                <a:graphicFrameLocks noChangeAspect="1"/>
              </p:cNvGraphicFramePr>
              <p:nvPr/>
            </p:nvGraphicFramePr>
            <p:xfrm>
              <a:off x="3675" y="1344"/>
              <a:ext cx="248" cy="318"/>
            </p:xfrm>
            <a:graphic>
              <a:graphicData uri="http://schemas.openxmlformats.org/presentationml/2006/ole">
                <mc:AlternateContent xmlns:mc="http://schemas.openxmlformats.org/markup-compatibility/2006">
                  <mc:Choice xmlns:v="urn:schemas-microsoft-com:vml" Requires="v">
                    <p:oleObj spid="_x0000_s72745" name="Equation" r:id="rId3" imgW="177646" imgH="228402" progId="Equation.DSMT4">
                      <p:embed/>
                    </p:oleObj>
                  </mc:Choice>
                  <mc:Fallback>
                    <p:oleObj name="Equation" r:id="rId3" imgW="177646" imgH="22840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 y="1344"/>
                            <a:ext cx="24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nvGraphicFramePr>
            <p:xfrm>
              <a:off x="4468" y="482"/>
              <a:ext cx="283" cy="318"/>
            </p:xfrm>
            <a:graphic>
              <a:graphicData uri="http://schemas.openxmlformats.org/presentationml/2006/ole">
                <mc:AlternateContent xmlns:mc="http://schemas.openxmlformats.org/markup-compatibility/2006">
                  <mc:Choice xmlns:v="urn:schemas-microsoft-com:vml" Requires="v">
                    <p:oleObj spid="_x0000_s72746"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 y="482"/>
                            <a:ext cx="28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6" name="Text Box 48"/>
            <p:cNvSpPr txBox="1">
              <a:spLocks noChangeArrowheads="1"/>
            </p:cNvSpPr>
            <p:nvPr/>
          </p:nvSpPr>
          <p:spPr bwMode="auto">
            <a:xfrm>
              <a:off x="203" y="2840"/>
              <a:ext cx="726" cy="288"/>
            </a:xfrm>
            <a:prstGeom prst="rect">
              <a:avLst/>
            </a:prstGeom>
            <a:noFill/>
            <a:ln w="9525">
              <a:noFill/>
              <a:miter lim="800000"/>
              <a:headEnd/>
              <a:tailEnd/>
            </a:ln>
          </p:spPr>
          <p:txBody>
            <a:bodyPr>
              <a:spAutoFit/>
            </a:bodyPr>
            <a:lstStyle/>
            <a:p>
              <a:pPr eaLnBrk="1" hangingPunct="1">
                <a:spcBef>
                  <a:spcPct val="50000"/>
                </a:spcBef>
              </a:pPr>
              <a:r>
                <a:rPr lang="en-GB" sz="2400" b="1" i="1">
                  <a:solidFill>
                    <a:schemeClr val="tx1"/>
                  </a:solidFill>
                  <a:latin typeface="Times New Roman" pitchFamily="18" charset="0"/>
                </a:rPr>
                <a:t>Before</a:t>
              </a:r>
              <a:endParaRPr lang="en-US" sz="2400" b="1" i="1">
                <a:solidFill>
                  <a:schemeClr val="tx1"/>
                </a:solidFill>
                <a:latin typeface="Times New Roman" pitchFamily="18" charset="0"/>
              </a:endParaRPr>
            </a:p>
          </p:txBody>
        </p:sp>
        <p:sp>
          <p:nvSpPr>
            <p:cNvPr id="1037" name="Text Box 49"/>
            <p:cNvSpPr txBox="1">
              <a:spLocks noChangeArrowheads="1"/>
            </p:cNvSpPr>
            <p:nvPr/>
          </p:nvSpPr>
          <p:spPr bwMode="auto">
            <a:xfrm>
              <a:off x="2744" y="2840"/>
              <a:ext cx="635" cy="288"/>
            </a:xfrm>
            <a:prstGeom prst="rect">
              <a:avLst/>
            </a:prstGeom>
            <a:noFill/>
            <a:ln w="9525">
              <a:noFill/>
              <a:miter lim="800000"/>
              <a:headEnd/>
              <a:tailEnd/>
            </a:ln>
          </p:spPr>
          <p:txBody>
            <a:bodyPr>
              <a:spAutoFit/>
            </a:bodyPr>
            <a:lstStyle/>
            <a:p>
              <a:pPr eaLnBrk="1" hangingPunct="1">
                <a:spcBef>
                  <a:spcPct val="50000"/>
                </a:spcBef>
              </a:pPr>
              <a:r>
                <a:rPr lang="en-GB" sz="2400" b="1" i="1">
                  <a:solidFill>
                    <a:schemeClr val="tx1"/>
                  </a:solidFill>
                  <a:latin typeface="Times New Roman" pitchFamily="18" charset="0"/>
                </a:rPr>
                <a:t>After</a:t>
              </a:r>
              <a:endParaRPr lang="en-US" sz="2400" b="1" i="1">
                <a:solidFill>
                  <a:schemeClr val="tx1"/>
                </a:solidFill>
                <a:latin typeface="Times New Roman" pitchFamily="18" charset="0"/>
              </a:endParaRPr>
            </a:p>
          </p:txBody>
        </p:sp>
        <p:sp>
          <p:nvSpPr>
            <p:cNvPr id="1038" name="Oval 50"/>
            <p:cNvSpPr>
              <a:spLocks noChangeArrowheads="1"/>
            </p:cNvSpPr>
            <p:nvPr/>
          </p:nvSpPr>
          <p:spPr bwMode="auto">
            <a:xfrm>
              <a:off x="2176" y="3520"/>
              <a:ext cx="136" cy="136"/>
            </a:xfrm>
            <a:prstGeom prst="ellipse">
              <a:avLst/>
            </a:prstGeom>
            <a:solidFill>
              <a:srgbClr val="FF0000"/>
            </a:solidFill>
            <a:ln w="9525">
              <a:solidFill>
                <a:schemeClr val="tx1"/>
              </a:solidFill>
              <a:round/>
              <a:headEnd/>
              <a:tailEnd/>
            </a:ln>
          </p:spPr>
          <p:txBody>
            <a:bodyPr wrap="none" anchor="ctr"/>
            <a:lstStyle/>
            <a:p>
              <a:endParaRPr lang="en-US"/>
            </a:p>
          </p:txBody>
        </p:sp>
        <p:sp>
          <p:nvSpPr>
            <p:cNvPr id="1039" name="Line 51"/>
            <p:cNvSpPr>
              <a:spLocks noChangeShapeType="1"/>
            </p:cNvSpPr>
            <p:nvPr/>
          </p:nvSpPr>
          <p:spPr bwMode="auto">
            <a:xfrm>
              <a:off x="1088" y="3612"/>
              <a:ext cx="816" cy="0"/>
            </a:xfrm>
            <a:prstGeom prst="line">
              <a:avLst/>
            </a:prstGeom>
            <a:noFill/>
            <a:ln w="9525">
              <a:solidFill>
                <a:schemeClr val="tx1"/>
              </a:solidFill>
              <a:round/>
              <a:headEnd/>
              <a:tailEnd type="triangle" w="med" len="med"/>
            </a:ln>
          </p:spPr>
          <p:txBody>
            <a:bodyPr/>
            <a:lstStyle/>
            <a:p>
              <a:endParaRPr lang="en-US"/>
            </a:p>
          </p:txBody>
        </p:sp>
        <p:sp>
          <p:nvSpPr>
            <p:cNvPr id="1040" name="Text Box 52"/>
            <p:cNvSpPr txBox="1">
              <a:spLocks noChangeArrowheads="1"/>
            </p:cNvSpPr>
            <p:nvPr/>
          </p:nvSpPr>
          <p:spPr bwMode="auto">
            <a:xfrm>
              <a:off x="1404" y="3520"/>
              <a:ext cx="409" cy="231"/>
            </a:xfrm>
            <a:prstGeom prst="rect">
              <a:avLst/>
            </a:prstGeom>
            <a:noFill/>
            <a:ln w="9525">
              <a:noFill/>
              <a:miter lim="800000"/>
              <a:headEnd/>
              <a:tailEnd/>
            </a:ln>
          </p:spPr>
          <p:txBody>
            <a:bodyPr>
              <a:spAutoFit/>
            </a:bodyPr>
            <a:lstStyle/>
            <a:p>
              <a:pPr eaLnBrk="1" hangingPunct="1">
                <a:spcBef>
                  <a:spcPct val="50000"/>
                </a:spcBef>
              </a:pPr>
              <a:endParaRPr lang="en-US" sz="1800" b="1">
                <a:solidFill>
                  <a:schemeClr val="tx1"/>
                </a:solidFill>
                <a:latin typeface="Times New Roman" pitchFamily="18" charset="0"/>
              </a:endParaRPr>
            </a:p>
          </p:txBody>
        </p:sp>
        <p:sp>
          <p:nvSpPr>
            <p:cNvPr id="1041" name="Text Box 53"/>
            <p:cNvSpPr txBox="1">
              <a:spLocks noChangeArrowheads="1"/>
            </p:cNvSpPr>
            <p:nvPr/>
          </p:nvSpPr>
          <p:spPr bwMode="auto">
            <a:xfrm>
              <a:off x="1994" y="3788"/>
              <a:ext cx="680" cy="231"/>
            </a:xfrm>
            <a:prstGeom prst="rect">
              <a:avLst/>
            </a:prstGeom>
            <a:no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Electron</a:t>
              </a:r>
              <a:endParaRPr lang="en-US" sz="1800">
                <a:solidFill>
                  <a:schemeClr val="tx1"/>
                </a:solidFill>
                <a:latin typeface="Times New Roman" pitchFamily="18" charset="0"/>
              </a:endParaRPr>
            </a:p>
          </p:txBody>
        </p:sp>
        <p:sp>
          <p:nvSpPr>
            <p:cNvPr id="1042" name="Text Box 54"/>
            <p:cNvSpPr txBox="1">
              <a:spLocks noChangeArrowheads="1"/>
            </p:cNvSpPr>
            <p:nvPr/>
          </p:nvSpPr>
          <p:spPr bwMode="auto">
            <a:xfrm>
              <a:off x="838" y="3339"/>
              <a:ext cx="1292" cy="250"/>
            </a:xfrm>
            <a:prstGeom prst="rect">
              <a:avLst/>
            </a:prstGeom>
            <a:noFill/>
            <a:ln w="9525">
              <a:noFill/>
              <a:miter lim="800000"/>
              <a:headEnd/>
              <a:tailEnd/>
            </a:ln>
          </p:spPr>
          <p:txBody>
            <a:bodyPr>
              <a:spAutoFit/>
            </a:bodyPr>
            <a:lstStyle/>
            <a:p>
              <a:pPr eaLnBrk="1" hangingPunct="1">
                <a:spcBef>
                  <a:spcPct val="50000"/>
                </a:spcBef>
              </a:pPr>
              <a:r>
                <a:rPr lang="en-GB">
                  <a:solidFill>
                    <a:schemeClr val="tx1"/>
                  </a:solidFill>
                  <a:latin typeface="Times New Roman" pitchFamily="18" charset="0"/>
                </a:rPr>
                <a:t>Incoming photon</a:t>
              </a:r>
              <a:endParaRPr lang="en-US">
                <a:solidFill>
                  <a:schemeClr val="tx1"/>
                </a:solidFill>
                <a:latin typeface="Times New Roman" pitchFamily="18" charset="0"/>
              </a:endParaRPr>
            </a:p>
          </p:txBody>
        </p:sp>
        <p:graphicFrame>
          <p:nvGraphicFramePr>
            <p:cNvPr id="1026" name="Object 55"/>
            <p:cNvGraphicFramePr>
              <a:graphicFrameLocks noChangeAspect="1"/>
            </p:cNvGraphicFramePr>
            <p:nvPr/>
          </p:nvGraphicFramePr>
          <p:xfrm>
            <a:off x="1337" y="3566"/>
            <a:ext cx="247" cy="318"/>
          </p:xfrm>
          <a:graphic>
            <a:graphicData uri="http://schemas.openxmlformats.org/presentationml/2006/ole">
              <mc:AlternateContent xmlns:mc="http://schemas.openxmlformats.org/markup-compatibility/2006">
                <mc:Choice xmlns:v="urn:schemas-microsoft-com:vml" Requires="v">
                  <p:oleObj spid="_x0000_s72747" name="Equation" r:id="rId7" imgW="177646" imgH="228402" progId="Equation.DSMT4">
                    <p:embed/>
                  </p:oleObj>
                </mc:Choice>
                <mc:Fallback>
                  <p:oleObj name="Equation" r:id="rId7" imgW="177646" imgH="22840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 y="3566"/>
                          <a:ext cx="24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3" name="Text Box 56"/>
            <p:cNvSpPr txBox="1">
              <a:spLocks noChangeArrowheads="1"/>
            </p:cNvSpPr>
            <p:nvPr/>
          </p:nvSpPr>
          <p:spPr bwMode="auto">
            <a:xfrm>
              <a:off x="4241" y="3156"/>
              <a:ext cx="1167"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scattered photon</a:t>
              </a:r>
              <a:endParaRPr lang="en-US">
                <a:solidFill>
                  <a:schemeClr val="tx1"/>
                </a:solidFill>
                <a:latin typeface="Times New Roman" pitchFamily="18" charset="0"/>
              </a:endParaRPr>
            </a:p>
          </p:txBody>
        </p:sp>
        <p:sp>
          <p:nvSpPr>
            <p:cNvPr id="1044" name="Text Box 57"/>
            <p:cNvSpPr txBox="1">
              <a:spLocks noChangeArrowheads="1"/>
            </p:cNvSpPr>
            <p:nvPr/>
          </p:nvSpPr>
          <p:spPr bwMode="auto">
            <a:xfrm>
              <a:off x="4228" y="3949"/>
              <a:ext cx="1237"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scattered electron</a:t>
              </a:r>
              <a:endParaRPr lang="en-US">
                <a:solidFill>
                  <a:schemeClr val="tx1"/>
                </a:solidFill>
                <a:latin typeface="Times New Roman" pitchFamily="18" charset="0"/>
              </a:endParaRP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228600"/>
            <a:ext cx="9144000" cy="685800"/>
          </a:xfrm>
        </p:spPr>
        <p:txBody>
          <a:bodyPr/>
          <a:lstStyle/>
          <a:p>
            <a:pPr>
              <a:defRPr/>
            </a:pPr>
            <a:r>
              <a:rPr lang="en-US" smtClean="0"/>
              <a:t>Outline</a:t>
            </a:r>
          </a:p>
        </p:txBody>
      </p:sp>
      <p:sp>
        <p:nvSpPr>
          <p:cNvPr id="7171" name="Rectangle 3"/>
          <p:cNvSpPr>
            <a:spLocks noGrp="1" noChangeArrowheads="1"/>
          </p:cNvSpPr>
          <p:nvPr>
            <p:ph type="body" idx="1"/>
          </p:nvPr>
        </p:nvSpPr>
        <p:spPr>
          <a:xfrm>
            <a:off x="381000" y="990600"/>
            <a:ext cx="8382000" cy="5715000"/>
          </a:xfrm>
        </p:spPr>
        <p:txBody>
          <a:bodyPr/>
          <a:lstStyle/>
          <a:p>
            <a:r>
              <a:rPr lang="en-US" dirty="0" smtClean="0"/>
              <a:t> Recap</a:t>
            </a:r>
          </a:p>
          <a:p>
            <a:r>
              <a:rPr lang="en-US" dirty="0" smtClean="0"/>
              <a:t>Steps toward QM</a:t>
            </a:r>
          </a:p>
          <a:p>
            <a:pPr lvl="1"/>
            <a:r>
              <a:rPr lang="en-US" dirty="0" smtClean="0"/>
              <a:t>Matter waves</a:t>
            </a:r>
          </a:p>
          <a:p>
            <a:r>
              <a:rPr lang="en-US" dirty="0" smtClean="0"/>
              <a:t>Quantum mechanics</a:t>
            </a:r>
          </a:p>
          <a:p>
            <a:pPr lvl="1"/>
            <a:r>
              <a:rPr lang="en-US" dirty="0"/>
              <a:t>Schrödinger equation</a:t>
            </a:r>
          </a:p>
          <a:p>
            <a:pPr lvl="1"/>
            <a:r>
              <a:rPr lang="en-US" dirty="0" smtClean="0"/>
              <a:t>derivation of SE from </a:t>
            </a:r>
            <a:r>
              <a:rPr lang="en-US" dirty="0"/>
              <a:t>classical wave equation</a:t>
            </a:r>
          </a:p>
          <a:p>
            <a:pPr lvl="1"/>
            <a:r>
              <a:rPr lang="en-US" dirty="0"/>
              <a:t>Heisenberg's matrix mechanics</a:t>
            </a:r>
          </a:p>
          <a:p>
            <a:pPr lvl="1"/>
            <a:r>
              <a:rPr lang="en-US" dirty="0"/>
              <a:t>postulates of quantum mechanics</a:t>
            </a:r>
          </a:p>
          <a:p>
            <a:pPr lvl="1"/>
            <a:r>
              <a:rPr lang="en-US" dirty="0"/>
              <a:t>examples of solutions to Schrödinger equation</a:t>
            </a:r>
          </a:p>
          <a:p>
            <a:pPr lvl="1"/>
            <a:r>
              <a:rPr lang="en-US" dirty="0"/>
              <a:t>uncertainty </a:t>
            </a:r>
            <a:r>
              <a:rPr lang="en-US" dirty="0" smtClean="0"/>
              <a:t>(indeterminacy) principle</a:t>
            </a:r>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0" y="0"/>
            <a:ext cx="9144000" cy="609600"/>
          </a:xfrm>
        </p:spPr>
        <p:txBody>
          <a:bodyPr/>
          <a:lstStyle/>
          <a:p>
            <a:pPr>
              <a:defRPr/>
            </a:pPr>
            <a:r>
              <a:rPr lang="en-US" sz="3200" smtClean="0"/>
              <a:t>Compton scattering 4</a:t>
            </a:r>
          </a:p>
        </p:txBody>
      </p:sp>
      <p:sp>
        <p:nvSpPr>
          <p:cNvPr id="2058" name="Text Box 4"/>
          <p:cNvSpPr>
            <a:spLocks noGrp="1" noChangeArrowheads="1"/>
          </p:cNvSpPr>
          <p:nvPr>
            <p:ph type="body" idx="1"/>
          </p:nvPr>
        </p:nvSpPr>
        <p:spPr>
          <a:xfrm>
            <a:off x="0" y="685800"/>
            <a:ext cx="9144000" cy="2209800"/>
          </a:xfrm>
          <a:solidFill>
            <a:schemeClr val="bg1"/>
          </a:solidFill>
        </p:spPr>
        <p:txBody>
          <a:bodyPr/>
          <a:lstStyle/>
          <a:p>
            <a:pPr>
              <a:lnSpc>
                <a:spcPct val="80000"/>
              </a:lnSpc>
            </a:pPr>
            <a:endParaRPr lang="en-US" sz="2000" smtClean="0"/>
          </a:p>
          <a:p>
            <a:pPr>
              <a:lnSpc>
                <a:spcPct val="80000"/>
              </a:lnSpc>
            </a:pPr>
            <a:endParaRPr lang="en-US" sz="2000" smtClean="0"/>
          </a:p>
          <a:p>
            <a:pPr>
              <a:lnSpc>
                <a:spcPct val="80000"/>
              </a:lnSpc>
            </a:pPr>
            <a:endParaRPr lang="en-US" sz="2000" smtClean="0"/>
          </a:p>
          <a:p>
            <a:pPr>
              <a:lnSpc>
                <a:spcPct val="80000"/>
              </a:lnSpc>
            </a:pPr>
            <a:endParaRPr lang="en-US" sz="2000" smtClean="0"/>
          </a:p>
          <a:p>
            <a:pPr>
              <a:lnSpc>
                <a:spcPct val="80000"/>
              </a:lnSpc>
            </a:pPr>
            <a:endParaRPr lang="en-US" sz="2000" smtClean="0"/>
          </a:p>
          <a:p>
            <a:pPr>
              <a:lnSpc>
                <a:spcPct val="80000"/>
              </a:lnSpc>
            </a:pPr>
            <a:endParaRPr lang="en-US" sz="2000" smtClean="0"/>
          </a:p>
          <a:p>
            <a:pPr>
              <a:lnSpc>
                <a:spcPct val="80000"/>
              </a:lnSpc>
              <a:spcBef>
                <a:spcPct val="0"/>
              </a:spcBef>
              <a:buClrTx/>
              <a:buFontTx/>
              <a:buNone/>
            </a:pPr>
            <a:endParaRPr lang="en-US" sz="1400" smtClean="0">
              <a:solidFill>
                <a:schemeClr val="tx1"/>
              </a:solidFill>
              <a:latin typeface="Arial" pitchFamily="34" charset="0"/>
            </a:endParaRPr>
          </a:p>
        </p:txBody>
      </p:sp>
      <p:grpSp>
        <p:nvGrpSpPr>
          <p:cNvPr id="2" name="Group 5"/>
          <p:cNvGrpSpPr>
            <a:grpSpLocks/>
          </p:cNvGrpSpPr>
          <p:nvPr/>
        </p:nvGrpSpPr>
        <p:grpSpPr bwMode="auto">
          <a:xfrm>
            <a:off x="304800" y="609600"/>
            <a:ext cx="8353425" cy="2233613"/>
            <a:chOff x="203" y="2840"/>
            <a:chExt cx="5262" cy="1407"/>
          </a:xfrm>
        </p:grpSpPr>
        <p:grpSp>
          <p:nvGrpSpPr>
            <p:cNvPr id="3" name="Group 6"/>
            <p:cNvGrpSpPr>
              <a:grpSpLocks/>
            </p:cNvGrpSpPr>
            <p:nvPr/>
          </p:nvGrpSpPr>
          <p:grpSpPr bwMode="auto">
            <a:xfrm>
              <a:off x="3288" y="2887"/>
              <a:ext cx="1633" cy="1360"/>
              <a:chOff x="3560" y="482"/>
              <a:chExt cx="1226" cy="1180"/>
            </a:xfrm>
          </p:grpSpPr>
          <p:grpSp>
            <p:nvGrpSpPr>
              <p:cNvPr id="4" name="Group 7"/>
              <p:cNvGrpSpPr>
                <a:grpSpLocks/>
              </p:cNvGrpSpPr>
              <p:nvPr/>
            </p:nvGrpSpPr>
            <p:grpSpPr bwMode="auto">
              <a:xfrm>
                <a:off x="3560" y="482"/>
                <a:ext cx="1226" cy="1179"/>
                <a:chOff x="3061" y="845"/>
                <a:chExt cx="1226" cy="1179"/>
              </a:xfrm>
            </p:grpSpPr>
            <p:grpSp>
              <p:nvGrpSpPr>
                <p:cNvPr id="5" name="Group 8"/>
                <p:cNvGrpSpPr>
                  <a:grpSpLocks/>
                </p:cNvGrpSpPr>
                <p:nvPr/>
              </p:nvGrpSpPr>
              <p:grpSpPr bwMode="auto">
                <a:xfrm>
                  <a:off x="3061" y="1026"/>
                  <a:ext cx="997" cy="998"/>
                  <a:chOff x="3061" y="1026"/>
                  <a:chExt cx="997" cy="998"/>
                </a:xfrm>
              </p:grpSpPr>
              <p:sp>
                <p:nvSpPr>
                  <p:cNvPr id="2076" name="Oval 9"/>
                  <p:cNvSpPr>
                    <a:spLocks noChangeArrowheads="1"/>
                  </p:cNvSpPr>
                  <p:nvPr/>
                </p:nvSpPr>
                <p:spPr bwMode="auto">
                  <a:xfrm>
                    <a:off x="3606" y="1888"/>
                    <a:ext cx="136" cy="136"/>
                  </a:xfrm>
                  <a:prstGeom prst="ellipse">
                    <a:avLst/>
                  </a:prstGeom>
                  <a:solidFill>
                    <a:srgbClr val="FF0000"/>
                  </a:solidFill>
                  <a:ln w="9525">
                    <a:solidFill>
                      <a:schemeClr val="tx1"/>
                    </a:solidFill>
                    <a:round/>
                    <a:headEnd/>
                    <a:tailEnd/>
                  </a:ln>
                </p:spPr>
                <p:txBody>
                  <a:bodyPr wrap="none" anchor="ctr"/>
                  <a:lstStyle/>
                  <a:p>
                    <a:endParaRPr lang="en-US"/>
                  </a:p>
                </p:txBody>
              </p:sp>
              <p:sp>
                <p:nvSpPr>
                  <p:cNvPr id="2077" name="Line 10"/>
                  <p:cNvSpPr>
                    <a:spLocks noChangeShapeType="1"/>
                  </p:cNvSpPr>
                  <p:nvPr/>
                </p:nvSpPr>
                <p:spPr bwMode="auto">
                  <a:xfrm>
                    <a:off x="3061" y="1571"/>
                    <a:ext cx="499" cy="317"/>
                  </a:xfrm>
                  <a:prstGeom prst="line">
                    <a:avLst/>
                  </a:prstGeom>
                  <a:noFill/>
                  <a:ln w="9525">
                    <a:solidFill>
                      <a:schemeClr val="tx1"/>
                    </a:solidFill>
                    <a:round/>
                    <a:headEnd/>
                    <a:tailEnd type="triangle" w="med" len="med"/>
                  </a:ln>
                </p:spPr>
                <p:txBody>
                  <a:bodyPr/>
                  <a:lstStyle/>
                  <a:p>
                    <a:endParaRPr lang="en-US"/>
                  </a:p>
                </p:txBody>
              </p:sp>
              <p:sp>
                <p:nvSpPr>
                  <p:cNvPr id="2078" name="Line 11"/>
                  <p:cNvSpPr>
                    <a:spLocks noChangeShapeType="1"/>
                  </p:cNvSpPr>
                  <p:nvPr/>
                </p:nvSpPr>
                <p:spPr bwMode="auto">
                  <a:xfrm flipV="1">
                    <a:off x="3107" y="1026"/>
                    <a:ext cx="816" cy="499"/>
                  </a:xfrm>
                  <a:prstGeom prst="line">
                    <a:avLst/>
                  </a:prstGeom>
                  <a:noFill/>
                  <a:ln w="9525">
                    <a:solidFill>
                      <a:schemeClr val="tx1"/>
                    </a:solidFill>
                    <a:round/>
                    <a:headEnd/>
                    <a:tailEnd type="triangle" w="med" len="med"/>
                  </a:ln>
                </p:spPr>
                <p:txBody>
                  <a:bodyPr/>
                  <a:lstStyle/>
                  <a:p>
                    <a:endParaRPr lang="en-US"/>
                  </a:p>
                </p:txBody>
              </p:sp>
              <p:sp>
                <p:nvSpPr>
                  <p:cNvPr id="2079" name="Line 12"/>
                  <p:cNvSpPr>
                    <a:spLocks noChangeShapeType="1"/>
                  </p:cNvSpPr>
                  <p:nvPr/>
                </p:nvSpPr>
                <p:spPr bwMode="auto">
                  <a:xfrm>
                    <a:off x="3061" y="1570"/>
                    <a:ext cx="997" cy="0"/>
                  </a:xfrm>
                  <a:prstGeom prst="line">
                    <a:avLst/>
                  </a:prstGeom>
                  <a:noFill/>
                  <a:ln w="9525">
                    <a:solidFill>
                      <a:schemeClr val="tx1"/>
                    </a:solidFill>
                    <a:prstDash val="dash"/>
                    <a:round/>
                    <a:headEnd/>
                    <a:tailEnd/>
                  </a:ln>
                </p:spPr>
                <p:txBody>
                  <a:bodyPr/>
                  <a:lstStyle/>
                  <a:p>
                    <a:endParaRPr lang="en-US"/>
                  </a:p>
                </p:txBody>
              </p:sp>
              <p:sp>
                <p:nvSpPr>
                  <p:cNvPr id="2080" name="Arc 13"/>
                  <p:cNvSpPr>
                    <a:spLocks/>
                  </p:cNvSpPr>
                  <p:nvPr/>
                </p:nvSpPr>
                <p:spPr bwMode="auto">
                  <a:xfrm rot="3059293">
                    <a:off x="3356" y="1616"/>
                    <a:ext cx="45"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081" name="Arc 14"/>
                  <p:cNvSpPr>
                    <a:spLocks/>
                  </p:cNvSpPr>
                  <p:nvPr/>
                </p:nvSpPr>
                <p:spPr bwMode="auto">
                  <a:xfrm rot="19570291" flipV="1">
                    <a:off x="3379" y="1389"/>
                    <a:ext cx="46" cy="1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082" name="Text Box 15"/>
                  <p:cNvSpPr txBox="1">
                    <a:spLocks noChangeArrowheads="1"/>
                  </p:cNvSpPr>
                  <p:nvPr/>
                </p:nvSpPr>
                <p:spPr bwMode="auto">
                  <a:xfrm>
                    <a:off x="3470" y="1344"/>
                    <a:ext cx="317" cy="200"/>
                  </a:xfrm>
                  <a:prstGeom prst="rect">
                    <a:avLst/>
                  </a:prstGeom>
                  <a:noFill/>
                  <a:ln w="9525">
                    <a:noFill/>
                    <a:miter lim="800000"/>
                    <a:headEnd/>
                    <a:tailEnd/>
                  </a:ln>
                </p:spPr>
                <p:txBody>
                  <a:bodyPr>
                    <a:spAutoFit/>
                  </a:bodyPr>
                  <a:lstStyle/>
                  <a:p>
                    <a:pPr eaLnBrk="1" hangingPunct="1">
                      <a:spcBef>
                        <a:spcPct val="50000"/>
                      </a:spcBef>
                    </a:pPr>
                    <a:r>
                      <a:rPr lang="el-GR" sz="1800">
                        <a:solidFill>
                          <a:schemeClr val="tx1"/>
                        </a:solidFill>
                        <a:latin typeface="Times New Roman" pitchFamily="18" charset="0"/>
                        <a:cs typeface="Times New Roman" pitchFamily="18" charset="0"/>
                      </a:rPr>
                      <a:t>θ</a:t>
                    </a:r>
                  </a:p>
                </p:txBody>
              </p:sp>
              <p:sp>
                <p:nvSpPr>
                  <p:cNvPr id="2083" name="Text Box 16"/>
                  <p:cNvSpPr txBox="1">
                    <a:spLocks noChangeArrowheads="1"/>
                  </p:cNvSpPr>
                  <p:nvPr/>
                </p:nvSpPr>
                <p:spPr bwMode="auto">
                  <a:xfrm>
                    <a:off x="3470" y="1616"/>
                    <a:ext cx="272" cy="201"/>
                  </a:xfrm>
                  <a:prstGeom prst="rect">
                    <a:avLst/>
                  </a:prstGeom>
                  <a:noFill/>
                  <a:ln w="9525">
                    <a:noFill/>
                    <a:miter lim="800000"/>
                    <a:headEnd/>
                    <a:tailEnd/>
                  </a:ln>
                </p:spPr>
                <p:txBody>
                  <a:bodyPr>
                    <a:spAutoFit/>
                  </a:bodyPr>
                  <a:lstStyle/>
                  <a:p>
                    <a:pPr eaLnBrk="1" hangingPunct="1">
                      <a:spcBef>
                        <a:spcPct val="50000"/>
                      </a:spcBef>
                    </a:pPr>
                    <a:endParaRPr lang="el-GR" sz="1800">
                      <a:solidFill>
                        <a:schemeClr val="tx1"/>
                      </a:solidFill>
                      <a:latin typeface="Times New Roman" pitchFamily="18" charset="0"/>
                      <a:cs typeface="Times New Roman" pitchFamily="18" charset="0"/>
                    </a:endParaRPr>
                  </a:p>
                </p:txBody>
              </p:sp>
            </p:grpSp>
            <p:sp>
              <p:nvSpPr>
                <p:cNvPr id="2075" name="Text Box 17"/>
                <p:cNvSpPr txBox="1">
                  <a:spLocks noChangeArrowheads="1"/>
                </p:cNvSpPr>
                <p:nvPr/>
              </p:nvSpPr>
              <p:spPr bwMode="auto">
                <a:xfrm>
                  <a:off x="3878" y="845"/>
                  <a:ext cx="409" cy="200"/>
                </a:xfrm>
                <a:prstGeom prst="rect">
                  <a:avLst/>
                </a:prstGeom>
                <a:noFill/>
                <a:ln w="9525">
                  <a:noFill/>
                  <a:miter lim="800000"/>
                  <a:headEnd/>
                  <a:tailEnd/>
                </a:ln>
              </p:spPr>
              <p:txBody>
                <a:bodyPr>
                  <a:spAutoFit/>
                </a:bodyPr>
                <a:lstStyle/>
                <a:p>
                  <a:pPr eaLnBrk="1" hangingPunct="1">
                    <a:spcBef>
                      <a:spcPct val="50000"/>
                    </a:spcBef>
                  </a:pPr>
                  <a:endParaRPr lang="en-US" sz="1800" b="1">
                    <a:solidFill>
                      <a:schemeClr val="tx1"/>
                    </a:solidFill>
                    <a:latin typeface="Times New Roman" pitchFamily="18" charset="0"/>
                  </a:endParaRPr>
                </a:p>
              </p:txBody>
            </p:sp>
          </p:grpSp>
          <p:graphicFrame>
            <p:nvGraphicFramePr>
              <p:cNvPr id="2055" name="Object 18"/>
              <p:cNvGraphicFramePr>
                <a:graphicFrameLocks noChangeAspect="1"/>
              </p:cNvGraphicFramePr>
              <p:nvPr/>
            </p:nvGraphicFramePr>
            <p:xfrm>
              <a:off x="3675" y="1344"/>
              <a:ext cx="248" cy="318"/>
            </p:xfrm>
            <a:graphic>
              <a:graphicData uri="http://schemas.openxmlformats.org/presentationml/2006/ole">
                <mc:AlternateContent xmlns:mc="http://schemas.openxmlformats.org/markup-compatibility/2006">
                  <mc:Choice xmlns:v="urn:schemas-microsoft-com:vml" Requires="v">
                    <p:oleObj spid="_x0000_s73821" name="Equation" r:id="rId3" imgW="177646" imgH="228402" progId="Equation.DSMT4">
                      <p:embed/>
                    </p:oleObj>
                  </mc:Choice>
                  <mc:Fallback>
                    <p:oleObj name="Equation" r:id="rId3" imgW="177646" imgH="22840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 y="1344"/>
                            <a:ext cx="24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19"/>
              <p:cNvGraphicFramePr>
                <a:graphicFrameLocks noChangeAspect="1"/>
              </p:cNvGraphicFramePr>
              <p:nvPr/>
            </p:nvGraphicFramePr>
            <p:xfrm>
              <a:off x="4468" y="482"/>
              <a:ext cx="283" cy="318"/>
            </p:xfrm>
            <a:graphic>
              <a:graphicData uri="http://schemas.openxmlformats.org/presentationml/2006/ole">
                <mc:AlternateContent xmlns:mc="http://schemas.openxmlformats.org/markup-compatibility/2006">
                  <mc:Choice xmlns:v="urn:schemas-microsoft-com:vml" Requires="v">
                    <p:oleObj spid="_x0000_s73822"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 y="482"/>
                            <a:ext cx="28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64" name="Text Box 20"/>
            <p:cNvSpPr txBox="1">
              <a:spLocks noChangeArrowheads="1"/>
            </p:cNvSpPr>
            <p:nvPr/>
          </p:nvSpPr>
          <p:spPr bwMode="auto">
            <a:xfrm>
              <a:off x="203" y="2840"/>
              <a:ext cx="726" cy="288"/>
            </a:xfrm>
            <a:prstGeom prst="rect">
              <a:avLst/>
            </a:prstGeom>
            <a:noFill/>
            <a:ln w="9525">
              <a:noFill/>
              <a:miter lim="800000"/>
              <a:headEnd/>
              <a:tailEnd/>
            </a:ln>
          </p:spPr>
          <p:txBody>
            <a:bodyPr>
              <a:spAutoFit/>
            </a:bodyPr>
            <a:lstStyle/>
            <a:p>
              <a:pPr eaLnBrk="1" hangingPunct="1">
                <a:spcBef>
                  <a:spcPct val="50000"/>
                </a:spcBef>
              </a:pPr>
              <a:r>
                <a:rPr lang="en-GB" sz="2400" b="1" i="1">
                  <a:solidFill>
                    <a:schemeClr val="tx1"/>
                  </a:solidFill>
                  <a:latin typeface="Times New Roman" pitchFamily="18" charset="0"/>
                </a:rPr>
                <a:t>Before</a:t>
              </a:r>
              <a:endParaRPr lang="en-US" sz="2400" b="1" i="1">
                <a:solidFill>
                  <a:schemeClr val="tx1"/>
                </a:solidFill>
                <a:latin typeface="Times New Roman" pitchFamily="18" charset="0"/>
              </a:endParaRPr>
            </a:p>
          </p:txBody>
        </p:sp>
        <p:sp>
          <p:nvSpPr>
            <p:cNvPr id="2065" name="Text Box 21"/>
            <p:cNvSpPr txBox="1">
              <a:spLocks noChangeArrowheads="1"/>
            </p:cNvSpPr>
            <p:nvPr/>
          </p:nvSpPr>
          <p:spPr bwMode="auto">
            <a:xfrm>
              <a:off x="2744" y="2840"/>
              <a:ext cx="635" cy="288"/>
            </a:xfrm>
            <a:prstGeom prst="rect">
              <a:avLst/>
            </a:prstGeom>
            <a:noFill/>
            <a:ln w="9525">
              <a:noFill/>
              <a:miter lim="800000"/>
              <a:headEnd/>
              <a:tailEnd/>
            </a:ln>
          </p:spPr>
          <p:txBody>
            <a:bodyPr>
              <a:spAutoFit/>
            </a:bodyPr>
            <a:lstStyle/>
            <a:p>
              <a:pPr eaLnBrk="1" hangingPunct="1">
                <a:spcBef>
                  <a:spcPct val="50000"/>
                </a:spcBef>
              </a:pPr>
              <a:r>
                <a:rPr lang="en-GB" sz="2400" b="1" i="1">
                  <a:solidFill>
                    <a:schemeClr val="tx1"/>
                  </a:solidFill>
                  <a:latin typeface="Times New Roman" pitchFamily="18" charset="0"/>
                </a:rPr>
                <a:t>After</a:t>
              </a:r>
              <a:endParaRPr lang="en-US" sz="2400" b="1" i="1">
                <a:solidFill>
                  <a:schemeClr val="tx1"/>
                </a:solidFill>
                <a:latin typeface="Times New Roman" pitchFamily="18" charset="0"/>
              </a:endParaRPr>
            </a:p>
          </p:txBody>
        </p:sp>
        <p:sp>
          <p:nvSpPr>
            <p:cNvPr id="2066" name="Oval 22"/>
            <p:cNvSpPr>
              <a:spLocks noChangeArrowheads="1"/>
            </p:cNvSpPr>
            <p:nvPr/>
          </p:nvSpPr>
          <p:spPr bwMode="auto">
            <a:xfrm>
              <a:off x="2176" y="3520"/>
              <a:ext cx="136" cy="136"/>
            </a:xfrm>
            <a:prstGeom prst="ellipse">
              <a:avLst/>
            </a:prstGeom>
            <a:solidFill>
              <a:srgbClr val="FF0000"/>
            </a:solidFill>
            <a:ln w="9525">
              <a:solidFill>
                <a:schemeClr val="tx1"/>
              </a:solidFill>
              <a:round/>
              <a:headEnd/>
              <a:tailEnd/>
            </a:ln>
          </p:spPr>
          <p:txBody>
            <a:bodyPr wrap="none" anchor="ctr"/>
            <a:lstStyle/>
            <a:p>
              <a:endParaRPr lang="en-US"/>
            </a:p>
          </p:txBody>
        </p:sp>
        <p:sp>
          <p:nvSpPr>
            <p:cNvPr id="2067" name="Line 23"/>
            <p:cNvSpPr>
              <a:spLocks noChangeShapeType="1"/>
            </p:cNvSpPr>
            <p:nvPr/>
          </p:nvSpPr>
          <p:spPr bwMode="auto">
            <a:xfrm>
              <a:off x="1088" y="3612"/>
              <a:ext cx="816" cy="0"/>
            </a:xfrm>
            <a:prstGeom prst="line">
              <a:avLst/>
            </a:prstGeom>
            <a:noFill/>
            <a:ln w="9525">
              <a:solidFill>
                <a:schemeClr val="tx1"/>
              </a:solidFill>
              <a:round/>
              <a:headEnd/>
              <a:tailEnd type="triangle" w="med" len="med"/>
            </a:ln>
          </p:spPr>
          <p:txBody>
            <a:bodyPr/>
            <a:lstStyle/>
            <a:p>
              <a:endParaRPr lang="en-US"/>
            </a:p>
          </p:txBody>
        </p:sp>
        <p:sp>
          <p:nvSpPr>
            <p:cNvPr id="2068" name="Text Box 24"/>
            <p:cNvSpPr txBox="1">
              <a:spLocks noChangeArrowheads="1"/>
            </p:cNvSpPr>
            <p:nvPr/>
          </p:nvSpPr>
          <p:spPr bwMode="auto">
            <a:xfrm>
              <a:off x="1404" y="3520"/>
              <a:ext cx="409" cy="231"/>
            </a:xfrm>
            <a:prstGeom prst="rect">
              <a:avLst/>
            </a:prstGeom>
            <a:noFill/>
            <a:ln w="9525">
              <a:noFill/>
              <a:miter lim="800000"/>
              <a:headEnd/>
              <a:tailEnd/>
            </a:ln>
          </p:spPr>
          <p:txBody>
            <a:bodyPr>
              <a:spAutoFit/>
            </a:bodyPr>
            <a:lstStyle/>
            <a:p>
              <a:pPr eaLnBrk="1" hangingPunct="1">
                <a:spcBef>
                  <a:spcPct val="50000"/>
                </a:spcBef>
              </a:pPr>
              <a:endParaRPr lang="en-US" sz="1800" b="1">
                <a:solidFill>
                  <a:schemeClr val="tx1"/>
                </a:solidFill>
                <a:latin typeface="Times New Roman" pitchFamily="18" charset="0"/>
              </a:endParaRPr>
            </a:p>
          </p:txBody>
        </p:sp>
        <p:sp>
          <p:nvSpPr>
            <p:cNvPr id="2069" name="Text Box 25"/>
            <p:cNvSpPr txBox="1">
              <a:spLocks noChangeArrowheads="1"/>
            </p:cNvSpPr>
            <p:nvPr/>
          </p:nvSpPr>
          <p:spPr bwMode="auto">
            <a:xfrm>
              <a:off x="1994" y="3788"/>
              <a:ext cx="680" cy="231"/>
            </a:xfrm>
            <a:prstGeom prst="rect">
              <a:avLst/>
            </a:prstGeom>
            <a:no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Electron</a:t>
              </a:r>
              <a:endParaRPr lang="en-US" sz="1800">
                <a:solidFill>
                  <a:schemeClr val="tx1"/>
                </a:solidFill>
                <a:latin typeface="Times New Roman" pitchFamily="18" charset="0"/>
              </a:endParaRPr>
            </a:p>
          </p:txBody>
        </p:sp>
        <p:sp>
          <p:nvSpPr>
            <p:cNvPr id="2070" name="Text Box 26"/>
            <p:cNvSpPr txBox="1">
              <a:spLocks noChangeArrowheads="1"/>
            </p:cNvSpPr>
            <p:nvPr/>
          </p:nvSpPr>
          <p:spPr bwMode="auto">
            <a:xfrm>
              <a:off x="838" y="3339"/>
              <a:ext cx="1292" cy="250"/>
            </a:xfrm>
            <a:prstGeom prst="rect">
              <a:avLst/>
            </a:prstGeom>
            <a:noFill/>
            <a:ln w="9525">
              <a:noFill/>
              <a:miter lim="800000"/>
              <a:headEnd/>
              <a:tailEnd/>
            </a:ln>
          </p:spPr>
          <p:txBody>
            <a:bodyPr>
              <a:spAutoFit/>
            </a:bodyPr>
            <a:lstStyle/>
            <a:p>
              <a:pPr eaLnBrk="1" hangingPunct="1">
                <a:spcBef>
                  <a:spcPct val="50000"/>
                </a:spcBef>
              </a:pPr>
              <a:r>
                <a:rPr lang="en-GB">
                  <a:solidFill>
                    <a:schemeClr val="tx1"/>
                  </a:solidFill>
                  <a:latin typeface="Times New Roman" pitchFamily="18" charset="0"/>
                </a:rPr>
                <a:t>Incoming photon</a:t>
              </a:r>
              <a:endParaRPr lang="en-US">
                <a:solidFill>
                  <a:schemeClr val="tx1"/>
                </a:solidFill>
                <a:latin typeface="Times New Roman" pitchFamily="18" charset="0"/>
              </a:endParaRPr>
            </a:p>
          </p:txBody>
        </p:sp>
        <p:graphicFrame>
          <p:nvGraphicFramePr>
            <p:cNvPr id="2054" name="Object 27"/>
            <p:cNvGraphicFramePr>
              <a:graphicFrameLocks noChangeAspect="1"/>
            </p:cNvGraphicFramePr>
            <p:nvPr/>
          </p:nvGraphicFramePr>
          <p:xfrm>
            <a:off x="1329" y="3566"/>
            <a:ext cx="264" cy="318"/>
          </p:xfrm>
          <a:graphic>
            <a:graphicData uri="http://schemas.openxmlformats.org/presentationml/2006/ole">
              <mc:AlternateContent xmlns:mc="http://schemas.openxmlformats.org/markup-compatibility/2006">
                <mc:Choice xmlns:v="urn:schemas-microsoft-com:vml" Requires="v">
                  <p:oleObj spid="_x0000_s73823" name="Equation" r:id="rId7" imgW="190500" imgH="228600" progId="Equation.DSMT4">
                    <p:embed/>
                  </p:oleObj>
                </mc:Choice>
                <mc:Fallback>
                  <p:oleObj name="Equation" r:id="rId7" imgW="1905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9" y="3566"/>
                          <a:ext cx="26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1" name="Text Box 28"/>
            <p:cNvSpPr txBox="1">
              <a:spLocks noChangeArrowheads="1"/>
            </p:cNvSpPr>
            <p:nvPr/>
          </p:nvSpPr>
          <p:spPr bwMode="auto">
            <a:xfrm>
              <a:off x="4241" y="3156"/>
              <a:ext cx="1167"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scattered photon</a:t>
              </a:r>
              <a:endParaRPr lang="en-US">
                <a:solidFill>
                  <a:schemeClr val="tx1"/>
                </a:solidFill>
                <a:latin typeface="Times New Roman" pitchFamily="18" charset="0"/>
              </a:endParaRPr>
            </a:p>
          </p:txBody>
        </p:sp>
        <p:sp>
          <p:nvSpPr>
            <p:cNvPr id="2072" name="Text Box 29"/>
            <p:cNvSpPr txBox="1">
              <a:spLocks noChangeArrowheads="1"/>
            </p:cNvSpPr>
            <p:nvPr/>
          </p:nvSpPr>
          <p:spPr bwMode="auto">
            <a:xfrm>
              <a:off x="4228" y="3949"/>
              <a:ext cx="1237" cy="250"/>
            </a:xfrm>
            <a:prstGeom prst="rect">
              <a:avLst/>
            </a:prstGeom>
            <a:noFill/>
            <a:ln w="9525">
              <a:noFill/>
              <a:miter lim="800000"/>
              <a:headEnd/>
              <a:tailEnd/>
            </a:ln>
          </p:spPr>
          <p:txBody>
            <a:bodyPr wrap="none">
              <a:spAutoFit/>
            </a:bodyPr>
            <a:lstStyle/>
            <a:p>
              <a:pPr eaLnBrk="1" hangingPunct="1"/>
              <a:r>
                <a:rPr lang="en-GB">
                  <a:solidFill>
                    <a:schemeClr val="tx1"/>
                  </a:solidFill>
                  <a:latin typeface="Times New Roman" pitchFamily="18" charset="0"/>
                </a:rPr>
                <a:t>scattered electron</a:t>
              </a:r>
              <a:endParaRPr lang="en-US">
                <a:solidFill>
                  <a:schemeClr val="tx1"/>
                </a:solidFill>
                <a:latin typeface="Times New Roman" pitchFamily="18" charset="0"/>
              </a:endParaRPr>
            </a:p>
          </p:txBody>
        </p:sp>
      </p:grpSp>
      <p:sp>
        <p:nvSpPr>
          <p:cNvPr id="2060" name="Rectangle 30"/>
          <p:cNvSpPr>
            <a:spLocks noChangeArrowheads="1"/>
          </p:cNvSpPr>
          <p:nvPr/>
        </p:nvSpPr>
        <p:spPr bwMode="auto">
          <a:xfrm>
            <a:off x="808038" y="3077161"/>
            <a:ext cx="2305439" cy="338554"/>
          </a:xfrm>
          <a:prstGeom prst="rect">
            <a:avLst/>
          </a:prstGeom>
          <a:noFill/>
          <a:ln w="9525">
            <a:noFill/>
            <a:miter lim="800000"/>
            <a:headEnd/>
            <a:tailEnd/>
          </a:ln>
        </p:spPr>
        <p:txBody>
          <a:bodyPr wrap="none" anchor="ctr">
            <a:spAutoFit/>
          </a:bodyPr>
          <a:lstStyle/>
          <a:p>
            <a:pPr eaLnBrk="1" hangingPunct="1"/>
            <a:r>
              <a:rPr lang="en-GB" altLang="zh-CN" sz="1600" dirty="0">
                <a:solidFill>
                  <a:schemeClr val="bg1"/>
                </a:solidFill>
                <a:latin typeface="Arial" pitchFamily="34" charset="0"/>
                <a:ea typeface="SimSun" pitchFamily="2" charset="-122"/>
                <a:cs typeface="Arial" pitchFamily="34" charset="0"/>
              </a:rPr>
              <a:t>Conservation of energy</a:t>
            </a:r>
          </a:p>
        </p:txBody>
      </p:sp>
      <p:sp>
        <p:nvSpPr>
          <p:cNvPr id="2061" name="Rectangle 31"/>
          <p:cNvSpPr>
            <a:spLocks noChangeArrowheads="1"/>
          </p:cNvSpPr>
          <p:nvPr/>
        </p:nvSpPr>
        <p:spPr bwMode="auto">
          <a:xfrm>
            <a:off x="5148263" y="3077161"/>
            <a:ext cx="2706190" cy="338554"/>
          </a:xfrm>
          <a:prstGeom prst="rect">
            <a:avLst/>
          </a:prstGeom>
          <a:noFill/>
          <a:ln w="9525">
            <a:noFill/>
            <a:miter lim="800000"/>
            <a:headEnd/>
            <a:tailEnd/>
          </a:ln>
        </p:spPr>
        <p:txBody>
          <a:bodyPr wrap="none" anchor="ctr">
            <a:spAutoFit/>
          </a:bodyPr>
          <a:lstStyle/>
          <a:p>
            <a:pPr eaLnBrk="1" hangingPunct="1"/>
            <a:r>
              <a:rPr lang="en-GB" altLang="zh-CN" sz="1600" dirty="0">
                <a:solidFill>
                  <a:schemeClr val="bg1"/>
                </a:solidFill>
                <a:latin typeface="Arial" pitchFamily="34" charset="0"/>
                <a:ea typeface="SimSun" pitchFamily="2" charset="-122"/>
                <a:cs typeface="Arial" pitchFamily="34" charset="0"/>
              </a:rPr>
              <a:t>Conservation of momentum</a:t>
            </a:r>
          </a:p>
        </p:txBody>
      </p:sp>
      <p:graphicFrame>
        <p:nvGraphicFramePr>
          <p:cNvPr id="2050" name="Object 32"/>
          <p:cNvGraphicFramePr>
            <a:graphicFrameLocks noChangeAspect="1"/>
          </p:cNvGraphicFramePr>
          <p:nvPr/>
        </p:nvGraphicFramePr>
        <p:xfrm>
          <a:off x="323850" y="3546475"/>
          <a:ext cx="4205288" cy="619125"/>
        </p:xfrm>
        <a:graphic>
          <a:graphicData uri="http://schemas.openxmlformats.org/presentationml/2006/ole">
            <mc:AlternateContent xmlns:mc="http://schemas.openxmlformats.org/markup-compatibility/2006">
              <mc:Choice xmlns:v="urn:schemas-microsoft-com:vml" Requires="v">
                <p:oleObj spid="_x0000_s73824" name="Equation" r:id="rId9" imgW="2070100" imgH="304800" progId="Equation.DSMT4">
                  <p:embed/>
                </p:oleObj>
              </mc:Choice>
              <mc:Fallback>
                <p:oleObj name="Equation" r:id="rId9" imgW="2070100" imgH="304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3546475"/>
                        <a:ext cx="4205288" cy="619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3"/>
          <p:cNvGraphicFramePr>
            <a:graphicFrameLocks noChangeAspect="1"/>
          </p:cNvGraphicFramePr>
          <p:nvPr/>
        </p:nvGraphicFramePr>
        <p:xfrm>
          <a:off x="5940425" y="3475038"/>
          <a:ext cx="2293938" cy="800100"/>
        </p:xfrm>
        <a:graphic>
          <a:graphicData uri="http://schemas.openxmlformats.org/presentationml/2006/ole">
            <mc:AlternateContent xmlns:mc="http://schemas.openxmlformats.org/markup-compatibility/2006">
              <mc:Choice xmlns:v="urn:schemas-microsoft-com:vml" Requires="v">
                <p:oleObj spid="_x0000_s73825" name="Equation" r:id="rId11" imgW="1129810" imgH="393529" progId="Equation.DSMT4">
                  <p:embed/>
                </p:oleObj>
              </mc:Choice>
              <mc:Fallback>
                <p:oleObj name="Equation" r:id="rId11" imgW="1129810"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0425" y="3475038"/>
                        <a:ext cx="2293938" cy="800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34"/>
          <p:cNvGraphicFramePr>
            <a:graphicFrameLocks noChangeAspect="1"/>
          </p:cNvGraphicFramePr>
          <p:nvPr/>
        </p:nvGraphicFramePr>
        <p:xfrm>
          <a:off x="2879725" y="4848225"/>
          <a:ext cx="2771775" cy="1219200"/>
        </p:xfrm>
        <a:graphic>
          <a:graphicData uri="http://schemas.openxmlformats.org/presentationml/2006/ole">
            <mc:AlternateContent xmlns:mc="http://schemas.openxmlformats.org/markup-compatibility/2006">
              <mc:Choice xmlns:v="urn:schemas-microsoft-com:vml" Requires="v">
                <p:oleObj spid="_x0000_s73826" name="Equation" r:id="rId13" imgW="3009900" imgH="1320800" progId="Equation.DSMT4">
                  <p:embed/>
                </p:oleObj>
              </mc:Choice>
              <mc:Fallback>
                <p:oleObj name="Equation" r:id="rId13" imgW="3009900" imgH="1320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9725" y="4848225"/>
                        <a:ext cx="2771775" cy="1219200"/>
                      </a:xfrm>
                      <a:prstGeom prst="rect">
                        <a:avLst/>
                      </a:prstGeom>
                      <a:solidFill>
                        <a:schemeClr val="bg1"/>
                      </a:solidFill>
                      <a:ln w="9525">
                        <a:solidFill>
                          <a:srgbClr val="FF3300"/>
                        </a:solidFill>
                        <a:miter lim="800000"/>
                        <a:headEnd/>
                        <a:tailEnd/>
                      </a:ln>
                    </p:spPr>
                  </p:pic>
                </p:oleObj>
              </mc:Fallback>
            </mc:AlternateContent>
          </a:graphicData>
        </a:graphic>
      </p:graphicFrame>
      <p:graphicFrame>
        <p:nvGraphicFramePr>
          <p:cNvPr id="2053" name="Object 35"/>
          <p:cNvGraphicFramePr>
            <a:graphicFrameLocks noChangeAspect="1"/>
          </p:cNvGraphicFramePr>
          <p:nvPr/>
        </p:nvGraphicFramePr>
        <p:xfrm>
          <a:off x="1619250" y="6138863"/>
          <a:ext cx="5472113" cy="746125"/>
        </p:xfrm>
        <a:graphic>
          <a:graphicData uri="http://schemas.openxmlformats.org/presentationml/2006/ole">
            <mc:AlternateContent xmlns:mc="http://schemas.openxmlformats.org/markup-compatibility/2006">
              <mc:Choice xmlns:v="urn:schemas-microsoft-com:vml" Requires="v">
                <p:oleObj spid="_x0000_s73827" name="Equation" r:id="rId15" imgW="5943600" imgH="812800" progId="Equation.DSMT4">
                  <p:embed/>
                </p:oleObj>
              </mc:Choice>
              <mc:Fallback>
                <p:oleObj name="Equation" r:id="rId15" imgW="5943600" imgH="812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9250" y="6138863"/>
                        <a:ext cx="5472113" cy="746125"/>
                      </a:xfrm>
                      <a:prstGeom prst="rect">
                        <a:avLst/>
                      </a:prstGeom>
                      <a:solidFill>
                        <a:schemeClr val="bg1"/>
                      </a:solidFill>
                    </p:spPr>
                  </p:pic>
                </p:oleObj>
              </mc:Fallback>
            </mc:AlternateContent>
          </a:graphicData>
        </a:graphic>
      </p:graphicFrame>
      <p:sp>
        <p:nvSpPr>
          <p:cNvPr id="2062" name="Text Box 36"/>
          <p:cNvSpPr txBox="1">
            <a:spLocks noChangeArrowheads="1"/>
          </p:cNvSpPr>
          <p:nvPr/>
        </p:nvSpPr>
        <p:spPr bwMode="auto">
          <a:xfrm>
            <a:off x="179388" y="4319588"/>
            <a:ext cx="4180953" cy="369332"/>
          </a:xfrm>
          <a:prstGeom prst="rect">
            <a:avLst/>
          </a:prstGeom>
          <a:noFill/>
          <a:ln w="9525">
            <a:noFill/>
            <a:miter lim="800000"/>
            <a:headEnd/>
            <a:tailEnd/>
          </a:ln>
        </p:spPr>
        <p:txBody>
          <a:bodyPr wrap="none">
            <a:spAutoFit/>
          </a:bodyPr>
          <a:lstStyle/>
          <a:p>
            <a:pPr eaLnBrk="1" hangingPunct="1"/>
            <a:r>
              <a:rPr lang="en-GB" sz="1800" dirty="0">
                <a:solidFill>
                  <a:schemeClr val="bg1"/>
                </a:solidFill>
                <a:latin typeface="Arial" pitchFamily="34" charset="0"/>
                <a:cs typeface="Arial" pitchFamily="34" charset="0"/>
              </a:rPr>
              <a:t>From this derive change in wavelength</a:t>
            </a:r>
            <a:r>
              <a:rPr lang="en-GB" dirty="0"/>
              <a:t>:</a:t>
            </a: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8" name="Rectangle 4"/>
          <p:cNvSpPr>
            <a:spLocks noGrp="1" noChangeArrowheads="1"/>
          </p:cNvSpPr>
          <p:nvPr>
            <p:ph type="title"/>
          </p:nvPr>
        </p:nvSpPr>
        <p:spPr>
          <a:xfrm>
            <a:off x="0" y="152400"/>
            <a:ext cx="9144000" cy="685800"/>
          </a:xfrm>
        </p:spPr>
        <p:txBody>
          <a:bodyPr/>
          <a:lstStyle/>
          <a:p>
            <a:pPr>
              <a:defRPr/>
            </a:pPr>
            <a:r>
              <a:rPr lang="en-US" smtClean="0"/>
              <a:t>Compton scattering 5</a:t>
            </a:r>
          </a:p>
        </p:txBody>
      </p:sp>
      <p:sp>
        <p:nvSpPr>
          <p:cNvPr id="625669" name="Rectangle 5"/>
          <p:cNvSpPr>
            <a:spLocks noGrp="1" noChangeArrowheads="1"/>
          </p:cNvSpPr>
          <p:nvPr>
            <p:ph type="body" sz="half" idx="1"/>
          </p:nvPr>
        </p:nvSpPr>
        <p:spPr>
          <a:xfrm>
            <a:off x="381000" y="1219200"/>
            <a:ext cx="4114800" cy="5638800"/>
          </a:xfrm>
        </p:spPr>
        <p:txBody>
          <a:bodyPr/>
          <a:lstStyle/>
          <a:p>
            <a:pPr>
              <a:defRPr/>
            </a:pPr>
            <a:r>
              <a:rPr lang="en-US" sz="2400" smtClean="0"/>
              <a:t> </a:t>
            </a:r>
            <a:r>
              <a:rPr lang="en-GB" altLang="zh-CN" sz="2000" smtClean="0">
                <a:ea typeface="SimSun" charset="-122"/>
              </a:rPr>
              <a:t>unshifted peaks come from  collision between the X-ray photon and the nucleus of the atom</a:t>
            </a:r>
            <a:r>
              <a:rPr lang="en-GB" altLang="zh-CN" sz="2000" smtClean="0">
                <a:effectLst>
                  <a:outerShdw blurRad="38100" dist="38100" dir="2700000" algn="tl">
                    <a:srgbClr val="000000"/>
                  </a:outerShdw>
                </a:effectLst>
                <a:ea typeface="SimSun" charset="-122"/>
              </a:rPr>
              <a:t> </a:t>
            </a:r>
          </a:p>
          <a:p>
            <a:pPr>
              <a:buFont typeface="Wingdings" pitchFamily="2" charset="2"/>
              <a:buNone/>
              <a:defRPr/>
            </a:pPr>
            <a:endParaRPr lang="en-GB" altLang="zh-CN" sz="2000" smtClean="0">
              <a:effectLst>
                <a:outerShdw blurRad="38100" dist="38100" dir="2700000" algn="tl">
                  <a:srgbClr val="000000"/>
                </a:outerShdw>
              </a:effectLst>
              <a:ea typeface="SimSun" charset="-122"/>
            </a:endParaRPr>
          </a:p>
          <a:p>
            <a:pPr>
              <a:defRPr/>
            </a:pPr>
            <a:r>
              <a:rPr lang="en-US" sz="2000" b="1" smtClean="0">
                <a:sym typeface="Symbol" pitchFamily="18" charset="2"/>
              </a:rPr>
              <a:t>’</a:t>
            </a:r>
            <a:r>
              <a:rPr lang="en-US" sz="2000" smtClean="0">
                <a:sym typeface="Symbol" pitchFamily="18" charset="2"/>
              </a:rPr>
              <a:t> -</a:t>
            </a:r>
            <a:r>
              <a:rPr lang="en-US" sz="2000" b="1" smtClean="0">
                <a:sym typeface="Symbol" pitchFamily="18" charset="2"/>
              </a:rPr>
              <a:t> </a:t>
            </a:r>
            <a:r>
              <a:rPr lang="en-US" sz="2000" smtClean="0">
                <a:sym typeface="Symbol" pitchFamily="18" charset="2"/>
              </a:rPr>
              <a:t> = (h/m</a:t>
            </a:r>
            <a:r>
              <a:rPr lang="en-US" sz="2000" baseline="-25000" smtClean="0">
                <a:sym typeface="Symbol" pitchFamily="18" charset="2"/>
              </a:rPr>
              <a:t>N</a:t>
            </a:r>
            <a:r>
              <a:rPr lang="en-US" sz="2000" smtClean="0">
                <a:sym typeface="Symbol" pitchFamily="18" charset="2"/>
              </a:rPr>
              <a:t>c)(1 - cos) </a:t>
            </a:r>
            <a:r>
              <a:rPr lang="en-US" sz="2000" b="1" smtClean="0">
                <a:sym typeface="Symbol" pitchFamily="18" charset="2"/>
              </a:rPr>
              <a:t></a:t>
            </a:r>
            <a:r>
              <a:rPr lang="en-US" sz="2000" smtClean="0">
                <a:sym typeface="Symbol" pitchFamily="18" charset="2"/>
              </a:rPr>
              <a:t> 0</a:t>
            </a:r>
          </a:p>
          <a:p>
            <a:pPr>
              <a:buFont typeface="Wingdings" pitchFamily="2" charset="2"/>
              <a:buNone/>
              <a:defRPr/>
            </a:pPr>
            <a:r>
              <a:rPr lang="en-US" sz="2000" smtClean="0">
                <a:sym typeface="Symbol" pitchFamily="18" charset="2"/>
              </a:rPr>
              <a:t>           </a:t>
            </a:r>
            <a:r>
              <a:rPr lang="en-GB" sz="2000" smtClean="0">
                <a:effectLst>
                  <a:outerShdw blurRad="38100" dist="38100" dir="2700000" algn="tl">
                    <a:srgbClr val="000000"/>
                  </a:outerShdw>
                </a:effectLst>
              </a:rPr>
              <a:t>since </a:t>
            </a:r>
            <a:r>
              <a:rPr lang="en-US" sz="2000" smtClean="0">
                <a:sym typeface="Symbol" pitchFamily="18" charset="2"/>
              </a:rPr>
              <a:t>m</a:t>
            </a:r>
            <a:r>
              <a:rPr lang="en-US" sz="2000" baseline="-25000" smtClean="0">
                <a:sym typeface="Symbol" pitchFamily="18" charset="2"/>
              </a:rPr>
              <a:t>N  </a:t>
            </a:r>
            <a:r>
              <a:rPr lang="en-US" sz="2000" smtClean="0">
                <a:sym typeface="Symbol" pitchFamily="18" charset="2"/>
              </a:rPr>
              <a:t>&gt;&gt; me</a:t>
            </a:r>
          </a:p>
          <a:p>
            <a:pPr>
              <a:defRPr/>
            </a:pPr>
            <a:endParaRPr lang="en-US" sz="2000" smtClean="0">
              <a:sym typeface="Symbol" pitchFamily="18" charset="2"/>
            </a:endParaRPr>
          </a:p>
        </p:txBody>
      </p:sp>
      <p:pic>
        <p:nvPicPr>
          <p:cNvPr id="14340" name="Picture 7"/>
          <p:cNvPicPr>
            <a:picLocks noGrp="1" noChangeAspect="1" noChangeArrowheads="1"/>
          </p:cNvPicPr>
          <p:nvPr>
            <p:ph type="body" sz="half" idx="2"/>
          </p:nvPr>
        </p:nvPicPr>
        <p:blipFill>
          <a:blip r:embed="rId2" cstate="print"/>
          <a:srcRect/>
          <a:stretch>
            <a:fillRect/>
          </a:stretch>
        </p:blipFill>
        <p:spPr>
          <a:xfrm>
            <a:off x="4638675" y="1247775"/>
            <a:ext cx="3752850" cy="4895850"/>
          </a:xfrm>
          <a:noFill/>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FFFF"/>
                </a:solidFill>
                <a:effectLst/>
              </a:rPr>
              <a:t>Postulates of Quantum Mechanics</a:t>
            </a:r>
          </a:p>
        </p:txBody>
      </p:sp>
      <p:sp>
        <p:nvSpPr>
          <p:cNvPr id="12295" name="Rectangle 3"/>
          <p:cNvSpPr>
            <a:spLocks noGrp="1" noChangeArrowheads="1"/>
          </p:cNvSpPr>
          <p:nvPr>
            <p:ph type="body" sz="half" idx="1"/>
          </p:nvPr>
        </p:nvSpPr>
        <p:spPr>
          <a:xfrm>
            <a:off x="304800" y="838200"/>
            <a:ext cx="8458200" cy="6324600"/>
          </a:xfrm>
        </p:spPr>
        <p:txBody>
          <a:bodyPr/>
          <a:lstStyle/>
          <a:p>
            <a:pPr marL="0" indent="0" eaLnBrk="1" hangingPunct="1">
              <a:lnSpc>
                <a:spcPct val="90000"/>
              </a:lnSpc>
            </a:pPr>
            <a:r>
              <a:rPr lang="en-US" sz="2400" dirty="0" smtClean="0"/>
              <a:t>The state of a quantum mechanical system is completely specified by its </a:t>
            </a:r>
            <a:r>
              <a:rPr lang="en-US" sz="2400" dirty="0" err="1" smtClean="0"/>
              <a:t>wavefunction</a:t>
            </a:r>
            <a:r>
              <a:rPr lang="en-US" sz="2400" dirty="0" smtClean="0"/>
              <a:t>, </a:t>
            </a:r>
            <a:r>
              <a:rPr lang="en-US" sz="2400" dirty="0" smtClean="0">
                <a:latin typeface="Symbol" pitchFamily="18" charset="2"/>
                <a:sym typeface="Symbol"/>
              </a:rPr>
              <a:t>(</a:t>
            </a:r>
            <a:r>
              <a:rPr lang="en-US" sz="2400" dirty="0" err="1" smtClean="0">
                <a:latin typeface="Times New Roman" pitchFamily="18" charset="0"/>
              </a:rPr>
              <a:t>x,t</a:t>
            </a:r>
            <a:r>
              <a:rPr lang="en-US" sz="2400" dirty="0" smtClean="0">
                <a:latin typeface="Times New Roman" pitchFamily="18" charset="0"/>
              </a:rPr>
              <a:t>) </a:t>
            </a:r>
          </a:p>
          <a:p>
            <a:pPr marL="0" indent="0" eaLnBrk="1" hangingPunct="1">
              <a:lnSpc>
                <a:spcPct val="90000"/>
              </a:lnSpc>
            </a:pPr>
            <a:r>
              <a:rPr lang="en-US" sz="2400" dirty="0" smtClean="0"/>
              <a:t>For every classical observable there is a linear, </a:t>
            </a:r>
            <a:r>
              <a:rPr lang="en-US" sz="2400" dirty="0" err="1" smtClean="0"/>
              <a:t>Hermitian</a:t>
            </a:r>
            <a:r>
              <a:rPr lang="en-US" sz="2400" dirty="0" smtClean="0"/>
              <a:t> operator in quantum mechanics</a:t>
            </a:r>
          </a:p>
          <a:p>
            <a:pPr marL="0" indent="0" eaLnBrk="1" hangingPunct="1">
              <a:lnSpc>
                <a:spcPct val="90000"/>
              </a:lnSpc>
            </a:pPr>
            <a:r>
              <a:rPr lang="en-US" sz="2400" dirty="0" smtClean="0"/>
              <a:t>In any measurement associated with an operator, the only values observed are </a:t>
            </a:r>
            <a:r>
              <a:rPr lang="en-US" sz="2400" dirty="0" err="1" smtClean="0"/>
              <a:t>eigenvalues</a:t>
            </a:r>
            <a:r>
              <a:rPr lang="en-US" sz="2400" dirty="0" smtClean="0"/>
              <a:t> of the operator,                           	</a:t>
            </a:r>
          </a:p>
          <a:p>
            <a:pPr marL="0" indent="0" eaLnBrk="1" hangingPunct="1">
              <a:lnSpc>
                <a:spcPct val="90000"/>
              </a:lnSpc>
            </a:pPr>
            <a:endParaRPr lang="en-US" sz="2400" dirty="0" smtClean="0">
              <a:latin typeface="Times New Roman" pitchFamily="18" charset="0"/>
            </a:endParaRPr>
          </a:p>
          <a:p>
            <a:pPr marL="0" indent="0" eaLnBrk="1" hangingPunct="1">
              <a:lnSpc>
                <a:spcPct val="90000"/>
              </a:lnSpc>
            </a:pPr>
            <a:r>
              <a:rPr lang="en-US" sz="2400" dirty="0" smtClean="0"/>
              <a:t>The average value of an observable is given by its expectation value,</a:t>
            </a:r>
          </a:p>
          <a:p>
            <a:pPr marL="0" indent="0" eaLnBrk="1" hangingPunct="1">
              <a:lnSpc>
                <a:spcPct val="90000"/>
              </a:lnSpc>
              <a:buNone/>
            </a:pPr>
            <a:endParaRPr lang="en-US" sz="2400" dirty="0" smtClean="0"/>
          </a:p>
          <a:p>
            <a:pPr marL="0" indent="0" eaLnBrk="1" hangingPunct="1">
              <a:lnSpc>
                <a:spcPct val="90000"/>
              </a:lnSpc>
            </a:pPr>
            <a:r>
              <a:rPr lang="en-US" sz="2400" dirty="0" smtClean="0"/>
              <a:t>The </a:t>
            </a:r>
            <a:r>
              <a:rPr lang="en-US" sz="2400" dirty="0" err="1" smtClean="0"/>
              <a:t>wavefunction</a:t>
            </a:r>
            <a:r>
              <a:rPr lang="en-US" sz="2400" dirty="0" smtClean="0"/>
              <a:t> obeys the  Schrödinger equation</a:t>
            </a:r>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r>
              <a:rPr lang="en-US" sz="2400" dirty="0" smtClean="0"/>
              <a:t>H = “Hamiltonian” = energy operator = </a:t>
            </a:r>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p:txBody>
      </p:sp>
      <p:graphicFrame>
        <p:nvGraphicFramePr>
          <p:cNvPr id="12290" name="Content Placeholder 8"/>
          <p:cNvGraphicFramePr>
            <a:graphicFrameLocks noGrp="1" noChangeAspect="1"/>
          </p:cNvGraphicFramePr>
          <p:nvPr>
            <p:ph sz="quarter" idx="3"/>
          </p:nvPr>
        </p:nvGraphicFramePr>
        <p:xfrm>
          <a:off x="3292475" y="4178300"/>
          <a:ext cx="2651125" cy="774700"/>
        </p:xfrm>
        <a:graphic>
          <a:graphicData uri="http://schemas.openxmlformats.org/presentationml/2006/ole">
            <mc:AlternateContent xmlns:mc="http://schemas.openxmlformats.org/markup-compatibility/2006">
              <mc:Choice xmlns:v="urn:schemas-microsoft-com:vml" Requires="v">
                <p:oleObj spid="_x0000_s74806" name="Equation" r:id="rId4" imgW="1130040" imgH="330120" progId="Equation.DSMT4">
                  <p:embed/>
                </p:oleObj>
              </mc:Choice>
              <mc:Fallback>
                <p:oleObj name="Equation" r:id="rId4" imgW="1130040" imgH="3301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4178300"/>
                        <a:ext cx="2651125" cy="774700"/>
                      </a:xfrm>
                      <a:prstGeom prst="rect">
                        <a:avLst/>
                      </a:prstGeom>
                      <a:solidFill>
                        <a:schemeClr val="bg1"/>
                      </a:solidFill>
                    </p:spPr>
                  </p:pic>
                </p:oleObj>
              </mc:Fallback>
            </mc:AlternateContent>
          </a:graphicData>
        </a:graphic>
      </p:graphicFrame>
      <p:graphicFrame>
        <p:nvGraphicFramePr>
          <p:cNvPr id="12291" name="Content Placeholder 10"/>
          <p:cNvGraphicFramePr>
            <a:graphicFrameLocks noGrp="1" noChangeAspect="1"/>
          </p:cNvGraphicFramePr>
          <p:nvPr>
            <p:ph sz="quarter" idx="2"/>
          </p:nvPr>
        </p:nvGraphicFramePr>
        <p:xfrm>
          <a:off x="2965451" y="5410200"/>
          <a:ext cx="1987549" cy="611391"/>
        </p:xfrm>
        <a:graphic>
          <a:graphicData uri="http://schemas.openxmlformats.org/presentationml/2006/ole">
            <mc:AlternateContent xmlns:mc="http://schemas.openxmlformats.org/markup-compatibility/2006">
              <mc:Choice xmlns:v="urn:schemas-microsoft-com:vml" Requires="v">
                <p:oleObj spid="_x0000_s74807" name="Equation" r:id="rId6" imgW="660240" imgH="203040" progId="Equation.DSMT4">
                  <p:embed/>
                </p:oleObj>
              </mc:Choice>
              <mc:Fallback>
                <p:oleObj name="Equation" r:id="rId6" imgW="66024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451" y="5410200"/>
                        <a:ext cx="1987549" cy="611391"/>
                      </a:xfrm>
                      <a:prstGeom prst="rect">
                        <a:avLst/>
                      </a:prstGeom>
                      <a:solidFill>
                        <a:schemeClr val="bg1"/>
                      </a:solidFill>
                    </p:spPr>
                  </p:pic>
                </p:oleObj>
              </mc:Fallback>
            </mc:AlternateContent>
          </a:graphicData>
        </a:graphic>
      </p:graphicFrame>
      <p:graphicFrame>
        <p:nvGraphicFramePr>
          <p:cNvPr id="62469" name="Content Placeholder 8"/>
          <p:cNvGraphicFramePr>
            <a:graphicFrameLocks noChangeAspect="1"/>
          </p:cNvGraphicFramePr>
          <p:nvPr/>
        </p:nvGraphicFramePr>
        <p:xfrm>
          <a:off x="3416300" y="3200400"/>
          <a:ext cx="2741613" cy="476250"/>
        </p:xfrm>
        <a:graphic>
          <a:graphicData uri="http://schemas.openxmlformats.org/presentationml/2006/ole">
            <mc:AlternateContent xmlns:mc="http://schemas.openxmlformats.org/markup-compatibility/2006">
              <mc:Choice xmlns:v="urn:schemas-microsoft-com:vml" Requires="v">
                <p:oleObj spid="_x0000_s74808" name="Equation" r:id="rId8" imgW="1168200" imgH="203040" progId="Equation.DSMT4">
                  <p:embed/>
                </p:oleObj>
              </mc:Choice>
              <mc:Fallback>
                <p:oleObj name="Equation" r:id="rId8" imgW="116820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6300" y="3200400"/>
                        <a:ext cx="2741613" cy="476250"/>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nvGraphicFramePr>
        <p:xfrm>
          <a:off x="5945908" y="5791200"/>
          <a:ext cx="2854037" cy="914400"/>
        </p:xfrm>
        <a:graphic>
          <a:graphicData uri="http://schemas.openxmlformats.org/presentationml/2006/ole">
            <mc:AlternateContent xmlns:mc="http://schemas.openxmlformats.org/markup-compatibility/2006">
              <mc:Choice xmlns:v="urn:schemas-microsoft-com:vml" Requires="v">
                <p:oleObj spid="_x0000_s74809" name="Equation" r:id="rId10" imgW="1307880" imgH="419040" progId="Equation.DSMT4">
                  <p:embed/>
                </p:oleObj>
              </mc:Choice>
              <mc:Fallback>
                <p:oleObj name="Equation" r:id="rId10" imgW="130788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5908" y="5791200"/>
                        <a:ext cx="2854037" cy="914400"/>
                      </a:xfrm>
                      <a:prstGeom prst="rect">
                        <a:avLst/>
                      </a:prstGeom>
                      <a:solidFill>
                        <a:schemeClr val="bg1"/>
                      </a:solidFill>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measurement (1)</a:t>
            </a:r>
            <a:endParaRPr lang="en-US" dirty="0"/>
          </a:p>
        </p:txBody>
      </p:sp>
      <p:sp>
        <p:nvSpPr>
          <p:cNvPr id="3" name="Content Placeholder 2"/>
          <p:cNvSpPr>
            <a:spLocks noGrp="1"/>
          </p:cNvSpPr>
          <p:nvPr>
            <p:ph idx="1"/>
          </p:nvPr>
        </p:nvSpPr>
        <p:spPr>
          <a:xfrm>
            <a:off x="457200" y="838200"/>
            <a:ext cx="8305800" cy="6019800"/>
          </a:xfrm>
        </p:spPr>
        <p:txBody>
          <a:bodyPr/>
          <a:lstStyle/>
          <a:p>
            <a:r>
              <a:rPr lang="en-US" sz="2400" dirty="0" smtClean="0"/>
              <a:t>Measurement involves interaction with the system which is subject to the measurement process</a:t>
            </a:r>
          </a:p>
          <a:p>
            <a:r>
              <a:rPr lang="en-US" sz="2400" dirty="0" smtClean="0"/>
              <a:t>Measurements always have “errors”, uncertainties, due to:</a:t>
            </a:r>
          </a:p>
          <a:p>
            <a:pPr lvl="1"/>
            <a:r>
              <a:rPr lang="en-US" sz="2000" dirty="0" smtClean="0"/>
              <a:t>Imperfections of measuring equipment/process </a:t>
            </a:r>
            <a:r>
              <a:rPr lang="en-US" sz="2000" dirty="0" smtClean="0">
                <a:sym typeface="Symbol"/>
              </a:rPr>
              <a:t> uncertain data</a:t>
            </a:r>
            <a:endParaRPr lang="en-US" sz="2000" dirty="0" smtClean="0"/>
          </a:p>
          <a:p>
            <a:pPr lvl="1"/>
            <a:r>
              <a:rPr lang="en-US" sz="2000" dirty="0" smtClean="0"/>
              <a:t>System subject to random outside influences</a:t>
            </a:r>
          </a:p>
          <a:p>
            <a:r>
              <a:rPr lang="en-US" sz="2400" dirty="0" smtClean="0"/>
              <a:t>Measurement result with quoted uncertainty is really a probabilistic statement</a:t>
            </a:r>
            <a:r>
              <a:rPr lang="en-US" dirty="0" smtClean="0"/>
              <a:t>:</a:t>
            </a:r>
          </a:p>
          <a:p>
            <a:pPr lvl="1"/>
            <a:r>
              <a:rPr lang="en-US" sz="2400" dirty="0" smtClean="0"/>
              <a:t>                         really means </a:t>
            </a:r>
          </a:p>
          <a:p>
            <a:pPr lvl="1"/>
            <a:endParaRPr lang="en-US" sz="2400" dirty="0" smtClean="0"/>
          </a:p>
          <a:p>
            <a:pPr lvl="1"/>
            <a:endParaRPr lang="en-US" sz="2400" dirty="0" smtClean="0"/>
          </a:p>
          <a:p>
            <a:pPr lvl="1"/>
            <a:endParaRPr lang="en-US" sz="2400" dirty="0" smtClean="0"/>
          </a:p>
          <a:p>
            <a:pPr lvl="1"/>
            <a:r>
              <a:rPr lang="en-US" sz="2400" dirty="0" smtClean="0"/>
              <a:t>(assuming “</a:t>
            </a:r>
            <a:r>
              <a:rPr lang="en-US" sz="2400" dirty="0" err="1" smtClean="0"/>
              <a:t>gaussian</a:t>
            </a:r>
            <a:r>
              <a:rPr lang="en-US" sz="2400" dirty="0" smtClean="0"/>
              <a:t> errors”)</a:t>
            </a:r>
          </a:p>
          <a:p>
            <a:pPr lvl="1"/>
            <a:endParaRPr lang="en-US" dirty="0"/>
          </a:p>
        </p:txBody>
      </p:sp>
      <p:graphicFrame>
        <p:nvGraphicFramePr>
          <p:cNvPr id="4" name="Object 3"/>
          <p:cNvGraphicFramePr>
            <a:graphicFrameLocks noChangeAspect="1"/>
          </p:cNvGraphicFramePr>
          <p:nvPr/>
        </p:nvGraphicFramePr>
        <p:xfrm>
          <a:off x="1524000" y="4086225"/>
          <a:ext cx="1755321" cy="409575"/>
        </p:xfrm>
        <a:graphic>
          <a:graphicData uri="http://schemas.openxmlformats.org/presentationml/2006/ole">
            <mc:AlternateContent xmlns:mc="http://schemas.openxmlformats.org/markup-compatibility/2006">
              <mc:Choice xmlns:v="urn:schemas-microsoft-com:vml" Requires="v">
                <p:oleObj spid="_x0000_s75804"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86225"/>
                        <a:ext cx="1755321" cy="409575"/>
                      </a:xfrm>
                      <a:prstGeom prst="rect">
                        <a:avLst/>
                      </a:prstGeom>
                      <a:solidFill>
                        <a:schemeClr val="bg1"/>
                      </a:solidFill>
                    </p:spPr>
                  </p:pic>
                </p:oleObj>
              </mc:Fallback>
            </mc:AlternateContent>
          </a:graphicData>
        </a:graphic>
      </p:graphicFrame>
      <p:graphicFrame>
        <p:nvGraphicFramePr>
          <p:cNvPr id="155650" name="Object 2"/>
          <p:cNvGraphicFramePr>
            <a:graphicFrameLocks noChangeAspect="1"/>
          </p:cNvGraphicFramePr>
          <p:nvPr/>
        </p:nvGraphicFramePr>
        <p:xfrm>
          <a:off x="1447800" y="4645025"/>
          <a:ext cx="4953000" cy="993775"/>
        </p:xfrm>
        <a:graphic>
          <a:graphicData uri="http://schemas.openxmlformats.org/presentationml/2006/ole">
            <mc:AlternateContent xmlns:mc="http://schemas.openxmlformats.org/markup-compatibility/2006">
              <mc:Choice xmlns:v="urn:schemas-microsoft-com:vml" Requires="v">
                <p:oleObj spid="_x0000_s75805" name="Equation" r:id="rId5" imgW="2006280" imgH="431640" progId="Equation.DSMT4">
                  <p:embed/>
                </p:oleObj>
              </mc:Choice>
              <mc:Fallback>
                <p:oleObj name="Equation" r:id="rId5" imgW="20062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45025"/>
                        <a:ext cx="4953000" cy="993775"/>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Measurement (2)</a:t>
            </a:r>
            <a:endParaRPr lang="en-US" dirty="0"/>
          </a:p>
        </p:txBody>
      </p:sp>
      <p:sp>
        <p:nvSpPr>
          <p:cNvPr id="7" name="Content Placeholder 6"/>
          <p:cNvSpPr>
            <a:spLocks noGrp="1"/>
          </p:cNvSpPr>
          <p:nvPr>
            <p:ph idx="1"/>
          </p:nvPr>
        </p:nvSpPr>
        <p:spPr>
          <a:xfrm>
            <a:off x="457200" y="990600"/>
            <a:ext cx="8305800" cy="5867400"/>
          </a:xfrm>
        </p:spPr>
        <p:txBody>
          <a:bodyPr/>
          <a:lstStyle/>
          <a:p>
            <a:r>
              <a:rPr lang="en-US" sz="2400" dirty="0" smtClean="0"/>
              <a:t>Any measurement disturbs the system </a:t>
            </a:r>
            <a:r>
              <a:rPr lang="en-US" sz="2400" dirty="0" smtClean="0">
                <a:sym typeface="Symbol"/>
              </a:rPr>
              <a:t> will be </a:t>
            </a:r>
            <a:r>
              <a:rPr lang="en-US" sz="2400" dirty="0" smtClean="0"/>
              <a:t>in a different state from the one it was in before the measurement</a:t>
            </a:r>
          </a:p>
          <a:p>
            <a:r>
              <a:rPr lang="en-US" sz="2400" dirty="0" smtClean="0"/>
              <a:t>Examples:</a:t>
            </a:r>
          </a:p>
          <a:p>
            <a:pPr lvl="1"/>
            <a:r>
              <a:rPr lang="en-US" sz="2000" dirty="0" smtClean="0"/>
              <a:t>Temperature measurement: thermometer gets into thermal equilibrium with  measured system </a:t>
            </a:r>
            <a:r>
              <a:rPr lang="en-US" sz="2000" dirty="0" smtClean="0">
                <a:sym typeface="Symbol"/>
              </a:rPr>
              <a:t>in- (or out-)flux of thermal energy temperature changed</a:t>
            </a:r>
          </a:p>
          <a:p>
            <a:pPr lvl="1"/>
            <a:r>
              <a:rPr lang="en-US" sz="2000" dirty="0" smtClean="0">
                <a:sym typeface="Symbol"/>
              </a:rPr>
              <a:t>Measure position of object – have to shine light onto it to see it, light photons transfer momentum to measured object</a:t>
            </a:r>
          </a:p>
          <a:p>
            <a:r>
              <a:rPr lang="en-US" sz="2400" dirty="0" smtClean="0">
                <a:sym typeface="Symbol"/>
              </a:rPr>
              <a:t>Influence of measurement process, as well as random outside influences (non-isolation)  can more easily be minimized for big (high mass) system	</a:t>
            </a:r>
          </a:p>
          <a:p>
            <a:r>
              <a:rPr lang="en-US" sz="2400" dirty="0" smtClean="0">
                <a:sym typeface="Symbol"/>
              </a:rPr>
              <a:t> expect  physics of small systems to be more probabilistic 	</a:t>
            </a:r>
            <a:endParaRPr lang="en-US" sz="2400" dirty="0"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685800"/>
          </a:xfrm>
        </p:spPr>
        <p:txBody>
          <a:bodyPr/>
          <a:lstStyle/>
          <a:p>
            <a:r>
              <a:rPr lang="en-US" sz="3200" dirty="0" smtClean="0"/>
              <a:t>Measurement (3) “Heisenberg microscope”:</a:t>
            </a:r>
            <a:endParaRPr lang="en-US" dirty="0"/>
          </a:p>
        </p:txBody>
      </p:sp>
      <p:sp>
        <p:nvSpPr>
          <p:cNvPr id="4" name="Text Placeholder 3"/>
          <p:cNvSpPr>
            <a:spLocks noGrp="1"/>
          </p:cNvSpPr>
          <p:nvPr>
            <p:ph type="body" sz="half" idx="1"/>
          </p:nvPr>
        </p:nvSpPr>
        <p:spPr>
          <a:xfrm>
            <a:off x="-381000" y="914400"/>
            <a:ext cx="4419600" cy="5943600"/>
          </a:xfrm>
        </p:spPr>
        <p:txBody>
          <a:bodyPr/>
          <a:lstStyle/>
          <a:p>
            <a:pPr lvl="1"/>
            <a:r>
              <a:rPr lang="en-US" sz="2000" dirty="0" smtClean="0"/>
              <a:t>Try to measure position of a tiny particle – image particle with a  microscope</a:t>
            </a:r>
          </a:p>
          <a:p>
            <a:pPr lvl="1"/>
            <a:r>
              <a:rPr lang="en-US" sz="2000" dirty="0" smtClean="0"/>
              <a:t>Uncertainty of particle position </a:t>
            </a:r>
            <a:r>
              <a:rPr lang="en-US" sz="2000" dirty="0" smtClean="0">
                <a:sym typeface="Symbol"/>
              </a:rPr>
              <a:t> angular resolution of microscope =1.22/D, where = wavelength of used light, D=diameter of objective lens</a:t>
            </a:r>
          </a:p>
          <a:p>
            <a:pPr lvl="1"/>
            <a:r>
              <a:rPr lang="en-US" sz="2000" dirty="0" smtClean="0">
                <a:sym typeface="Symbol"/>
              </a:rPr>
              <a:t>To optimize position resolution, need small wavelength and large D</a:t>
            </a:r>
          </a:p>
          <a:p>
            <a:pPr lvl="1"/>
            <a:r>
              <a:rPr lang="en-US" sz="2000" dirty="0" smtClean="0">
                <a:sym typeface="Symbol"/>
              </a:rPr>
              <a:t> p=h/, energetic photons need to be scattered off particle under large angles  momentum of particle changed</a:t>
            </a:r>
            <a:endParaRPr lang="en-US" sz="2000" dirty="0" smtClean="0"/>
          </a:p>
          <a:p>
            <a:endParaRPr lang="en-US" dirty="0"/>
          </a:p>
        </p:txBody>
      </p:sp>
      <p:pic>
        <p:nvPicPr>
          <p:cNvPr id="5" name="Content Placeholder 4" descr="Hscope2.jpg"/>
          <p:cNvPicPr>
            <a:picLocks noGrp="1" noChangeAspect="1"/>
          </p:cNvPicPr>
          <p:nvPr>
            <p:ph sz="half" idx="2"/>
          </p:nvPr>
        </p:nvPicPr>
        <p:blipFill>
          <a:blip r:embed="rId2" cstate="print"/>
          <a:stretch>
            <a:fillRect/>
          </a:stretch>
        </p:blipFill>
        <p:spPr>
          <a:xfrm>
            <a:off x="4114800" y="990600"/>
            <a:ext cx="4892993" cy="4107180"/>
          </a:xfrm>
        </p:spPr>
      </p:pic>
      <p:sp>
        <p:nvSpPr>
          <p:cNvPr id="6" name="Text Placeholder 3"/>
          <p:cNvSpPr txBox="1">
            <a:spLocks/>
          </p:cNvSpPr>
          <p:nvPr/>
        </p:nvSpPr>
        <p:spPr bwMode="auto">
          <a:xfrm>
            <a:off x="4114800" y="5029200"/>
            <a:ext cx="502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914400" marR="0" lvl="1" indent="-457200" algn="l" defTabSz="914400" rtl="0" eaLnBrk="1" fontAlgn="base" latinLnBrk="0" hangingPunct="1">
              <a:lnSpc>
                <a:spcPct val="100000"/>
              </a:lnSpc>
              <a:spcBef>
                <a:spcPct val="20000"/>
              </a:spcBef>
              <a:spcAft>
                <a:spcPct val="0"/>
              </a:spcAft>
              <a:buClr>
                <a:srgbClr val="FFFF00"/>
              </a:buClr>
              <a:buSzTx/>
              <a:buFont typeface="Arial" pitchFamily="34" charset="0"/>
              <a:buChar char="•"/>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Requirement fro</a:t>
            </a:r>
            <a:r>
              <a:rPr kumimoji="0" lang="en-US" sz="2000" b="0" i="0" u="none" strike="noStrike" kern="0" cap="none" spc="0" normalizeH="0" noProof="0" dirty="0" smtClean="0">
                <a:ln>
                  <a:noFill/>
                </a:ln>
                <a:solidFill>
                  <a:srgbClr val="FFFF00"/>
                </a:solidFill>
                <a:effectLst/>
                <a:uLnTx/>
                <a:uFillTx/>
                <a:latin typeface="Arial" pitchFamily="34" charset="0"/>
                <a:cs typeface="Arial" pitchFamily="34" charset="0"/>
              </a:rPr>
              <a:t> precise measurement of </a:t>
            </a:r>
            <a:r>
              <a:rPr kumimoji="0" lang="en-US" sz="2000" b="0" i="0" u="none" strike="noStrike" kern="0" cap="none" spc="0" normalizeH="0" noProof="0" dirty="0" err="1" smtClean="0">
                <a:ln>
                  <a:noFill/>
                </a:ln>
                <a:solidFill>
                  <a:srgbClr val="FFFF00"/>
                </a:solidFill>
                <a:effectLst/>
                <a:uLnTx/>
                <a:uFillTx/>
                <a:latin typeface="Arial" pitchFamily="34" charset="0"/>
                <a:cs typeface="Arial" pitchFamily="34" charset="0"/>
              </a:rPr>
              <a:t>position</a:t>
            </a:r>
            <a:r>
              <a:rPr kumimoji="0" lang="en-US" sz="2000" b="0" i="0" u="none" strike="noStrike" kern="0" cap="none" spc="0" normalizeH="0" noProof="0" dirty="0" err="1" smtClean="0">
                <a:ln>
                  <a:noFill/>
                </a:ln>
                <a:solidFill>
                  <a:srgbClr val="FFFF00"/>
                </a:solidFill>
                <a:effectLst/>
                <a:uLnTx/>
                <a:uFillTx/>
                <a:latin typeface="Arial" pitchFamily="34" charset="0"/>
                <a:cs typeface="Arial" pitchFamily="34" charset="0"/>
                <a:sym typeface="Symbol"/>
              </a:rPr>
              <a:t>significant</a:t>
            </a:r>
            <a:r>
              <a:rPr kumimoji="0" lang="en-US" sz="2000" b="0" i="0" u="none" strike="noStrike" kern="0" cap="none" spc="0" normalizeH="0" noProof="0" dirty="0" smtClean="0">
                <a:ln>
                  <a:noFill/>
                </a:ln>
                <a:solidFill>
                  <a:srgbClr val="FFFF00"/>
                </a:solidFill>
                <a:effectLst/>
                <a:uLnTx/>
                <a:uFillTx/>
                <a:latin typeface="Arial" pitchFamily="34" charset="0"/>
                <a:cs typeface="Arial" pitchFamily="34" charset="0"/>
                <a:sym typeface="Symbol"/>
              </a:rPr>
              <a:t> jolts to particle uncertainty of momentum</a:t>
            </a:r>
            <a:r>
              <a:rPr kumimoji="0" lang="en-US" sz="2000" b="0" i="0" u="none" strike="noStrike" kern="0" cap="none" spc="0" normalizeH="0" noProof="0" dirty="0" smtClean="0">
                <a:ln>
                  <a:noFill/>
                </a:ln>
                <a:solidFill>
                  <a:srgbClr val="FFFF00"/>
                </a:solidFill>
                <a:effectLst/>
                <a:uLnTx/>
                <a:uFillTx/>
                <a:latin typeface="Arial" pitchFamily="34" charset="0"/>
                <a:cs typeface="Arial" pitchFamily="34" charset="0"/>
              </a:rPr>
              <a:t> </a:t>
            </a:r>
            <a:endPar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(4)</a:t>
            </a:r>
            <a:endParaRPr lang="en-US" dirty="0"/>
          </a:p>
        </p:txBody>
      </p:sp>
      <p:sp>
        <p:nvSpPr>
          <p:cNvPr id="3" name="Content Placeholder 2"/>
          <p:cNvSpPr>
            <a:spLocks noGrp="1"/>
          </p:cNvSpPr>
          <p:nvPr>
            <p:ph idx="1"/>
          </p:nvPr>
        </p:nvSpPr>
        <p:spPr>
          <a:xfrm>
            <a:off x="457200" y="990600"/>
            <a:ext cx="8305800" cy="5867400"/>
          </a:xfrm>
        </p:spPr>
        <p:txBody>
          <a:bodyPr/>
          <a:lstStyle/>
          <a:p>
            <a:r>
              <a:rPr lang="en-US" sz="2400" dirty="0" smtClean="0"/>
              <a:t>Scientific statement about a measurement is a prediction:</a:t>
            </a:r>
          </a:p>
          <a:p>
            <a:pPr lvl="1"/>
            <a:r>
              <a:rPr lang="en-US" sz="2400" dirty="0" smtClean="0"/>
              <a:t>“momentum of this electron is 3</a:t>
            </a:r>
            <a:r>
              <a:rPr lang="en-US" sz="2400" dirty="0" smtClean="0">
                <a:sym typeface="Symbol"/>
              </a:rPr>
              <a:t>0.02 </a:t>
            </a:r>
            <a:r>
              <a:rPr lang="en-US" sz="2400" dirty="0" err="1" smtClean="0">
                <a:sym typeface="Symbol"/>
              </a:rPr>
              <a:t>GeV</a:t>
            </a:r>
            <a:r>
              <a:rPr lang="en-US" sz="2400" dirty="0" smtClean="0">
                <a:sym typeface="Symbol"/>
              </a:rPr>
              <a:t>/c” means: if you measure p, you will obtain (with 95% confidence) a value between 3-0.04 and 3+0.04 </a:t>
            </a:r>
            <a:r>
              <a:rPr lang="en-US" sz="2400" dirty="0" err="1" smtClean="0">
                <a:sym typeface="Symbol"/>
              </a:rPr>
              <a:t>GeV</a:t>
            </a:r>
            <a:r>
              <a:rPr lang="en-US" sz="2400" dirty="0" smtClean="0">
                <a:sym typeface="Symbol"/>
              </a:rPr>
              <a:t>/c </a:t>
            </a:r>
            <a:endParaRPr lang="en-US" sz="2400" dirty="0" smtClean="0"/>
          </a:p>
          <a:p>
            <a:r>
              <a:rPr lang="en-US" sz="2400" dirty="0" smtClean="0"/>
              <a:t>ideal measurement: </a:t>
            </a:r>
          </a:p>
          <a:p>
            <a:pPr lvl="1"/>
            <a:r>
              <a:rPr lang="en-US" sz="2400" dirty="0" smtClean="0"/>
              <a:t> is reproducible </a:t>
            </a:r>
          </a:p>
          <a:p>
            <a:pPr lvl="1"/>
            <a:r>
              <a:rPr lang="en-US" sz="2400" dirty="0" smtClean="0"/>
              <a:t>Subsequent measurement of the same quantity will yield the same result</a:t>
            </a:r>
          </a:p>
          <a:p>
            <a:pPr lvl="1"/>
            <a:r>
              <a:rPr lang="en-US" sz="2400" dirty="0" smtClean="0"/>
              <a:t>brings the system into a special state that has the property of being unaffected by a further measurement of the same type</a:t>
            </a:r>
          </a:p>
          <a:p>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Measurement (5): Quantum states</a:t>
            </a:r>
            <a:endParaRPr lang="en-US" dirty="0"/>
          </a:p>
        </p:txBody>
      </p:sp>
      <p:sp>
        <p:nvSpPr>
          <p:cNvPr id="7" name="Content Placeholder 6"/>
          <p:cNvSpPr>
            <a:spLocks noGrp="1"/>
          </p:cNvSpPr>
          <p:nvPr>
            <p:ph idx="1"/>
          </p:nvPr>
        </p:nvSpPr>
        <p:spPr>
          <a:xfrm>
            <a:off x="457200" y="914400"/>
            <a:ext cx="8458200" cy="5943600"/>
          </a:xfrm>
        </p:spPr>
        <p:txBody>
          <a:bodyPr/>
          <a:lstStyle/>
          <a:p>
            <a:r>
              <a:rPr lang="en-US" dirty="0" smtClean="0"/>
              <a:t>Existence of quantum states is one of the postulates of QM</a:t>
            </a:r>
          </a:p>
          <a:p>
            <a:pPr lvl="1"/>
            <a:r>
              <a:rPr lang="en-US" sz="2400" dirty="0" smtClean="0"/>
              <a:t>Any system has quantum states in which the outcome of a measurement is certain.</a:t>
            </a:r>
          </a:p>
          <a:p>
            <a:pPr lvl="1"/>
            <a:r>
              <a:rPr lang="en-US" sz="2400" dirty="0" smtClean="0"/>
              <a:t>These states are unrealizable abstractions, but important</a:t>
            </a:r>
          </a:p>
          <a:p>
            <a:pPr lvl="1"/>
            <a:r>
              <a:rPr lang="en-US" sz="2400" dirty="0" smtClean="0"/>
              <a:t>Examples:</a:t>
            </a:r>
          </a:p>
          <a:p>
            <a:pPr lvl="2"/>
            <a:r>
              <a:rPr lang="en-US" sz="2200" dirty="0" smtClean="0"/>
              <a:t>|E</a:t>
            </a:r>
            <a:r>
              <a:rPr lang="en-US" sz="2200" baseline="-25000" dirty="0" smtClean="0"/>
              <a:t>1</a:t>
            </a:r>
            <a:r>
              <a:rPr lang="en-US" sz="2200" dirty="0" smtClean="0"/>
              <a:t>&gt; = the state in which a measurement of the system’s energy will certainly return the value E</a:t>
            </a:r>
            <a:r>
              <a:rPr lang="en-US" sz="2200" baseline="-25000" dirty="0" smtClean="0"/>
              <a:t>1</a:t>
            </a:r>
          </a:p>
          <a:p>
            <a:pPr lvl="2"/>
            <a:r>
              <a:rPr lang="en-US" sz="2200" baseline="-25000" dirty="0" smtClean="0"/>
              <a:t> </a:t>
            </a:r>
            <a:r>
              <a:rPr lang="en-US" sz="2200" dirty="0" smtClean="0"/>
              <a:t> |p&gt; = the state in which a measurement of the system’s momentum will certainly return the value p</a:t>
            </a:r>
          </a:p>
          <a:p>
            <a:pPr lvl="2"/>
            <a:r>
              <a:rPr lang="en-US" sz="2200" baseline="-25000" dirty="0" smtClean="0"/>
              <a:t> </a:t>
            </a:r>
            <a:r>
              <a:rPr lang="en-US" sz="2200" dirty="0" smtClean="0"/>
              <a:t> |x&gt; = state for which measurement of position will give value x</a:t>
            </a:r>
            <a:endParaRPr lang="en-US" sz="2200" baseline="-2500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85800"/>
          </a:xfrm>
        </p:spPr>
        <p:txBody>
          <a:bodyPr/>
          <a:lstStyle/>
          <a:p>
            <a:r>
              <a:rPr lang="en-US" sz="3200" dirty="0" smtClean="0"/>
              <a:t>Measurement (6): Process of measurement</a:t>
            </a:r>
            <a:endParaRPr lang="en-US" sz="3200" dirty="0"/>
          </a:p>
        </p:txBody>
      </p:sp>
      <p:sp>
        <p:nvSpPr>
          <p:cNvPr id="3" name="Content Placeholder 2"/>
          <p:cNvSpPr>
            <a:spLocks noGrp="1"/>
          </p:cNvSpPr>
          <p:nvPr>
            <p:ph idx="1"/>
          </p:nvPr>
        </p:nvSpPr>
        <p:spPr>
          <a:xfrm>
            <a:off x="457200" y="914400"/>
            <a:ext cx="8305800" cy="5943600"/>
          </a:xfrm>
        </p:spPr>
        <p:txBody>
          <a:bodyPr/>
          <a:lstStyle/>
          <a:p>
            <a:r>
              <a:rPr lang="en-US" dirty="0" smtClean="0"/>
              <a:t>“Generic” state |</a:t>
            </a:r>
            <a:r>
              <a:rPr lang="en-US" dirty="0" smtClean="0">
                <a:sym typeface="Symbol"/>
              </a:rPr>
              <a:t>&gt;:</a:t>
            </a:r>
          </a:p>
          <a:p>
            <a:pPr lvl="1"/>
            <a:r>
              <a:rPr lang="en-US" sz="2400" dirty="0" smtClean="0">
                <a:sym typeface="Symbol"/>
              </a:rPr>
              <a:t>Results of measurement of momentum, position, ..uncertain</a:t>
            </a:r>
          </a:p>
          <a:p>
            <a:pPr lvl="1"/>
            <a:r>
              <a:rPr lang="en-US" sz="2400" dirty="0" smtClean="0">
                <a:sym typeface="Symbol"/>
              </a:rPr>
              <a:t>At best can give probability P(E) that energy will be E, P(p) that momentum will be p,..</a:t>
            </a:r>
          </a:p>
          <a:p>
            <a:pPr lvl="1"/>
            <a:r>
              <a:rPr lang="en-US" sz="2400" dirty="0" smtClean="0"/>
              <a:t> </a:t>
            </a:r>
            <a:r>
              <a:rPr lang="en-US" sz="2400" dirty="0" err="1" smtClean="0"/>
              <a:t>reproducibilty</a:t>
            </a:r>
            <a:r>
              <a:rPr lang="en-US" sz="2400" dirty="0" smtClean="0"/>
              <a:t>: after having measured energy with value E, repetition of energy measurement should give again same value E</a:t>
            </a:r>
          </a:p>
          <a:p>
            <a:pPr lvl="1"/>
            <a:r>
              <a:rPr lang="en-US" sz="2400" dirty="0" smtClean="0">
                <a:sym typeface="Symbol"/>
              </a:rPr>
              <a:t> act of measuring energy jogged system  from state |&gt; into a different special state |E&gt;</a:t>
            </a:r>
          </a:p>
          <a:p>
            <a:pPr lvl="1"/>
            <a:r>
              <a:rPr lang="en-US" sz="2400" dirty="0" smtClean="0">
                <a:sym typeface="Symbol"/>
              </a:rPr>
              <a:t>|&gt; </a:t>
            </a:r>
            <a:r>
              <a:rPr lang="en-US" sz="2400" dirty="0" err="1" smtClean="0">
                <a:sym typeface="Symbol"/>
              </a:rPr>
              <a:t>energ</a:t>
            </a:r>
            <a:r>
              <a:rPr lang="en-US" sz="2400" dirty="0" smtClean="0">
                <a:sym typeface="Symbol"/>
              </a:rPr>
              <a:t>. meas.  |E&gt; with prob. P(E)</a:t>
            </a:r>
          </a:p>
          <a:p>
            <a:pPr lvl="1"/>
            <a:r>
              <a:rPr lang="en-US" sz="2400" dirty="0" smtClean="0">
                <a:sym typeface="Symbol"/>
              </a:rPr>
              <a:t>|&gt; mom. meas.  |p&gt; with prob. P(p)</a:t>
            </a:r>
          </a:p>
          <a:p>
            <a:pPr lvl="1"/>
            <a:r>
              <a:rPr lang="en-US" sz="2400" dirty="0" smtClean="0">
                <a:sym typeface="Symbol"/>
              </a:rPr>
              <a:t>|p&gt; mom. meas.  |p&gt; with certainty</a:t>
            </a:r>
          </a:p>
          <a:p>
            <a:pPr lvl="1"/>
            <a:r>
              <a:rPr lang="en-US" sz="2400" dirty="0" smtClean="0">
                <a:sym typeface="Symbol"/>
              </a:rPr>
              <a:t>Special states are idealizations </a:t>
            </a:r>
            <a:endParaRPr lang="en-US" sz="2400"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(7)</a:t>
            </a:r>
            <a:endParaRPr lang="en-US" dirty="0"/>
          </a:p>
        </p:txBody>
      </p:sp>
      <p:sp>
        <p:nvSpPr>
          <p:cNvPr id="3" name="Content Placeholder 2"/>
          <p:cNvSpPr>
            <a:spLocks noGrp="1"/>
          </p:cNvSpPr>
          <p:nvPr>
            <p:ph idx="1"/>
          </p:nvPr>
        </p:nvSpPr>
        <p:spPr/>
        <p:txBody>
          <a:bodyPr/>
          <a:lstStyle/>
          <a:p>
            <a:r>
              <a:rPr lang="en-US" dirty="0" smtClean="0"/>
              <a:t>in general, different dynamical quantities (e.g. energy, position, momentum, etc.) are associated with different special states. If you are certain  about the outcome of a measurement of e.g. position, you cannot be certain about the outcome of a measurement of momentum, or energy</a:t>
            </a:r>
          </a:p>
          <a:p>
            <a:r>
              <a:rPr lang="en-US" dirty="0" smtClean="0"/>
              <a:t>dynamical quantities such as position or energy should be considered as questions we can ask (by making a measurement) rather than intrinsic properties of the system.</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(2)</a:t>
            </a:r>
            <a:endParaRPr lang="en-US" dirty="0"/>
          </a:p>
        </p:txBody>
      </p:sp>
      <p:sp>
        <p:nvSpPr>
          <p:cNvPr id="3" name="Content Placeholder 2"/>
          <p:cNvSpPr>
            <a:spLocks noGrp="1"/>
          </p:cNvSpPr>
          <p:nvPr>
            <p:ph idx="1"/>
          </p:nvPr>
        </p:nvSpPr>
        <p:spPr>
          <a:xfrm>
            <a:off x="457200" y="838200"/>
            <a:ext cx="8305800" cy="6019800"/>
          </a:xfrm>
        </p:spPr>
        <p:txBody>
          <a:bodyPr/>
          <a:lstStyle/>
          <a:p>
            <a:r>
              <a:rPr lang="en-US" dirty="0"/>
              <a:t>quantum </a:t>
            </a:r>
            <a:r>
              <a:rPr lang="en-US" dirty="0" smtClean="0"/>
              <a:t>mechanics and atoms</a:t>
            </a:r>
          </a:p>
          <a:p>
            <a:pPr lvl="1"/>
            <a:r>
              <a:rPr lang="en-US" dirty="0" smtClean="0"/>
              <a:t>quantum </a:t>
            </a:r>
            <a:r>
              <a:rPr lang="en-US" dirty="0"/>
              <a:t>mechanics of the hydrogen atom</a:t>
            </a:r>
          </a:p>
          <a:p>
            <a:pPr lvl="1"/>
            <a:r>
              <a:rPr lang="en-US" dirty="0"/>
              <a:t>periodic table</a:t>
            </a:r>
          </a:p>
          <a:p>
            <a:r>
              <a:rPr lang="en-US" dirty="0"/>
              <a:t>Compton scattering</a:t>
            </a:r>
          </a:p>
          <a:p>
            <a:r>
              <a:rPr lang="en-US" dirty="0"/>
              <a:t>More on quantum mechanics </a:t>
            </a:r>
            <a:endParaRPr lang="en-US" dirty="0" smtClean="0"/>
          </a:p>
          <a:p>
            <a:pPr lvl="1"/>
            <a:r>
              <a:rPr lang="en-US" dirty="0" smtClean="0"/>
              <a:t>postulates </a:t>
            </a:r>
            <a:r>
              <a:rPr lang="en-US" dirty="0"/>
              <a:t>of quantum mechanics</a:t>
            </a:r>
          </a:p>
          <a:p>
            <a:pPr lvl="1"/>
            <a:r>
              <a:rPr lang="en-US" dirty="0"/>
              <a:t>the problem of measurement</a:t>
            </a:r>
          </a:p>
          <a:p>
            <a:pPr lvl="1"/>
            <a:r>
              <a:rPr lang="en-US" dirty="0"/>
              <a:t>probability amplitudes and quantum interference</a:t>
            </a:r>
          </a:p>
          <a:p>
            <a:pPr lvl="1"/>
            <a:r>
              <a:rPr lang="en-US" dirty="0"/>
              <a:t>the double slit experiment</a:t>
            </a:r>
          </a:p>
          <a:p>
            <a:pPr lvl="2"/>
            <a:r>
              <a:rPr lang="en-US" dirty="0"/>
              <a:t>classical and QM </a:t>
            </a:r>
            <a:r>
              <a:rPr lang="en-US" dirty="0" smtClean="0"/>
              <a:t>interpretations</a:t>
            </a:r>
            <a:endParaRPr lang="en-US" dirty="0"/>
          </a:p>
          <a:p>
            <a:endParaRPr lang="en-US" dirty="0"/>
          </a:p>
        </p:txBody>
      </p:sp>
    </p:spTree>
    <p:extLst>
      <p:ext uri="{BB962C8B-B14F-4D97-AF65-F5344CB8AC3E}">
        <p14:creationId xmlns:p14="http://schemas.microsoft.com/office/powerpoint/2010/main" val="323172221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(8)</a:t>
            </a:r>
            <a:endParaRPr lang="en-US" dirty="0"/>
          </a:p>
        </p:txBody>
      </p:sp>
      <p:sp>
        <p:nvSpPr>
          <p:cNvPr id="3" name="Content Placeholder 2"/>
          <p:cNvSpPr>
            <a:spLocks noGrp="1"/>
          </p:cNvSpPr>
          <p:nvPr>
            <p:ph idx="1"/>
          </p:nvPr>
        </p:nvSpPr>
        <p:spPr/>
        <p:txBody>
          <a:bodyPr/>
          <a:lstStyle/>
          <a:p>
            <a:r>
              <a:rPr lang="en-US" dirty="0" smtClean="0"/>
              <a:t>Outcomes of measurements are in general  uncertain; the most we can do is compute the probability with which the various possible outcomes will arise </a:t>
            </a:r>
          </a:p>
          <a:p>
            <a:r>
              <a:rPr lang="en-US" dirty="0" smtClean="0"/>
              <a:t>QM more complicated than classical mechanics:</a:t>
            </a:r>
          </a:p>
          <a:p>
            <a:pPr lvl="1"/>
            <a:r>
              <a:rPr lang="en-US" dirty="0" smtClean="0"/>
              <a:t>Classical mechanics: predict values of x, p,..</a:t>
            </a:r>
          </a:p>
          <a:p>
            <a:pPr lvl="1"/>
            <a:r>
              <a:rPr lang="en-US" dirty="0" smtClean="0"/>
              <a:t>QM: need to compute probability distributions P (x),… P(p)</a:t>
            </a:r>
          </a:p>
          <a:p>
            <a:endParaRPr lang="en-US" dirty="0" smtClean="0"/>
          </a:p>
          <a:p>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(9)</a:t>
            </a:r>
            <a:endParaRPr lang="en-US" dirty="0"/>
          </a:p>
        </p:txBody>
      </p:sp>
      <p:sp>
        <p:nvSpPr>
          <p:cNvPr id="3" name="Content Placeholder 2"/>
          <p:cNvSpPr>
            <a:spLocks noGrp="1"/>
          </p:cNvSpPr>
          <p:nvPr>
            <p:ph idx="1"/>
          </p:nvPr>
        </p:nvSpPr>
        <p:spPr>
          <a:xfrm>
            <a:off x="457200" y="990600"/>
            <a:ext cx="8305800" cy="5867400"/>
          </a:xfrm>
        </p:spPr>
        <p:txBody>
          <a:bodyPr/>
          <a:lstStyle/>
          <a:p>
            <a:r>
              <a:rPr lang="en-US" sz="2400" dirty="0" smtClean="0"/>
              <a:t>In classical mechanics, we simply compute expectation values of the quantum mechanical probability distributions</a:t>
            </a:r>
          </a:p>
          <a:p>
            <a:r>
              <a:rPr lang="en-US" sz="2400" dirty="0" smtClean="0"/>
              <a:t>If probability distribution is very sharply peaked and narrow around its expectation value																		</a:t>
            </a:r>
          </a:p>
          <a:p>
            <a:pPr>
              <a:buNone/>
            </a:pPr>
            <a:r>
              <a:rPr lang="en-US" sz="2400" dirty="0" smtClean="0">
                <a:sym typeface="Symbol"/>
              </a:rPr>
              <a:t>   enough to know the value of &lt;x&gt;, since probability of measuring value significantly different from &lt;x&gt; is negligibly small</a:t>
            </a:r>
          </a:p>
          <a:p>
            <a:r>
              <a:rPr lang="en-US" sz="2400" dirty="0" smtClean="0">
                <a:sym typeface="Symbol"/>
              </a:rPr>
              <a:t>Classical mechanics = physics of expectation values, provides complete predictions when underlying quantum probability distributions are very narrow</a:t>
            </a:r>
            <a:endParaRPr lang="en-US" sz="2400" dirty="0"/>
          </a:p>
        </p:txBody>
      </p:sp>
      <p:graphicFrame>
        <p:nvGraphicFramePr>
          <p:cNvPr id="4" name="Object 3"/>
          <p:cNvGraphicFramePr>
            <a:graphicFrameLocks noChangeAspect="1"/>
          </p:cNvGraphicFramePr>
          <p:nvPr/>
        </p:nvGraphicFramePr>
        <p:xfrm>
          <a:off x="1093788" y="2971800"/>
          <a:ext cx="2879725" cy="736600"/>
        </p:xfrm>
        <a:graphic>
          <a:graphicData uri="http://schemas.openxmlformats.org/presentationml/2006/ole">
            <mc:AlternateContent xmlns:mc="http://schemas.openxmlformats.org/markup-compatibility/2006">
              <mc:Choice xmlns:v="urn:schemas-microsoft-com:vml" Requires="v">
                <p:oleObj spid="_x0000_s76815" name="Equation" r:id="rId3" imgW="1091880" imgH="279360" progId="Equation.DSMT4">
                  <p:embed/>
                </p:oleObj>
              </mc:Choice>
              <mc:Fallback>
                <p:oleObj name="Equation" r:id="rId3" imgW="1091880" imgH="279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2971800"/>
                        <a:ext cx="2879725" cy="736600"/>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amplitudes</a:t>
            </a:r>
            <a:endParaRPr lang="en-US" dirty="0"/>
          </a:p>
        </p:txBody>
      </p:sp>
      <p:sp>
        <p:nvSpPr>
          <p:cNvPr id="3" name="Content Placeholder 2"/>
          <p:cNvSpPr>
            <a:spLocks noGrp="1"/>
          </p:cNvSpPr>
          <p:nvPr>
            <p:ph idx="1"/>
          </p:nvPr>
        </p:nvSpPr>
        <p:spPr>
          <a:xfrm>
            <a:off x="457200" y="914400"/>
            <a:ext cx="8305800" cy="5943600"/>
          </a:xfrm>
        </p:spPr>
        <p:txBody>
          <a:bodyPr/>
          <a:lstStyle/>
          <a:p>
            <a:r>
              <a:rPr lang="en-US" dirty="0" smtClean="0"/>
              <a:t>Probability used in many branches of science</a:t>
            </a:r>
          </a:p>
          <a:p>
            <a:r>
              <a:rPr lang="en-US" dirty="0" smtClean="0"/>
              <a:t>In QM, probabilities are calculated as modulus squared of a complex amplitude: </a:t>
            </a:r>
          </a:p>
          <a:p>
            <a:r>
              <a:rPr lang="en-US" dirty="0" smtClean="0"/>
              <a:t>Consider process that can happen in two different ways, by two mutually exclusive routes, S or T</a:t>
            </a:r>
          </a:p>
          <a:p>
            <a:r>
              <a:rPr lang="en-US" dirty="0" smtClean="0"/>
              <a:t>The probability amplitude for it to happen by one or the other route :						instead of </a:t>
            </a:r>
          </a:p>
          <a:p>
            <a:r>
              <a:rPr lang="en-US" dirty="0" smtClean="0"/>
              <a:t>This leads to “quantum mechanical interference”, gives rise to phenomena that have no analogue in classical physics</a:t>
            </a:r>
          </a:p>
        </p:txBody>
      </p:sp>
      <p:graphicFrame>
        <p:nvGraphicFramePr>
          <p:cNvPr id="4" name="Object 3"/>
          <p:cNvGraphicFramePr>
            <a:graphicFrameLocks noChangeAspect="1"/>
          </p:cNvGraphicFramePr>
          <p:nvPr/>
        </p:nvGraphicFramePr>
        <p:xfrm>
          <a:off x="6273800" y="1928813"/>
          <a:ext cx="1685394" cy="433387"/>
        </p:xfrm>
        <a:graphic>
          <a:graphicData uri="http://schemas.openxmlformats.org/presentationml/2006/ole">
            <mc:AlternateContent xmlns:mc="http://schemas.openxmlformats.org/markup-compatibility/2006">
              <mc:Choice xmlns:v="urn:schemas-microsoft-com:vml" Requires="v">
                <p:oleObj spid="_x0000_s77865" name="Equation" r:id="rId3" imgW="888840" imgH="228600" progId="Equation.DSMT4">
                  <p:embed/>
                </p:oleObj>
              </mc:Choice>
              <mc:Fallback>
                <p:oleObj name="Equation" r:id="rId3" imgW="88884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1928813"/>
                        <a:ext cx="1685394" cy="433387"/>
                      </a:xfrm>
                      <a:prstGeom prst="rect">
                        <a:avLst/>
                      </a:prstGeom>
                      <a:solidFill>
                        <a:schemeClr val="bg1"/>
                      </a:solidFill>
                    </p:spPr>
                  </p:pic>
                </p:oleObj>
              </mc:Fallback>
            </mc:AlternateContent>
          </a:graphicData>
        </a:graphic>
      </p:graphicFrame>
      <p:graphicFrame>
        <p:nvGraphicFramePr>
          <p:cNvPr id="188419" name="Object 3"/>
          <p:cNvGraphicFramePr>
            <a:graphicFrameLocks noChangeAspect="1"/>
          </p:cNvGraphicFramePr>
          <p:nvPr/>
        </p:nvGraphicFramePr>
        <p:xfrm>
          <a:off x="4114800" y="4238625"/>
          <a:ext cx="2962275" cy="385763"/>
        </p:xfrm>
        <a:graphic>
          <a:graphicData uri="http://schemas.openxmlformats.org/presentationml/2006/ole">
            <mc:AlternateContent xmlns:mc="http://schemas.openxmlformats.org/markup-compatibility/2006">
              <mc:Choice xmlns:v="urn:schemas-microsoft-com:vml" Requires="v">
                <p:oleObj spid="_x0000_s77866" name="Equation" r:id="rId5" imgW="1562040" imgH="203040" progId="Equation.DSMT4">
                  <p:embed/>
                </p:oleObj>
              </mc:Choice>
              <mc:Fallback>
                <p:oleObj name="Equation" r:id="rId5" imgW="15620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238625"/>
                        <a:ext cx="2962275" cy="385763"/>
                      </a:xfrm>
                      <a:prstGeom prst="rect">
                        <a:avLst/>
                      </a:prstGeom>
                      <a:solidFill>
                        <a:schemeClr val="bg1"/>
                      </a:solidFill>
                    </p:spPr>
                  </p:pic>
                </p:oleObj>
              </mc:Fallback>
            </mc:AlternateContent>
          </a:graphicData>
        </a:graphic>
      </p:graphicFrame>
      <p:graphicFrame>
        <p:nvGraphicFramePr>
          <p:cNvPr id="188420" name="Object 4"/>
          <p:cNvGraphicFramePr>
            <a:graphicFrameLocks noChangeAspect="1"/>
          </p:cNvGraphicFramePr>
          <p:nvPr/>
        </p:nvGraphicFramePr>
        <p:xfrm>
          <a:off x="3438525" y="4724400"/>
          <a:ext cx="2962275" cy="385763"/>
        </p:xfrm>
        <a:graphic>
          <a:graphicData uri="http://schemas.openxmlformats.org/presentationml/2006/ole">
            <mc:AlternateContent xmlns:mc="http://schemas.openxmlformats.org/markup-compatibility/2006">
              <mc:Choice xmlns:v="urn:schemas-microsoft-com:vml" Requires="v">
                <p:oleObj spid="_x0000_s77867" name="Equation" r:id="rId7" imgW="1562040" imgH="203040" progId="Equation.DSMT4">
                  <p:embed/>
                </p:oleObj>
              </mc:Choice>
              <mc:Fallback>
                <p:oleObj name="Equation" r:id="rId7" imgW="1562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525" y="4724400"/>
                        <a:ext cx="2962275" cy="385763"/>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interference</a:t>
            </a:r>
            <a:endParaRPr lang="en-US" dirty="0"/>
          </a:p>
        </p:txBody>
      </p:sp>
      <p:sp>
        <p:nvSpPr>
          <p:cNvPr id="3" name="Content Placeholder 2"/>
          <p:cNvSpPr>
            <a:spLocks noGrp="1"/>
          </p:cNvSpPr>
          <p:nvPr>
            <p:ph idx="1"/>
          </p:nvPr>
        </p:nvSpPr>
        <p:spPr/>
        <p:txBody>
          <a:bodyPr/>
          <a:lstStyle/>
          <a:p>
            <a:r>
              <a:rPr lang="en-US" dirty="0" smtClean="0"/>
              <a:t>Two routes, S, T for process</a:t>
            </a:r>
          </a:p>
          <a:p>
            <a:r>
              <a:rPr lang="en-US" dirty="0" smtClean="0"/>
              <a:t>Probability that event happens regardless of route:</a:t>
            </a:r>
          </a:p>
          <a:p>
            <a:endParaRPr lang="en-US" dirty="0" smtClean="0"/>
          </a:p>
          <a:p>
            <a:endParaRPr lang="en-US" dirty="0" smtClean="0"/>
          </a:p>
          <a:p>
            <a:r>
              <a:rPr lang="en-US" dirty="0" smtClean="0"/>
              <a:t>i.e. probability of event happening is not just sum of probabilities for each possible route, but there is an additional term – “interference term”</a:t>
            </a:r>
          </a:p>
          <a:p>
            <a:r>
              <a:rPr lang="en-US" dirty="0" smtClean="0"/>
              <a:t>Term has no counterpart in standard probability theory; depends on phases of probability amplitudes</a:t>
            </a:r>
          </a:p>
          <a:p>
            <a:endParaRPr lang="en-US" dirty="0" smtClean="0"/>
          </a:p>
          <a:p>
            <a:endParaRPr lang="en-US" dirty="0"/>
          </a:p>
        </p:txBody>
      </p:sp>
      <p:graphicFrame>
        <p:nvGraphicFramePr>
          <p:cNvPr id="4" name="Object 3"/>
          <p:cNvGraphicFramePr>
            <a:graphicFrameLocks noChangeAspect="1"/>
          </p:cNvGraphicFramePr>
          <p:nvPr/>
        </p:nvGraphicFramePr>
        <p:xfrm>
          <a:off x="2009775" y="2362200"/>
          <a:ext cx="4875213" cy="1296987"/>
        </p:xfrm>
        <a:graphic>
          <a:graphicData uri="http://schemas.openxmlformats.org/presentationml/2006/ole">
            <mc:AlternateContent xmlns:mc="http://schemas.openxmlformats.org/markup-compatibility/2006">
              <mc:Choice xmlns:v="urn:schemas-microsoft-com:vml" Requires="v">
                <p:oleObj spid="_x0000_s78863" name="Equation" r:id="rId3" imgW="2768400" imgH="736560" progId="Equation.DSMT4">
                  <p:embed/>
                </p:oleObj>
              </mc:Choice>
              <mc:Fallback>
                <p:oleObj name="Equation" r:id="rId3" imgW="2768400" imgH="736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2362200"/>
                        <a:ext cx="4875213" cy="1296987"/>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381000" y="304800"/>
            <a:ext cx="8458200" cy="685800"/>
          </a:xfrm>
        </p:spPr>
        <p:txBody>
          <a:bodyPr/>
          <a:lstStyle/>
          <a:p>
            <a:pPr>
              <a:defRPr/>
            </a:pPr>
            <a:r>
              <a:rPr lang="en-GB" sz="2800" dirty="0" smtClean="0"/>
              <a:t>WAVE-PARTICLE  DUALITY  OF  LIGHT</a:t>
            </a:r>
            <a:endParaRPr lang="en-US" sz="2800" dirty="0" smtClean="0"/>
          </a:p>
        </p:txBody>
      </p:sp>
      <p:sp>
        <p:nvSpPr>
          <p:cNvPr id="15363" name="Rectangle 3"/>
          <p:cNvSpPr>
            <a:spLocks noGrp="1" noChangeArrowheads="1"/>
          </p:cNvSpPr>
          <p:nvPr>
            <p:ph type="body" idx="1"/>
          </p:nvPr>
        </p:nvSpPr>
        <p:spPr>
          <a:xfrm>
            <a:off x="533400" y="1066800"/>
            <a:ext cx="8153400" cy="5638800"/>
          </a:xfrm>
        </p:spPr>
        <p:txBody>
          <a:bodyPr/>
          <a:lstStyle/>
          <a:p>
            <a:r>
              <a:rPr lang="en-US" sz="2000" dirty="0" smtClean="0"/>
              <a:t>Einstein (1924) :  “There are therefore now two theories of light, both indispensable, and … without any logical connection.”</a:t>
            </a:r>
          </a:p>
          <a:p>
            <a:r>
              <a:rPr lang="en-US" sz="2000" dirty="0" smtClean="0"/>
              <a:t> evidence for wave-nature of light:</a:t>
            </a:r>
          </a:p>
          <a:p>
            <a:pPr lvl="1"/>
            <a:r>
              <a:rPr lang="en-US" sz="2000" dirty="0" smtClean="0"/>
              <a:t> diffraction</a:t>
            </a:r>
          </a:p>
          <a:p>
            <a:pPr lvl="1"/>
            <a:r>
              <a:rPr lang="en-US" sz="2000" dirty="0" smtClean="0"/>
              <a:t> interference</a:t>
            </a:r>
          </a:p>
          <a:p>
            <a:r>
              <a:rPr lang="en-US" sz="2000" dirty="0" smtClean="0"/>
              <a:t> evidence for particle-nature of light:</a:t>
            </a:r>
          </a:p>
          <a:p>
            <a:pPr lvl="1"/>
            <a:r>
              <a:rPr lang="en-US" sz="2000" dirty="0" smtClean="0"/>
              <a:t> photoelectric effect</a:t>
            </a:r>
          </a:p>
          <a:p>
            <a:pPr lvl="1"/>
            <a:r>
              <a:rPr lang="en-US" sz="2000" dirty="0" smtClean="0"/>
              <a:t> Compton effect</a:t>
            </a:r>
          </a:p>
          <a:p>
            <a:r>
              <a:rPr lang="en-US" sz="2000" dirty="0" smtClean="0"/>
              <a:t> </a:t>
            </a:r>
            <a:r>
              <a:rPr lang="en-GB" sz="2000" dirty="0" smtClean="0"/>
              <a:t>Light exhibits diffraction and interference phenomena that are </a:t>
            </a:r>
            <a:r>
              <a:rPr lang="en-GB" sz="2000" i="1" dirty="0" smtClean="0"/>
              <a:t>only</a:t>
            </a:r>
            <a:r>
              <a:rPr lang="en-GB" sz="2000" dirty="0" smtClean="0"/>
              <a:t> explicable in terms of wave properties</a:t>
            </a:r>
          </a:p>
          <a:p>
            <a:r>
              <a:rPr lang="en-GB" sz="2000" dirty="0" smtClean="0"/>
              <a:t>Light is always detected as packets (photons); we never observe half a photon</a:t>
            </a:r>
          </a:p>
          <a:p>
            <a:r>
              <a:rPr lang="en-GB" sz="2000" dirty="0" smtClean="0"/>
              <a:t>Number of photons proportional to energy density (i.e. to square of electromagnetic field strength)</a:t>
            </a:r>
            <a:endParaRPr lang="en-GB" sz="2400" dirty="0" smtClean="0"/>
          </a:p>
          <a:p>
            <a:endParaRPr lang="en-US" sz="2400" dirty="0"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3689350" y="1628775"/>
            <a:ext cx="169862" cy="915988"/>
          </a:xfrm>
          <a:prstGeom prst="rect">
            <a:avLst/>
          </a:prstGeom>
          <a:noFill/>
          <a:ln w="9525">
            <a:noFill/>
            <a:miter lim="800000"/>
            <a:headEnd/>
            <a:tailEnd/>
          </a:ln>
        </p:spPr>
        <p:txBody>
          <a:bodyPr wrap="none" anchor="ctr">
            <a:spAutoFit/>
          </a:bodyPr>
          <a:lstStyle/>
          <a:p>
            <a:pPr eaLnBrk="1" hangingPunct="1"/>
            <a:r>
              <a:rPr lang="en-US" sz="1800">
                <a:solidFill>
                  <a:schemeClr val="tx1"/>
                </a:solidFill>
                <a:latin typeface="Arial" pitchFamily="34" charset="0"/>
              </a:rPr>
              <a:t/>
            </a:r>
            <a:br>
              <a:rPr lang="en-US" sz="1800">
                <a:solidFill>
                  <a:schemeClr val="tx1"/>
                </a:solidFill>
                <a:latin typeface="Arial" pitchFamily="34" charset="0"/>
              </a:rPr>
            </a:br>
            <a:endParaRPr lang="en-US" sz="1800">
              <a:solidFill>
                <a:schemeClr val="tx1"/>
              </a:solidFill>
              <a:latin typeface="Arial" pitchFamily="34" charset="0"/>
            </a:endParaRPr>
          </a:p>
          <a:p>
            <a:endParaRPr lang="en-US" sz="1800">
              <a:solidFill>
                <a:schemeClr val="tx1"/>
              </a:solidFill>
              <a:latin typeface="Arial" pitchFamily="34" charset="0"/>
            </a:endParaRPr>
          </a:p>
        </p:txBody>
      </p:sp>
      <p:sp>
        <p:nvSpPr>
          <p:cNvPr id="3080" name="Rectangle 3"/>
          <p:cNvSpPr>
            <a:spLocks noChangeArrowheads="1"/>
          </p:cNvSpPr>
          <p:nvPr/>
        </p:nvSpPr>
        <p:spPr bwMode="auto">
          <a:xfrm>
            <a:off x="-3689350" y="7091363"/>
            <a:ext cx="5734050" cy="946150"/>
          </a:xfrm>
          <a:prstGeom prst="rect">
            <a:avLst/>
          </a:prstGeom>
          <a:noFill/>
          <a:ln w="9525">
            <a:noFill/>
            <a:miter lim="800000"/>
            <a:headEnd/>
            <a:tailEnd/>
          </a:ln>
        </p:spPr>
        <p:txBody>
          <a:bodyPr wrap="none" anchor="ctr">
            <a:spAutoFit/>
          </a:bodyPr>
          <a:lstStyle/>
          <a:p>
            <a:pPr eaLnBrk="1" hangingPunct="1"/>
            <a:endParaRPr lang="en-GB" altLang="zh-CN" sz="2800">
              <a:solidFill>
                <a:srgbClr val="FF0000"/>
              </a:solidFill>
              <a:latin typeface="Arial" pitchFamily="34" charset="0"/>
              <a:ea typeface="SimSun" pitchFamily="2" charset="-122"/>
            </a:endParaRPr>
          </a:p>
          <a:p>
            <a:r>
              <a:rPr lang="en-GB" altLang="zh-CN" sz="2800">
                <a:solidFill>
                  <a:srgbClr val="FF0000"/>
                </a:solidFill>
                <a:latin typeface="Arial" pitchFamily="34" charset="0"/>
                <a:ea typeface="SimSun" pitchFamily="2" charset="-122"/>
              </a:rPr>
              <a:t>                                                        </a:t>
            </a:r>
            <a:r>
              <a:rPr lang="en-US" altLang="zh-CN" sz="1100">
                <a:solidFill>
                  <a:schemeClr val="tx1"/>
                </a:solidFill>
                <a:latin typeface="Arial" pitchFamily="34" charset="0"/>
                <a:ea typeface="SimSun" pitchFamily="2" charset="-122"/>
              </a:rPr>
              <a:t> </a:t>
            </a:r>
            <a:endParaRPr lang="en-US" altLang="zh-CN" sz="1800">
              <a:solidFill>
                <a:schemeClr val="tx1"/>
              </a:solidFill>
              <a:latin typeface="Arial" pitchFamily="34" charset="0"/>
              <a:ea typeface="SimSun" pitchFamily="2" charset="-122"/>
            </a:endParaRPr>
          </a:p>
        </p:txBody>
      </p:sp>
      <p:sp>
        <p:nvSpPr>
          <p:cNvPr id="3082" name="Rectangle 26"/>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p>
        </p:txBody>
      </p:sp>
      <p:sp>
        <p:nvSpPr>
          <p:cNvPr id="3086" name="Text Box 36"/>
          <p:cNvSpPr txBox="1">
            <a:spLocks noChangeArrowheads="1"/>
          </p:cNvSpPr>
          <p:nvPr/>
        </p:nvSpPr>
        <p:spPr bwMode="auto">
          <a:xfrm>
            <a:off x="2440301" y="50800"/>
            <a:ext cx="4169731" cy="584775"/>
          </a:xfrm>
          <a:prstGeom prst="rect">
            <a:avLst/>
          </a:prstGeom>
          <a:noFill/>
          <a:ln w="9525">
            <a:noFill/>
            <a:miter lim="800000"/>
            <a:headEnd/>
            <a:tailEnd/>
          </a:ln>
        </p:spPr>
        <p:txBody>
          <a:bodyPr wrap="none">
            <a:spAutoFit/>
          </a:bodyPr>
          <a:lstStyle/>
          <a:p>
            <a:pPr algn="ctr" eaLnBrk="1" hangingPunct="1"/>
            <a:r>
              <a:rPr lang="en-GB" sz="3200" dirty="0" smtClean="0">
                <a:solidFill>
                  <a:srgbClr val="00FFFF"/>
                </a:solidFill>
                <a:latin typeface="Arial" pitchFamily="34" charset="0"/>
                <a:cs typeface="Arial" pitchFamily="34" charset="0"/>
              </a:rPr>
              <a:t>double </a:t>
            </a:r>
            <a:r>
              <a:rPr lang="en-GB" sz="3200" dirty="0">
                <a:solidFill>
                  <a:srgbClr val="00FFFF"/>
                </a:solidFill>
                <a:latin typeface="Arial" pitchFamily="34" charset="0"/>
                <a:cs typeface="Arial" pitchFamily="34" charset="0"/>
              </a:rPr>
              <a:t>slit experiment</a:t>
            </a:r>
            <a:endParaRPr lang="en-US" sz="3200" dirty="0">
              <a:solidFill>
                <a:srgbClr val="00FFFF"/>
              </a:solidFill>
              <a:latin typeface="Arial" pitchFamily="34" charset="0"/>
              <a:cs typeface="Arial" pitchFamily="34" charset="0"/>
            </a:endParaRPr>
          </a:p>
        </p:txBody>
      </p:sp>
      <p:sp>
        <p:nvSpPr>
          <p:cNvPr id="3087" name="Text Box 43"/>
          <p:cNvSpPr txBox="1">
            <a:spLocks noChangeArrowheads="1"/>
          </p:cNvSpPr>
          <p:nvPr/>
        </p:nvSpPr>
        <p:spPr bwMode="auto">
          <a:xfrm>
            <a:off x="4953000" y="762000"/>
            <a:ext cx="3962400" cy="5319713"/>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p:txBody>
      </p:sp>
      <p:sp>
        <p:nvSpPr>
          <p:cNvPr id="3088" name="Line 45"/>
          <p:cNvSpPr>
            <a:spLocks noChangeShapeType="1"/>
          </p:cNvSpPr>
          <p:nvPr/>
        </p:nvSpPr>
        <p:spPr bwMode="auto">
          <a:xfrm flipH="1">
            <a:off x="5653088" y="3549650"/>
            <a:ext cx="142875" cy="69850"/>
          </a:xfrm>
          <a:prstGeom prst="line">
            <a:avLst/>
          </a:prstGeom>
          <a:noFill/>
          <a:ln w="9525">
            <a:solidFill>
              <a:schemeClr val="tx1"/>
            </a:solidFill>
            <a:round/>
            <a:headEnd/>
            <a:tailEnd/>
          </a:ln>
        </p:spPr>
        <p:txBody>
          <a:bodyPr/>
          <a:lstStyle/>
          <a:p>
            <a:endParaRPr lang="en-US"/>
          </a:p>
        </p:txBody>
      </p:sp>
      <p:grpSp>
        <p:nvGrpSpPr>
          <p:cNvPr id="5" name="Group 46"/>
          <p:cNvGrpSpPr>
            <a:grpSpLocks/>
          </p:cNvGrpSpPr>
          <p:nvPr/>
        </p:nvGrpSpPr>
        <p:grpSpPr bwMode="auto">
          <a:xfrm>
            <a:off x="0" y="1295400"/>
            <a:ext cx="9144000" cy="3913188"/>
            <a:chOff x="0" y="962"/>
            <a:chExt cx="5760" cy="2494"/>
          </a:xfrm>
        </p:grpSpPr>
        <p:sp>
          <p:nvSpPr>
            <p:cNvPr id="3091" name="Text Box 47"/>
            <p:cNvSpPr txBox="1">
              <a:spLocks noChangeArrowheads="1"/>
            </p:cNvSpPr>
            <p:nvPr/>
          </p:nvSpPr>
          <p:spPr bwMode="auto">
            <a:xfrm>
              <a:off x="3107" y="2117"/>
              <a:ext cx="363"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d</a:t>
              </a:r>
              <a:endParaRPr lang="en-US" sz="1800" i="1">
                <a:solidFill>
                  <a:schemeClr val="tx1"/>
                </a:solidFill>
                <a:latin typeface="Times New Roman" pitchFamily="18" charset="0"/>
              </a:endParaRPr>
            </a:p>
          </p:txBody>
        </p:sp>
        <p:grpSp>
          <p:nvGrpSpPr>
            <p:cNvPr id="6" name="Group 48"/>
            <p:cNvGrpSpPr>
              <a:grpSpLocks/>
            </p:cNvGrpSpPr>
            <p:nvPr/>
          </p:nvGrpSpPr>
          <p:grpSpPr bwMode="auto">
            <a:xfrm>
              <a:off x="0" y="962"/>
              <a:ext cx="5760" cy="2494"/>
              <a:chOff x="0" y="960"/>
              <a:chExt cx="5760" cy="2494"/>
            </a:xfrm>
          </p:grpSpPr>
          <p:grpSp>
            <p:nvGrpSpPr>
              <p:cNvPr id="7" name="Group 49"/>
              <p:cNvGrpSpPr>
                <a:grpSpLocks/>
              </p:cNvGrpSpPr>
              <p:nvPr/>
            </p:nvGrpSpPr>
            <p:grpSpPr bwMode="auto">
              <a:xfrm>
                <a:off x="3470" y="1344"/>
                <a:ext cx="1860" cy="1134"/>
                <a:chOff x="3470" y="1389"/>
                <a:chExt cx="1860" cy="1134"/>
              </a:xfrm>
            </p:grpSpPr>
            <p:sp>
              <p:nvSpPr>
                <p:cNvPr id="3111" name="Line 50"/>
                <p:cNvSpPr>
                  <a:spLocks noChangeShapeType="1"/>
                </p:cNvSpPr>
                <p:nvPr/>
              </p:nvSpPr>
              <p:spPr bwMode="auto">
                <a:xfrm flipV="1">
                  <a:off x="3470" y="1389"/>
                  <a:ext cx="1860" cy="1134"/>
                </a:xfrm>
                <a:prstGeom prst="line">
                  <a:avLst/>
                </a:prstGeom>
                <a:noFill/>
                <a:ln w="9525">
                  <a:solidFill>
                    <a:srgbClr val="FF0000"/>
                  </a:solidFill>
                  <a:round/>
                  <a:headEnd/>
                  <a:tailEnd/>
                </a:ln>
              </p:spPr>
              <p:txBody>
                <a:bodyPr/>
                <a:lstStyle/>
                <a:p>
                  <a:endParaRPr lang="en-US"/>
                </a:p>
              </p:txBody>
            </p:sp>
            <p:sp>
              <p:nvSpPr>
                <p:cNvPr id="3112" name="Text Box 51"/>
                <p:cNvSpPr txBox="1">
                  <a:spLocks noChangeArrowheads="1"/>
                </p:cNvSpPr>
                <p:nvPr/>
              </p:nvSpPr>
              <p:spPr bwMode="auto">
                <a:xfrm>
                  <a:off x="3924" y="2251"/>
                  <a:ext cx="362" cy="234"/>
                </a:xfrm>
                <a:prstGeom prst="rect">
                  <a:avLst/>
                </a:prstGeom>
                <a:noFill/>
                <a:ln w="9525">
                  <a:noFill/>
                  <a:miter lim="800000"/>
                  <a:headEnd/>
                  <a:tailEnd/>
                </a:ln>
              </p:spPr>
              <p:txBody>
                <a:bodyPr>
                  <a:spAutoFit/>
                </a:bodyPr>
                <a:lstStyle/>
                <a:p>
                  <a:pPr eaLnBrk="1" hangingPunct="1">
                    <a:spcBef>
                      <a:spcPct val="50000"/>
                    </a:spcBef>
                  </a:pPr>
                  <a:r>
                    <a:rPr lang="el-GR" sz="1800">
                      <a:solidFill>
                        <a:schemeClr val="tx1"/>
                      </a:solidFill>
                      <a:latin typeface="Times New Roman" pitchFamily="18" charset="0"/>
                      <a:cs typeface="Times New Roman" pitchFamily="18" charset="0"/>
                    </a:rPr>
                    <a:t>θ</a:t>
                  </a:r>
                </a:p>
              </p:txBody>
            </p:sp>
          </p:grpSp>
          <p:sp>
            <p:nvSpPr>
              <p:cNvPr id="3094" name="Line 52"/>
              <p:cNvSpPr>
                <a:spLocks noChangeShapeType="1"/>
              </p:cNvSpPr>
              <p:nvPr/>
            </p:nvSpPr>
            <p:spPr bwMode="auto">
              <a:xfrm rot="16200000" flipH="1">
                <a:off x="3539" y="2318"/>
                <a:ext cx="90" cy="45"/>
              </a:xfrm>
              <a:prstGeom prst="line">
                <a:avLst/>
              </a:prstGeom>
              <a:noFill/>
              <a:ln w="9525">
                <a:solidFill>
                  <a:schemeClr val="tx1"/>
                </a:solidFill>
                <a:round/>
                <a:headEnd/>
                <a:tailEnd/>
              </a:ln>
            </p:spPr>
            <p:txBody>
              <a:bodyPr/>
              <a:lstStyle/>
              <a:p>
                <a:endParaRPr lang="en-US"/>
              </a:p>
            </p:txBody>
          </p:sp>
          <p:grpSp>
            <p:nvGrpSpPr>
              <p:cNvPr id="8" name="Group 53"/>
              <p:cNvGrpSpPr>
                <a:grpSpLocks/>
              </p:cNvGrpSpPr>
              <p:nvPr/>
            </p:nvGrpSpPr>
            <p:grpSpPr bwMode="auto">
              <a:xfrm>
                <a:off x="0" y="960"/>
                <a:ext cx="5760" cy="2494"/>
                <a:chOff x="0" y="981"/>
                <a:chExt cx="5760" cy="2494"/>
              </a:xfrm>
            </p:grpSpPr>
            <p:graphicFrame>
              <p:nvGraphicFramePr>
                <p:cNvPr id="3078" name="Object 54"/>
                <p:cNvGraphicFramePr>
                  <a:graphicFrameLocks noChangeAspect="1"/>
                </p:cNvGraphicFramePr>
                <p:nvPr/>
              </p:nvGraphicFramePr>
              <p:xfrm>
                <a:off x="3573" y="2568"/>
                <a:ext cx="440" cy="182"/>
              </p:xfrm>
              <a:graphic>
                <a:graphicData uri="http://schemas.openxmlformats.org/presentationml/2006/ole">
                  <mc:AlternateContent xmlns:mc="http://schemas.openxmlformats.org/markup-compatibility/2006">
                    <mc:Choice xmlns:v="urn:schemas-microsoft-com:vml" Requires="v">
                      <p:oleObj spid="_x0000_s79887" name="Equation" r:id="rId3" imgW="444114" imgH="177646" progId="Equation.DSMT4">
                        <p:embed/>
                      </p:oleObj>
                    </mc:Choice>
                    <mc:Fallback>
                      <p:oleObj name="Equation" r:id="rId3" imgW="444114" imgH="1776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 y="2568"/>
                              <a:ext cx="440"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Rectangle 55"/>
                <p:cNvSpPr>
                  <a:spLocks noChangeArrowheads="1"/>
                </p:cNvSpPr>
                <p:nvPr/>
              </p:nvSpPr>
              <p:spPr bwMode="auto">
                <a:xfrm>
                  <a:off x="3379" y="981"/>
                  <a:ext cx="46" cy="86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7" name="Rectangle 56"/>
                <p:cNvSpPr>
                  <a:spLocks noChangeArrowheads="1"/>
                </p:cNvSpPr>
                <p:nvPr/>
              </p:nvSpPr>
              <p:spPr bwMode="auto">
                <a:xfrm>
                  <a:off x="3379" y="2614"/>
                  <a:ext cx="46" cy="86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8" name="Rectangle 57"/>
                <p:cNvSpPr>
                  <a:spLocks noChangeArrowheads="1"/>
                </p:cNvSpPr>
                <p:nvPr/>
              </p:nvSpPr>
              <p:spPr bwMode="auto">
                <a:xfrm>
                  <a:off x="3379" y="1979"/>
                  <a:ext cx="46" cy="49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9" name="Text Box 58"/>
                <p:cNvSpPr txBox="1">
                  <a:spLocks noChangeArrowheads="1"/>
                </p:cNvSpPr>
                <p:nvPr/>
              </p:nvSpPr>
              <p:spPr bwMode="auto">
                <a:xfrm>
                  <a:off x="4332" y="3158"/>
                  <a:ext cx="317"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D</a:t>
                  </a:r>
                  <a:endParaRPr lang="en-US" sz="1800" i="1">
                    <a:solidFill>
                      <a:schemeClr val="tx1"/>
                    </a:solidFill>
                    <a:latin typeface="Times New Roman" pitchFamily="18" charset="0"/>
                  </a:endParaRPr>
                </a:p>
              </p:txBody>
            </p:sp>
            <p:sp>
              <p:nvSpPr>
                <p:cNvPr id="3100" name="Line 59"/>
                <p:cNvSpPr>
                  <a:spLocks noChangeShapeType="1"/>
                </p:cNvSpPr>
                <p:nvPr/>
              </p:nvSpPr>
              <p:spPr bwMode="auto">
                <a:xfrm>
                  <a:off x="5375" y="981"/>
                  <a:ext cx="0" cy="2404"/>
                </a:xfrm>
                <a:prstGeom prst="line">
                  <a:avLst/>
                </a:prstGeom>
                <a:noFill/>
                <a:ln w="76200">
                  <a:solidFill>
                    <a:schemeClr val="tx1"/>
                  </a:solidFill>
                  <a:round/>
                  <a:headEnd/>
                  <a:tailEnd/>
                </a:ln>
              </p:spPr>
              <p:txBody>
                <a:bodyPr/>
                <a:lstStyle/>
                <a:p>
                  <a:endParaRPr lang="en-US"/>
                </a:p>
              </p:txBody>
            </p:sp>
            <p:sp>
              <p:nvSpPr>
                <p:cNvPr id="3101" name="Line 60"/>
                <p:cNvSpPr>
                  <a:spLocks noChangeShapeType="1"/>
                </p:cNvSpPr>
                <p:nvPr/>
              </p:nvSpPr>
              <p:spPr bwMode="auto">
                <a:xfrm flipV="1">
                  <a:off x="3425" y="1389"/>
                  <a:ext cx="1859" cy="544"/>
                </a:xfrm>
                <a:prstGeom prst="line">
                  <a:avLst/>
                </a:prstGeom>
                <a:noFill/>
                <a:ln w="9525">
                  <a:solidFill>
                    <a:srgbClr val="FF0000"/>
                  </a:solidFill>
                  <a:round/>
                  <a:headEnd/>
                  <a:tailEnd/>
                </a:ln>
              </p:spPr>
              <p:txBody>
                <a:bodyPr/>
                <a:lstStyle/>
                <a:p>
                  <a:endParaRPr lang="en-US"/>
                </a:p>
              </p:txBody>
            </p:sp>
            <p:sp>
              <p:nvSpPr>
                <p:cNvPr id="3102" name="Line 61"/>
                <p:cNvSpPr>
                  <a:spLocks noChangeShapeType="1"/>
                </p:cNvSpPr>
                <p:nvPr/>
              </p:nvSpPr>
              <p:spPr bwMode="auto">
                <a:xfrm>
                  <a:off x="3470" y="1979"/>
                  <a:ext cx="227" cy="362"/>
                </a:xfrm>
                <a:prstGeom prst="line">
                  <a:avLst/>
                </a:prstGeom>
                <a:noFill/>
                <a:ln w="9525">
                  <a:solidFill>
                    <a:schemeClr val="tx1"/>
                  </a:solidFill>
                  <a:prstDash val="dash"/>
                  <a:round/>
                  <a:headEnd/>
                  <a:tailEnd/>
                </a:ln>
              </p:spPr>
              <p:txBody>
                <a:bodyPr/>
                <a:lstStyle/>
                <a:p>
                  <a:endParaRPr lang="en-US"/>
                </a:p>
              </p:txBody>
            </p:sp>
            <p:sp>
              <p:nvSpPr>
                <p:cNvPr id="3103" name="Line 62"/>
                <p:cNvSpPr>
                  <a:spLocks noChangeShapeType="1"/>
                </p:cNvSpPr>
                <p:nvPr/>
              </p:nvSpPr>
              <p:spPr bwMode="auto">
                <a:xfrm>
                  <a:off x="3696" y="2522"/>
                  <a:ext cx="726" cy="0"/>
                </a:xfrm>
                <a:prstGeom prst="line">
                  <a:avLst/>
                </a:prstGeom>
                <a:noFill/>
                <a:ln w="9525">
                  <a:solidFill>
                    <a:schemeClr val="tx1"/>
                  </a:solidFill>
                  <a:prstDash val="dash"/>
                  <a:round/>
                  <a:headEnd/>
                  <a:tailEnd/>
                </a:ln>
              </p:spPr>
              <p:txBody>
                <a:bodyPr/>
                <a:lstStyle/>
                <a:p>
                  <a:endParaRPr lang="en-US"/>
                </a:p>
              </p:txBody>
            </p:sp>
            <p:sp>
              <p:nvSpPr>
                <p:cNvPr id="3104" name="Line 63"/>
                <p:cNvSpPr>
                  <a:spLocks noChangeShapeType="1"/>
                </p:cNvSpPr>
                <p:nvPr/>
              </p:nvSpPr>
              <p:spPr bwMode="auto">
                <a:xfrm flipV="1">
                  <a:off x="3515" y="2432"/>
                  <a:ext cx="227" cy="136"/>
                </a:xfrm>
                <a:prstGeom prst="line">
                  <a:avLst/>
                </a:prstGeom>
                <a:noFill/>
                <a:ln w="9525">
                  <a:solidFill>
                    <a:schemeClr val="tx1"/>
                  </a:solidFill>
                  <a:round/>
                  <a:headEnd type="triangle" w="med" len="med"/>
                  <a:tailEnd type="triangle" w="med" len="med"/>
                </a:ln>
              </p:spPr>
              <p:txBody>
                <a:bodyPr/>
                <a:lstStyle/>
                <a:p>
                  <a:endParaRPr lang="en-US"/>
                </a:p>
              </p:txBody>
            </p:sp>
            <p:sp>
              <p:nvSpPr>
                <p:cNvPr id="3105" name="Line 64"/>
                <p:cNvSpPr>
                  <a:spLocks noChangeShapeType="1"/>
                </p:cNvSpPr>
                <p:nvPr/>
              </p:nvSpPr>
              <p:spPr bwMode="auto">
                <a:xfrm>
                  <a:off x="3470" y="3158"/>
                  <a:ext cx="1860" cy="0"/>
                </a:xfrm>
                <a:prstGeom prst="line">
                  <a:avLst/>
                </a:prstGeom>
                <a:noFill/>
                <a:ln w="9525">
                  <a:solidFill>
                    <a:schemeClr val="tx1"/>
                  </a:solidFill>
                  <a:round/>
                  <a:headEnd type="triangle" w="med" len="med"/>
                  <a:tailEnd type="triangle" w="med" len="med"/>
                </a:ln>
              </p:spPr>
              <p:txBody>
                <a:bodyPr/>
                <a:lstStyle/>
                <a:p>
                  <a:endParaRPr lang="en-US"/>
                </a:p>
              </p:txBody>
            </p:sp>
            <p:sp>
              <p:nvSpPr>
                <p:cNvPr id="3106" name="Line 65"/>
                <p:cNvSpPr>
                  <a:spLocks noChangeShapeType="1"/>
                </p:cNvSpPr>
                <p:nvPr/>
              </p:nvSpPr>
              <p:spPr bwMode="auto">
                <a:xfrm flipV="1">
                  <a:off x="5466" y="1434"/>
                  <a:ext cx="0" cy="726"/>
                </a:xfrm>
                <a:prstGeom prst="line">
                  <a:avLst/>
                </a:prstGeom>
                <a:noFill/>
                <a:ln w="9525">
                  <a:solidFill>
                    <a:schemeClr val="tx1"/>
                  </a:solidFill>
                  <a:round/>
                  <a:headEnd/>
                  <a:tailEnd type="triangle" w="med" len="med"/>
                </a:ln>
              </p:spPr>
              <p:txBody>
                <a:bodyPr/>
                <a:lstStyle/>
                <a:p>
                  <a:endParaRPr lang="en-US"/>
                </a:p>
              </p:txBody>
            </p:sp>
            <p:sp>
              <p:nvSpPr>
                <p:cNvPr id="3107" name="Text Box 66"/>
                <p:cNvSpPr txBox="1">
                  <a:spLocks noChangeArrowheads="1"/>
                </p:cNvSpPr>
                <p:nvPr/>
              </p:nvSpPr>
              <p:spPr bwMode="auto">
                <a:xfrm>
                  <a:off x="5466" y="1661"/>
                  <a:ext cx="227"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y</a:t>
                  </a:r>
                  <a:endParaRPr lang="en-US" sz="1800" i="1">
                    <a:solidFill>
                      <a:schemeClr val="tx1"/>
                    </a:solidFill>
                    <a:latin typeface="Times New Roman" pitchFamily="18" charset="0"/>
                  </a:endParaRPr>
                </a:p>
              </p:txBody>
            </p:sp>
            <p:sp>
              <p:nvSpPr>
                <p:cNvPr id="3108" name="Line 67"/>
                <p:cNvSpPr>
                  <a:spLocks noChangeShapeType="1"/>
                </p:cNvSpPr>
                <p:nvPr/>
              </p:nvSpPr>
              <p:spPr bwMode="auto">
                <a:xfrm>
                  <a:off x="3289" y="1888"/>
                  <a:ext cx="0" cy="681"/>
                </a:xfrm>
                <a:prstGeom prst="line">
                  <a:avLst/>
                </a:prstGeom>
                <a:noFill/>
                <a:ln w="9525">
                  <a:solidFill>
                    <a:schemeClr val="tx1"/>
                  </a:solidFill>
                  <a:round/>
                  <a:headEnd type="triangle" w="med" len="med"/>
                  <a:tailEnd type="triangle" w="med" len="med"/>
                </a:ln>
              </p:spPr>
              <p:txBody>
                <a:bodyPr/>
                <a:lstStyle/>
                <a:p>
                  <a:endParaRPr lang="en-US"/>
                </a:p>
              </p:txBody>
            </p:sp>
            <p:sp>
              <p:nvSpPr>
                <p:cNvPr id="3109" name="Rectangle 68"/>
                <p:cNvSpPr>
                  <a:spLocks noChangeArrowheads="1"/>
                </p:cNvSpPr>
                <p:nvPr/>
              </p:nvSpPr>
              <p:spPr bwMode="auto">
                <a:xfrm>
                  <a:off x="0" y="1932"/>
                  <a:ext cx="5760" cy="0"/>
                </a:xfrm>
                <a:prstGeom prst="rect">
                  <a:avLst/>
                </a:prstGeom>
                <a:noFill/>
                <a:ln w="9525">
                  <a:noFill/>
                  <a:miter lim="800000"/>
                  <a:headEnd/>
                  <a:tailEnd/>
                </a:ln>
              </p:spPr>
              <p:txBody>
                <a:bodyPr wrap="none" anchor="ctr">
                  <a:spAutoFit/>
                </a:bodyPr>
                <a:lstStyle/>
                <a:p>
                  <a:endParaRPr lang="en-US"/>
                </a:p>
              </p:txBody>
            </p:sp>
            <p:sp>
              <p:nvSpPr>
                <p:cNvPr id="3110" name="Rectangle 69"/>
                <p:cNvSpPr>
                  <a:spLocks noChangeArrowheads="1"/>
                </p:cNvSpPr>
                <p:nvPr/>
              </p:nvSpPr>
              <p:spPr bwMode="auto">
                <a:xfrm>
                  <a:off x="0" y="2052"/>
                  <a:ext cx="5760" cy="0"/>
                </a:xfrm>
                <a:prstGeom prst="rect">
                  <a:avLst/>
                </a:prstGeom>
                <a:noFill/>
                <a:ln w="9525">
                  <a:noFill/>
                  <a:miter lim="800000"/>
                  <a:headEnd/>
                  <a:tailEnd/>
                </a:ln>
              </p:spPr>
              <p:txBody>
                <a:bodyPr wrap="none" anchor="ctr">
                  <a:spAutoFit/>
                </a:bodyPr>
                <a:lstStyle/>
                <a:p>
                  <a:endParaRPr lang="en-US"/>
                </a:p>
              </p:txBody>
            </p:sp>
          </p:grpSp>
        </p:grpSp>
      </p:grpSp>
      <p:sp>
        <p:nvSpPr>
          <p:cNvPr id="3090" name="Arc 70"/>
          <p:cNvSpPr>
            <a:spLocks/>
          </p:cNvSpPr>
          <p:nvPr/>
        </p:nvSpPr>
        <p:spPr bwMode="auto">
          <a:xfrm rot="19648317" flipV="1">
            <a:off x="6094413" y="3579813"/>
            <a:ext cx="144462" cy="354012"/>
          </a:xfrm>
          <a:custGeom>
            <a:avLst/>
            <a:gdLst>
              <a:gd name="T0" fmla="*/ 0 w 21600"/>
              <a:gd name="T1" fmla="*/ 0 h 21600"/>
              <a:gd name="T2" fmla="*/ 6461798 w 21600"/>
              <a:gd name="T3" fmla="*/ 95092538 h 21600"/>
              <a:gd name="T4" fmla="*/ 0 w 21600"/>
              <a:gd name="T5" fmla="*/ 950925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6" name="Content Placeholder 45"/>
          <p:cNvSpPr>
            <a:spLocks noGrp="1"/>
          </p:cNvSpPr>
          <p:nvPr>
            <p:ph sz="half" idx="2"/>
          </p:nvPr>
        </p:nvSpPr>
        <p:spPr>
          <a:xfrm>
            <a:off x="304800" y="1219200"/>
            <a:ext cx="4495800" cy="5638800"/>
          </a:xfrm>
        </p:spPr>
        <p:txBody>
          <a:bodyPr/>
          <a:lstStyle/>
          <a:p>
            <a:r>
              <a:rPr lang="en-GB" sz="2000" dirty="0" smtClean="0"/>
              <a:t>Originally performed by Young (1801) to demonstrate the wave-nature of light.  Has now been done with electrons, neutrons, He atoms,…</a:t>
            </a:r>
          </a:p>
          <a:p>
            <a:r>
              <a:rPr lang="en-US" sz="2000" dirty="0" smtClean="0">
                <a:solidFill>
                  <a:schemeClr val="bg1"/>
                </a:solidFill>
              </a:rPr>
              <a:t>Classical physics expectation:  two peaks for particles, interference pattern for waves             </a:t>
            </a:r>
          </a:p>
          <a:p>
            <a:endParaRPr lang="en-GB" sz="2000" dirty="0" smtClean="0"/>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3689350" y="1628775"/>
            <a:ext cx="169862" cy="915988"/>
          </a:xfrm>
          <a:prstGeom prst="rect">
            <a:avLst/>
          </a:prstGeom>
          <a:noFill/>
          <a:ln w="9525">
            <a:noFill/>
            <a:miter lim="800000"/>
            <a:headEnd/>
            <a:tailEnd/>
          </a:ln>
        </p:spPr>
        <p:txBody>
          <a:bodyPr wrap="none" anchor="ctr">
            <a:spAutoFit/>
          </a:bodyPr>
          <a:lstStyle/>
          <a:p>
            <a:pPr eaLnBrk="1" hangingPunct="1"/>
            <a:r>
              <a:rPr lang="en-US" sz="1800">
                <a:solidFill>
                  <a:schemeClr val="tx1"/>
                </a:solidFill>
                <a:latin typeface="Arial" pitchFamily="34" charset="0"/>
              </a:rPr>
              <a:t/>
            </a:r>
            <a:br>
              <a:rPr lang="en-US" sz="1800">
                <a:solidFill>
                  <a:schemeClr val="tx1"/>
                </a:solidFill>
                <a:latin typeface="Arial" pitchFamily="34" charset="0"/>
              </a:rPr>
            </a:br>
            <a:endParaRPr lang="en-US" sz="1800">
              <a:solidFill>
                <a:schemeClr val="tx1"/>
              </a:solidFill>
              <a:latin typeface="Arial" pitchFamily="34" charset="0"/>
            </a:endParaRPr>
          </a:p>
          <a:p>
            <a:endParaRPr lang="en-US" sz="1800">
              <a:solidFill>
                <a:schemeClr val="tx1"/>
              </a:solidFill>
              <a:latin typeface="Arial" pitchFamily="34" charset="0"/>
            </a:endParaRPr>
          </a:p>
        </p:txBody>
      </p:sp>
      <p:sp>
        <p:nvSpPr>
          <p:cNvPr id="3080" name="Rectangle 3"/>
          <p:cNvSpPr>
            <a:spLocks noChangeArrowheads="1"/>
          </p:cNvSpPr>
          <p:nvPr/>
        </p:nvSpPr>
        <p:spPr bwMode="auto">
          <a:xfrm>
            <a:off x="-3689350" y="7091363"/>
            <a:ext cx="5734050" cy="946150"/>
          </a:xfrm>
          <a:prstGeom prst="rect">
            <a:avLst/>
          </a:prstGeom>
          <a:noFill/>
          <a:ln w="9525">
            <a:noFill/>
            <a:miter lim="800000"/>
            <a:headEnd/>
            <a:tailEnd/>
          </a:ln>
        </p:spPr>
        <p:txBody>
          <a:bodyPr wrap="none" anchor="ctr">
            <a:spAutoFit/>
          </a:bodyPr>
          <a:lstStyle/>
          <a:p>
            <a:pPr eaLnBrk="1" hangingPunct="1"/>
            <a:endParaRPr lang="en-GB" altLang="zh-CN" sz="2800">
              <a:solidFill>
                <a:srgbClr val="FF0000"/>
              </a:solidFill>
              <a:latin typeface="Arial" pitchFamily="34" charset="0"/>
              <a:ea typeface="SimSun" pitchFamily="2" charset="-122"/>
            </a:endParaRPr>
          </a:p>
          <a:p>
            <a:r>
              <a:rPr lang="en-GB" altLang="zh-CN" sz="2800">
                <a:solidFill>
                  <a:srgbClr val="FF0000"/>
                </a:solidFill>
                <a:latin typeface="Arial" pitchFamily="34" charset="0"/>
                <a:ea typeface="SimSun" pitchFamily="2" charset="-122"/>
              </a:rPr>
              <a:t>                                                        </a:t>
            </a:r>
            <a:r>
              <a:rPr lang="en-US" altLang="zh-CN" sz="1100">
                <a:solidFill>
                  <a:schemeClr val="tx1"/>
                </a:solidFill>
                <a:latin typeface="Arial" pitchFamily="34" charset="0"/>
                <a:ea typeface="SimSun" pitchFamily="2" charset="-122"/>
              </a:rPr>
              <a:t> </a:t>
            </a:r>
            <a:endParaRPr lang="en-US" altLang="zh-CN" sz="1800">
              <a:solidFill>
                <a:schemeClr val="tx1"/>
              </a:solidFill>
              <a:latin typeface="Arial" pitchFamily="34" charset="0"/>
              <a:ea typeface="SimSun" pitchFamily="2" charset="-122"/>
            </a:endParaRPr>
          </a:p>
        </p:txBody>
      </p:sp>
      <p:grpSp>
        <p:nvGrpSpPr>
          <p:cNvPr id="2" name="Group 41"/>
          <p:cNvGrpSpPr>
            <a:grpSpLocks/>
          </p:cNvGrpSpPr>
          <p:nvPr/>
        </p:nvGrpSpPr>
        <p:grpSpPr bwMode="auto">
          <a:xfrm>
            <a:off x="323850" y="914400"/>
            <a:ext cx="3457575" cy="369332"/>
            <a:chOff x="323850" y="914400"/>
            <a:chExt cx="3457575" cy="369332"/>
          </a:xfrm>
        </p:grpSpPr>
        <p:sp>
          <p:nvSpPr>
            <p:cNvPr id="3115" name="Text Box 24"/>
            <p:cNvSpPr txBox="1">
              <a:spLocks noChangeArrowheads="1"/>
            </p:cNvSpPr>
            <p:nvPr/>
          </p:nvSpPr>
          <p:spPr bwMode="auto">
            <a:xfrm>
              <a:off x="323850" y="914400"/>
              <a:ext cx="3457575" cy="369332"/>
            </a:xfrm>
            <a:prstGeom prst="rect">
              <a:avLst/>
            </a:prstGeom>
            <a:noFill/>
            <a:ln w="9525">
              <a:noFill/>
              <a:miter lim="800000"/>
              <a:headEnd/>
              <a:tailEnd/>
            </a:ln>
          </p:spPr>
          <p:txBody>
            <a:bodyPr>
              <a:spAutoFit/>
            </a:bodyPr>
            <a:lstStyle/>
            <a:p>
              <a:pPr eaLnBrk="1" hangingPunct="1">
                <a:spcBef>
                  <a:spcPct val="50000"/>
                </a:spcBef>
              </a:pPr>
              <a:r>
                <a:rPr lang="en-GB" sz="1800" b="1" dirty="0">
                  <a:solidFill>
                    <a:schemeClr val="bg1">
                      <a:lumMod val="90000"/>
                    </a:schemeClr>
                  </a:solidFill>
                  <a:latin typeface="Arial" pitchFamily="34" charset="0"/>
                  <a:cs typeface="Arial" pitchFamily="34" charset="0"/>
                </a:rPr>
                <a:t>Maxima when</a:t>
              </a:r>
              <a:r>
                <a:rPr lang="en-GB" sz="1800" b="1" dirty="0" smtClean="0">
                  <a:solidFill>
                    <a:schemeClr val="bg1">
                      <a:lumMod val="90000"/>
                    </a:schemeClr>
                  </a:solidFill>
                  <a:latin typeface="Arial" pitchFamily="34" charset="0"/>
                  <a:cs typeface="Arial" pitchFamily="34" charset="0"/>
                </a:rPr>
                <a:t>:   </a:t>
              </a:r>
              <a:endParaRPr lang="en-US" sz="1800" b="1" dirty="0">
                <a:solidFill>
                  <a:schemeClr val="bg1">
                    <a:lumMod val="90000"/>
                  </a:schemeClr>
                </a:solidFill>
                <a:latin typeface="Arial" pitchFamily="34" charset="0"/>
                <a:cs typeface="Arial" pitchFamily="34" charset="0"/>
              </a:endParaRPr>
            </a:p>
          </p:txBody>
        </p:sp>
        <p:graphicFrame>
          <p:nvGraphicFramePr>
            <p:cNvPr id="3074" name="Object 25"/>
            <p:cNvGraphicFramePr>
              <a:graphicFrameLocks noChangeAspect="1"/>
            </p:cNvGraphicFramePr>
            <p:nvPr/>
          </p:nvGraphicFramePr>
          <p:xfrm>
            <a:off x="2173287" y="914400"/>
            <a:ext cx="1560513" cy="365125"/>
          </p:xfrm>
          <a:graphic>
            <a:graphicData uri="http://schemas.openxmlformats.org/presentationml/2006/ole">
              <mc:AlternateContent xmlns:mc="http://schemas.openxmlformats.org/markup-compatibility/2006">
                <mc:Choice xmlns:v="urn:schemas-microsoft-com:vml" Requires="v">
                  <p:oleObj spid="_x0000_s80963" name="Equation" r:id="rId3" imgW="761669" imgH="177723" progId="Equation.DSMT4">
                    <p:embed/>
                  </p:oleObj>
                </mc:Choice>
                <mc:Fallback>
                  <p:oleObj name="Equation" r:id="rId3" imgW="761669"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7" y="914400"/>
                          <a:ext cx="1560513" cy="365125"/>
                        </a:xfrm>
                        <a:prstGeom prst="rect">
                          <a:avLst/>
                        </a:prstGeom>
                        <a:solidFill>
                          <a:schemeClr val="bg1"/>
                        </a:solidFill>
                      </p:spPr>
                    </p:pic>
                  </p:oleObj>
                </mc:Fallback>
              </mc:AlternateContent>
            </a:graphicData>
          </a:graphic>
        </p:graphicFrame>
      </p:grpSp>
      <p:sp>
        <p:nvSpPr>
          <p:cNvPr id="3082" name="Rectangle 26"/>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p>
        </p:txBody>
      </p:sp>
      <p:grpSp>
        <p:nvGrpSpPr>
          <p:cNvPr id="3" name="Group 40"/>
          <p:cNvGrpSpPr>
            <a:grpSpLocks/>
          </p:cNvGrpSpPr>
          <p:nvPr/>
        </p:nvGrpSpPr>
        <p:grpSpPr bwMode="auto">
          <a:xfrm>
            <a:off x="322263" y="4221163"/>
            <a:ext cx="4189412" cy="369332"/>
            <a:chOff x="322263" y="4221163"/>
            <a:chExt cx="4189412" cy="369332"/>
          </a:xfrm>
        </p:grpSpPr>
        <p:sp>
          <p:nvSpPr>
            <p:cNvPr id="3114" name="Text Box 30"/>
            <p:cNvSpPr txBox="1">
              <a:spLocks noChangeArrowheads="1"/>
            </p:cNvSpPr>
            <p:nvPr/>
          </p:nvSpPr>
          <p:spPr bwMode="auto">
            <a:xfrm>
              <a:off x="322263" y="4221163"/>
              <a:ext cx="3889375" cy="369332"/>
            </a:xfrm>
            <a:prstGeom prst="rect">
              <a:avLst/>
            </a:prstGeom>
            <a:noFill/>
            <a:ln w="9525">
              <a:noFill/>
              <a:miter lim="800000"/>
              <a:headEnd/>
              <a:tailEnd/>
            </a:ln>
          </p:spPr>
          <p:txBody>
            <a:bodyPr>
              <a:spAutoFit/>
            </a:bodyPr>
            <a:lstStyle/>
            <a:p>
              <a:pPr eaLnBrk="1" hangingPunct="1">
                <a:spcBef>
                  <a:spcPct val="50000"/>
                </a:spcBef>
              </a:pPr>
              <a:r>
                <a:rPr lang="en-GB" sz="1800" dirty="0">
                  <a:solidFill>
                    <a:schemeClr val="bg1">
                      <a:lumMod val="90000"/>
                    </a:schemeClr>
                  </a:solidFill>
                  <a:latin typeface="Arial" pitchFamily="34" charset="0"/>
                  <a:cs typeface="Arial" pitchFamily="34" charset="0"/>
                </a:rPr>
                <a:t>Position on screen:</a:t>
              </a:r>
              <a:endParaRPr lang="en-US" sz="1800" i="1" dirty="0">
                <a:solidFill>
                  <a:schemeClr val="bg1">
                    <a:lumMod val="90000"/>
                  </a:schemeClr>
                </a:solidFill>
                <a:latin typeface="Arial" pitchFamily="34" charset="0"/>
                <a:cs typeface="Arial" pitchFamily="34" charset="0"/>
              </a:endParaRPr>
            </a:p>
          </p:txBody>
        </p:sp>
        <p:graphicFrame>
          <p:nvGraphicFramePr>
            <p:cNvPr id="3076" name="Object 31"/>
            <p:cNvGraphicFramePr>
              <a:graphicFrameLocks noChangeAspect="1"/>
            </p:cNvGraphicFramePr>
            <p:nvPr/>
          </p:nvGraphicFramePr>
          <p:xfrm>
            <a:off x="2411413" y="4238625"/>
            <a:ext cx="2100262" cy="342900"/>
          </p:xfrm>
          <a:graphic>
            <a:graphicData uri="http://schemas.openxmlformats.org/presentationml/2006/ole">
              <mc:AlternateContent xmlns:mc="http://schemas.openxmlformats.org/markup-compatibility/2006">
                <mc:Choice xmlns:v="urn:schemas-microsoft-com:vml" Requires="v">
                  <p:oleObj spid="_x0000_s80964" name="Equation" r:id="rId5" imgW="2095500" imgH="342900" progId="Equation.DSMT4">
                    <p:embed/>
                  </p:oleObj>
                </mc:Choice>
                <mc:Fallback>
                  <p:oleObj name="Equation" r:id="rId5" imgW="2095500" imgH="342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4238625"/>
                          <a:ext cx="2100262" cy="342900"/>
                        </a:xfrm>
                        <a:prstGeom prst="rect">
                          <a:avLst/>
                        </a:prstGeom>
                        <a:solidFill>
                          <a:schemeClr val="bg1"/>
                        </a:solidFill>
                      </p:spPr>
                    </p:pic>
                  </p:oleObj>
                </mc:Fallback>
              </mc:AlternateContent>
            </a:graphicData>
          </a:graphic>
        </p:graphicFrame>
      </p:grpSp>
      <p:graphicFrame>
        <p:nvGraphicFramePr>
          <p:cNvPr id="3077" name="Object 32"/>
          <p:cNvGraphicFramePr>
            <a:graphicFrameLocks noChangeAspect="1"/>
          </p:cNvGraphicFramePr>
          <p:nvPr/>
        </p:nvGraphicFramePr>
        <p:xfrm>
          <a:off x="1797050" y="1981200"/>
          <a:ext cx="1404938" cy="1668463"/>
        </p:xfrm>
        <a:graphic>
          <a:graphicData uri="http://schemas.openxmlformats.org/presentationml/2006/ole">
            <mc:AlternateContent xmlns:mc="http://schemas.openxmlformats.org/markup-compatibility/2006">
              <mc:Choice xmlns:v="urn:schemas-microsoft-com:vml" Requires="v">
                <p:oleObj spid="_x0000_s80965" name="Equation" r:id="rId7" imgW="685800" imgH="812800" progId="Equation.DSMT4">
                  <p:embed/>
                </p:oleObj>
              </mc:Choice>
              <mc:Fallback>
                <p:oleObj name="Equation" r:id="rId7" imgW="685800" imgH="812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7050" y="1981200"/>
                        <a:ext cx="1404938" cy="1668463"/>
                      </a:xfrm>
                      <a:prstGeom prst="rect">
                        <a:avLst/>
                      </a:prstGeom>
                      <a:solidFill>
                        <a:schemeClr val="bg1"/>
                      </a:solidFill>
                    </p:spPr>
                  </p:pic>
                </p:oleObj>
              </mc:Fallback>
            </mc:AlternateContent>
          </a:graphicData>
        </a:graphic>
      </p:graphicFrame>
      <p:sp>
        <p:nvSpPr>
          <p:cNvPr id="3084" name="Text Box 34"/>
          <p:cNvSpPr txBox="1">
            <a:spLocks noChangeArrowheads="1"/>
          </p:cNvSpPr>
          <p:nvPr/>
        </p:nvSpPr>
        <p:spPr bwMode="auto">
          <a:xfrm>
            <a:off x="228600" y="1524000"/>
            <a:ext cx="4679950" cy="366713"/>
          </a:xfrm>
          <a:prstGeom prst="rect">
            <a:avLst/>
          </a:prstGeom>
          <a:noFill/>
          <a:ln w="9525">
            <a:noFill/>
            <a:miter lim="800000"/>
            <a:headEnd/>
            <a:tailEnd/>
          </a:ln>
        </p:spPr>
        <p:txBody>
          <a:bodyPr>
            <a:spAutoFit/>
          </a:bodyPr>
          <a:lstStyle/>
          <a:p>
            <a:pPr eaLnBrk="1" hangingPunct="1"/>
            <a:r>
              <a:rPr lang="en-GB" sz="1800" dirty="0">
                <a:solidFill>
                  <a:schemeClr val="bg1">
                    <a:lumMod val="90000"/>
                  </a:schemeClr>
                </a:solidFill>
                <a:latin typeface="Arial" pitchFamily="34" charset="0"/>
                <a:cs typeface="Arial" pitchFamily="34" charset="0"/>
              </a:rPr>
              <a:t>D &gt;&gt; d </a:t>
            </a:r>
            <a:r>
              <a:rPr lang="en-GB" sz="1800" dirty="0">
                <a:solidFill>
                  <a:schemeClr val="bg1">
                    <a:lumMod val="90000"/>
                  </a:schemeClr>
                </a:solidFill>
                <a:latin typeface="Arial" pitchFamily="34" charset="0"/>
                <a:cs typeface="Arial" pitchFamily="34" charset="0"/>
                <a:sym typeface="Symbol" pitchFamily="18" charset="2"/>
              </a:rPr>
              <a:t></a:t>
            </a:r>
            <a:r>
              <a:rPr lang="en-GB" sz="1800" dirty="0">
                <a:solidFill>
                  <a:schemeClr val="bg1">
                    <a:lumMod val="90000"/>
                  </a:schemeClr>
                </a:solidFill>
                <a:latin typeface="Arial" pitchFamily="34" charset="0"/>
                <a:cs typeface="Arial" pitchFamily="34" charset="0"/>
              </a:rPr>
              <a:t> use small angle approximation</a:t>
            </a:r>
            <a:endParaRPr lang="en-US" sz="1800" dirty="0">
              <a:solidFill>
                <a:schemeClr val="bg1">
                  <a:lumMod val="90000"/>
                </a:schemeClr>
              </a:solidFill>
              <a:latin typeface="Arial" pitchFamily="34" charset="0"/>
              <a:cs typeface="Arial" pitchFamily="34" charset="0"/>
            </a:endParaRPr>
          </a:p>
        </p:txBody>
      </p:sp>
      <p:grpSp>
        <p:nvGrpSpPr>
          <p:cNvPr id="4" name="Group 42"/>
          <p:cNvGrpSpPr>
            <a:grpSpLocks/>
          </p:cNvGrpSpPr>
          <p:nvPr/>
        </p:nvGrpSpPr>
        <p:grpSpPr bwMode="auto">
          <a:xfrm>
            <a:off x="152400" y="4800600"/>
            <a:ext cx="3886200" cy="1244600"/>
            <a:chOff x="152401" y="4800600"/>
            <a:chExt cx="3886199" cy="1244600"/>
          </a:xfrm>
        </p:grpSpPr>
        <p:graphicFrame>
          <p:nvGraphicFramePr>
            <p:cNvPr id="3075" name="Object 28"/>
            <p:cNvGraphicFramePr>
              <a:graphicFrameLocks noChangeAspect="1"/>
            </p:cNvGraphicFramePr>
            <p:nvPr/>
          </p:nvGraphicFramePr>
          <p:xfrm>
            <a:off x="2524125" y="4876800"/>
            <a:ext cx="1514475" cy="1168400"/>
          </p:xfrm>
          <a:graphic>
            <a:graphicData uri="http://schemas.openxmlformats.org/presentationml/2006/ole">
              <mc:AlternateContent xmlns:mc="http://schemas.openxmlformats.org/markup-compatibility/2006">
                <mc:Choice xmlns:v="urn:schemas-microsoft-com:vml" Requires="v">
                  <p:oleObj spid="_x0000_s80966" name="Equation" r:id="rId9" imgW="1511300" imgH="1168400" progId="Equation.DSMT4">
                    <p:embed/>
                  </p:oleObj>
                </mc:Choice>
                <mc:Fallback>
                  <p:oleObj name="Equation" r:id="rId9" imgW="1511300" imgH="1168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4125" y="4876800"/>
                          <a:ext cx="1514475" cy="1168400"/>
                        </a:xfrm>
                        <a:prstGeom prst="rect">
                          <a:avLst/>
                        </a:prstGeom>
                        <a:solidFill>
                          <a:schemeClr val="bg1"/>
                        </a:solidFill>
                      </p:spPr>
                    </p:pic>
                  </p:oleObj>
                </mc:Fallback>
              </mc:AlternateContent>
            </a:graphicData>
          </a:graphic>
        </p:graphicFrame>
        <p:sp>
          <p:nvSpPr>
            <p:cNvPr id="3113" name="Text Box 35"/>
            <p:cNvSpPr txBox="1">
              <a:spLocks noChangeArrowheads="1"/>
            </p:cNvSpPr>
            <p:nvPr/>
          </p:nvSpPr>
          <p:spPr bwMode="auto">
            <a:xfrm>
              <a:off x="152401" y="4800600"/>
              <a:ext cx="2209800" cy="923330"/>
            </a:xfrm>
            <a:prstGeom prst="rect">
              <a:avLst/>
            </a:prstGeom>
            <a:noFill/>
            <a:ln w="9525">
              <a:noFill/>
              <a:miter lim="800000"/>
              <a:headEnd/>
              <a:tailEnd/>
            </a:ln>
          </p:spPr>
          <p:txBody>
            <a:bodyPr>
              <a:spAutoFit/>
            </a:bodyPr>
            <a:lstStyle/>
            <a:p>
              <a:pPr eaLnBrk="1" hangingPunct="1">
                <a:spcBef>
                  <a:spcPct val="50000"/>
                </a:spcBef>
              </a:pPr>
              <a:r>
                <a:rPr lang="en-GB" sz="1800" dirty="0">
                  <a:solidFill>
                    <a:schemeClr val="bg1">
                      <a:lumMod val="90000"/>
                    </a:schemeClr>
                  </a:solidFill>
                  <a:latin typeface="Arial" pitchFamily="34" charset="0"/>
                  <a:cs typeface="Arial" pitchFamily="34" charset="0"/>
                </a:rPr>
                <a:t> </a:t>
              </a:r>
              <a:r>
                <a:rPr lang="en-GB" sz="1800" dirty="0">
                  <a:solidFill>
                    <a:schemeClr val="bg1">
                      <a:lumMod val="90000"/>
                    </a:schemeClr>
                  </a:solidFill>
                  <a:latin typeface="Arial" pitchFamily="34" charset="0"/>
                  <a:cs typeface="Arial" pitchFamily="34" charset="0"/>
                  <a:sym typeface="Symbol" pitchFamily="18" charset="2"/>
                </a:rPr>
                <a:t> </a:t>
              </a:r>
              <a:r>
                <a:rPr lang="en-GB" sz="1800" dirty="0">
                  <a:solidFill>
                    <a:schemeClr val="bg1">
                      <a:lumMod val="90000"/>
                    </a:schemeClr>
                  </a:solidFill>
                  <a:latin typeface="Arial" pitchFamily="34" charset="0"/>
                  <a:cs typeface="Arial" pitchFamily="34" charset="0"/>
                </a:rPr>
                <a:t>separation between adjacent maxima:</a:t>
              </a:r>
              <a:endParaRPr lang="en-US" sz="1800" i="1" dirty="0">
                <a:solidFill>
                  <a:schemeClr val="bg1">
                    <a:lumMod val="90000"/>
                  </a:schemeClr>
                </a:solidFill>
                <a:latin typeface="Arial" pitchFamily="34" charset="0"/>
                <a:cs typeface="Arial" pitchFamily="34" charset="0"/>
              </a:endParaRPr>
            </a:p>
          </p:txBody>
        </p:sp>
      </p:grpSp>
      <p:sp>
        <p:nvSpPr>
          <p:cNvPr id="3086" name="Text Box 36"/>
          <p:cNvSpPr txBox="1">
            <a:spLocks noChangeArrowheads="1"/>
          </p:cNvSpPr>
          <p:nvPr/>
        </p:nvSpPr>
        <p:spPr bwMode="auto">
          <a:xfrm>
            <a:off x="823674" y="50800"/>
            <a:ext cx="7402989" cy="584775"/>
          </a:xfrm>
          <a:prstGeom prst="rect">
            <a:avLst/>
          </a:prstGeom>
          <a:noFill/>
          <a:ln w="9525">
            <a:noFill/>
            <a:miter lim="800000"/>
            <a:headEnd/>
            <a:tailEnd/>
          </a:ln>
        </p:spPr>
        <p:txBody>
          <a:bodyPr wrap="none">
            <a:spAutoFit/>
          </a:bodyPr>
          <a:lstStyle/>
          <a:p>
            <a:pPr algn="ctr" eaLnBrk="1" hangingPunct="1"/>
            <a:r>
              <a:rPr lang="en-GB" sz="3200" dirty="0">
                <a:solidFill>
                  <a:srgbClr val="00FFFF"/>
                </a:solidFill>
                <a:latin typeface="Arial" pitchFamily="34" charset="0"/>
                <a:cs typeface="Arial" pitchFamily="34" charset="0"/>
              </a:rPr>
              <a:t>Fringe spacing in double slit experiment</a:t>
            </a:r>
            <a:endParaRPr lang="en-US" sz="3200" dirty="0">
              <a:solidFill>
                <a:srgbClr val="00FFFF"/>
              </a:solidFill>
              <a:latin typeface="Arial" pitchFamily="34" charset="0"/>
              <a:cs typeface="Arial" pitchFamily="34" charset="0"/>
            </a:endParaRPr>
          </a:p>
        </p:txBody>
      </p:sp>
      <p:sp>
        <p:nvSpPr>
          <p:cNvPr id="3087" name="Text Box 43"/>
          <p:cNvSpPr txBox="1">
            <a:spLocks noChangeArrowheads="1"/>
          </p:cNvSpPr>
          <p:nvPr/>
        </p:nvSpPr>
        <p:spPr bwMode="auto">
          <a:xfrm>
            <a:off x="4800600" y="762000"/>
            <a:ext cx="3810000" cy="5319713"/>
          </a:xfrm>
          <a:prstGeom prst="rect">
            <a:avLst/>
          </a:prstGeom>
          <a:solidFill>
            <a:schemeClr val="bg1"/>
          </a:solidFill>
          <a:ln w="12700">
            <a:noFill/>
            <a:miter lim="800000"/>
            <a:headEnd type="none" w="sm" len="sm"/>
            <a:tailEnd type="none" w="sm" len="sm"/>
          </a:ln>
        </p:spPr>
        <p:txBody>
          <a:bodyPr>
            <a:spAutoFit/>
          </a:bodyPr>
          <a:lstStyle/>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p:txBody>
      </p:sp>
      <p:sp>
        <p:nvSpPr>
          <p:cNvPr id="3088" name="Line 45"/>
          <p:cNvSpPr>
            <a:spLocks noChangeShapeType="1"/>
          </p:cNvSpPr>
          <p:nvPr/>
        </p:nvSpPr>
        <p:spPr bwMode="auto">
          <a:xfrm flipH="1">
            <a:off x="5653088" y="3549650"/>
            <a:ext cx="142875" cy="69850"/>
          </a:xfrm>
          <a:prstGeom prst="line">
            <a:avLst/>
          </a:prstGeom>
          <a:noFill/>
          <a:ln w="9525">
            <a:solidFill>
              <a:schemeClr val="tx1"/>
            </a:solidFill>
            <a:round/>
            <a:headEnd/>
            <a:tailEnd/>
          </a:ln>
        </p:spPr>
        <p:txBody>
          <a:bodyPr/>
          <a:lstStyle/>
          <a:p>
            <a:endParaRPr lang="en-US"/>
          </a:p>
        </p:txBody>
      </p:sp>
      <p:grpSp>
        <p:nvGrpSpPr>
          <p:cNvPr id="5" name="Group 46"/>
          <p:cNvGrpSpPr>
            <a:grpSpLocks/>
          </p:cNvGrpSpPr>
          <p:nvPr/>
        </p:nvGrpSpPr>
        <p:grpSpPr bwMode="auto">
          <a:xfrm>
            <a:off x="0" y="1295400"/>
            <a:ext cx="9144000" cy="3913188"/>
            <a:chOff x="0" y="962"/>
            <a:chExt cx="5760" cy="2494"/>
          </a:xfrm>
        </p:grpSpPr>
        <p:sp>
          <p:nvSpPr>
            <p:cNvPr id="3091" name="Text Box 47"/>
            <p:cNvSpPr txBox="1">
              <a:spLocks noChangeArrowheads="1"/>
            </p:cNvSpPr>
            <p:nvPr/>
          </p:nvSpPr>
          <p:spPr bwMode="auto">
            <a:xfrm>
              <a:off x="3107" y="2117"/>
              <a:ext cx="363"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d</a:t>
              </a:r>
              <a:endParaRPr lang="en-US" sz="1800" i="1">
                <a:solidFill>
                  <a:schemeClr val="tx1"/>
                </a:solidFill>
                <a:latin typeface="Times New Roman" pitchFamily="18" charset="0"/>
              </a:endParaRPr>
            </a:p>
          </p:txBody>
        </p:sp>
        <p:grpSp>
          <p:nvGrpSpPr>
            <p:cNvPr id="6" name="Group 48"/>
            <p:cNvGrpSpPr>
              <a:grpSpLocks/>
            </p:cNvGrpSpPr>
            <p:nvPr/>
          </p:nvGrpSpPr>
          <p:grpSpPr bwMode="auto">
            <a:xfrm>
              <a:off x="0" y="962"/>
              <a:ext cx="5760" cy="2494"/>
              <a:chOff x="0" y="960"/>
              <a:chExt cx="5760" cy="2494"/>
            </a:xfrm>
          </p:grpSpPr>
          <p:grpSp>
            <p:nvGrpSpPr>
              <p:cNvPr id="7" name="Group 49"/>
              <p:cNvGrpSpPr>
                <a:grpSpLocks/>
              </p:cNvGrpSpPr>
              <p:nvPr/>
            </p:nvGrpSpPr>
            <p:grpSpPr bwMode="auto">
              <a:xfrm>
                <a:off x="3470" y="1344"/>
                <a:ext cx="1860" cy="1134"/>
                <a:chOff x="3470" y="1389"/>
                <a:chExt cx="1860" cy="1134"/>
              </a:xfrm>
            </p:grpSpPr>
            <p:sp>
              <p:nvSpPr>
                <p:cNvPr id="3111" name="Line 50"/>
                <p:cNvSpPr>
                  <a:spLocks noChangeShapeType="1"/>
                </p:cNvSpPr>
                <p:nvPr/>
              </p:nvSpPr>
              <p:spPr bwMode="auto">
                <a:xfrm flipV="1">
                  <a:off x="3470" y="1389"/>
                  <a:ext cx="1860" cy="1134"/>
                </a:xfrm>
                <a:prstGeom prst="line">
                  <a:avLst/>
                </a:prstGeom>
                <a:noFill/>
                <a:ln w="9525">
                  <a:solidFill>
                    <a:srgbClr val="FF0000"/>
                  </a:solidFill>
                  <a:round/>
                  <a:headEnd/>
                  <a:tailEnd/>
                </a:ln>
              </p:spPr>
              <p:txBody>
                <a:bodyPr/>
                <a:lstStyle/>
                <a:p>
                  <a:endParaRPr lang="en-US"/>
                </a:p>
              </p:txBody>
            </p:sp>
            <p:sp>
              <p:nvSpPr>
                <p:cNvPr id="3112" name="Text Box 51"/>
                <p:cNvSpPr txBox="1">
                  <a:spLocks noChangeArrowheads="1"/>
                </p:cNvSpPr>
                <p:nvPr/>
              </p:nvSpPr>
              <p:spPr bwMode="auto">
                <a:xfrm>
                  <a:off x="3924" y="2251"/>
                  <a:ext cx="362" cy="234"/>
                </a:xfrm>
                <a:prstGeom prst="rect">
                  <a:avLst/>
                </a:prstGeom>
                <a:noFill/>
                <a:ln w="9525">
                  <a:noFill/>
                  <a:miter lim="800000"/>
                  <a:headEnd/>
                  <a:tailEnd/>
                </a:ln>
              </p:spPr>
              <p:txBody>
                <a:bodyPr>
                  <a:spAutoFit/>
                </a:bodyPr>
                <a:lstStyle/>
                <a:p>
                  <a:pPr eaLnBrk="1" hangingPunct="1">
                    <a:spcBef>
                      <a:spcPct val="50000"/>
                    </a:spcBef>
                  </a:pPr>
                  <a:r>
                    <a:rPr lang="el-GR" sz="1800">
                      <a:solidFill>
                        <a:schemeClr val="tx1"/>
                      </a:solidFill>
                      <a:latin typeface="Times New Roman" pitchFamily="18" charset="0"/>
                      <a:cs typeface="Times New Roman" pitchFamily="18" charset="0"/>
                    </a:rPr>
                    <a:t>θ</a:t>
                  </a:r>
                </a:p>
              </p:txBody>
            </p:sp>
          </p:grpSp>
          <p:sp>
            <p:nvSpPr>
              <p:cNvPr id="3094" name="Line 52"/>
              <p:cNvSpPr>
                <a:spLocks noChangeShapeType="1"/>
              </p:cNvSpPr>
              <p:nvPr/>
            </p:nvSpPr>
            <p:spPr bwMode="auto">
              <a:xfrm rot="16200000" flipH="1">
                <a:off x="3539" y="2318"/>
                <a:ext cx="90" cy="45"/>
              </a:xfrm>
              <a:prstGeom prst="line">
                <a:avLst/>
              </a:prstGeom>
              <a:noFill/>
              <a:ln w="9525">
                <a:solidFill>
                  <a:schemeClr val="tx1"/>
                </a:solidFill>
                <a:round/>
                <a:headEnd/>
                <a:tailEnd/>
              </a:ln>
            </p:spPr>
            <p:txBody>
              <a:bodyPr/>
              <a:lstStyle/>
              <a:p>
                <a:endParaRPr lang="en-US"/>
              </a:p>
            </p:txBody>
          </p:sp>
          <p:grpSp>
            <p:nvGrpSpPr>
              <p:cNvPr id="8" name="Group 53"/>
              <p:cNvGrpSpPr>
                <a:grpSpLocks/>
              </p:cNvGrpSpPr>
              <p:nvPr/>
            </p:nvGrpSpPr>
            <p:grpSpPr bwMode="auto">
              <a:xfrm>
                <a:off x="0" y="960"/>
                <a:ext cx="5760" cy="2494"/>
                <a:chOff x="0" y="981"/>
                <a:chExt cx="5760" cy="2494"/>
              </a:xfrm>
            </p:grpSpPr>
            <p:graphicFrame>
              <p:nvGraphicFramePr>
                <p:cNvPr id="3078" name="Object 54"/>
                <p:cNvGraphicFramePr>
                  <a:graphicFrameLocks noChangeAspect="1"/>
                </p:cNvGraphicFramePr>
                <p:nvPr/>
              </p:nvGraphicFramePr>
              <p:xfrm>
                <a:off x="3573" y="2568"/>
                <a:ext cx="440" cy="182"/>
              </p:xfrm>
              <a:graphic>
                <a:graphicData uri="http://schemas.openxmlformats.org/presentationml/2006/ole">
                  <mc:AlternateContent xmlns:mc="http://schemas.openxmlformats.org/markup-compatibility/2006">
                    <mc:Choice xmlns:v="urn:schemas-microsoft-com:vml" Requires="v">
                      <p:oleObj spid="_x0000_s80967" name="Equation" r:id="rId11" imgW="444114" imgH="177646" progId="Equation.DSMT4">
                        <p:embed/>
                      </p:oleObj>
                    </mc:Choice>
                    <mc:Fallback>
                      <p:oleObj name="Equation" r:id="rId11" imgW="444114"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3" y="2568"/>
                              <a:ext cx="440"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Rectangle 55"/>
                <p:cNvSpPr>
                  <a:spLocks noChangeArrowheads="1"/>
                </p:cNvSpPr>
                <p:nvPr/>
              </p:nvSpPr>
              <p:spPr bwMode="auto">
                <a:xfrm>
                  <a:off x="3379" y="981"/>
                  <a:ext cx="46" cy="86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7" name="Rectangle 56"/>
                <p:cNvSpPr>
                  <a:spLocks noChangeArrowheads="1"/>
                </p:cNvSpPr>
                <p:nvPr/>
              </p:nvSpPr>
              <p:spPr bwMode="auto">
                <a:xfrm>
                  <a:off x="3379" y="2614"/>
                  <a:ext cx="46" cy="86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8" name="Rectangle 57"/>
                <p:cNvSpPr>
                  <a:spLocks noChangeArrowheads="1"/>
                </p:cNvSpPr>
                <p:nvPr/>
              </p:nvSpPr>
              <p:spPr bwMode="auto">
                <a:xfrm>
                  <a:off x="3379" y="1979"/>
                  <a:ext cx="46" cy="49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99" name="Text Box 58"/>
                <p:cNvSpPr txBox="1">
                  <a:spLocks noChangeArrowheads="1"/>
                </p:cNvSpPr>
                <p:nvPr/>
              </p:nvSpPr>
              <p:spPr bwMode="auto">
                <a:xfrm>
                  <a:off x="4332" y="3158"/>
                  <a:ext cx="317"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D</a:t>
                  </a:r>
                  <a:endParaRPr lang="en-US" sz="1800" i="1">
                    <a:solidFill>
                      <a:schemeClr val="tx1"/>
                    </a:solidFill>
                    <a:latin typeface="Times New Roman" pitchFamily="18" charset="0"/>
                  </a:endParaRPr>
                </a:p>
              </p:txBody>
            </p:sp>
            <p:sp>
              <p:nvSpPr>
                <p:cNvPr id="3100" name="Line 59"/>
                <p:cNvSpPr>
                  <a:spLocks noChangeShapeType="1"/>
                </p:cNvSpPr>
                <p:nvPr/>
              </p:nvSpPr>
              <p:spPr bwMode="auto">
                <a:xfrm>
                  <a:off x="5375" y="981"/>
                  <a:ext cx="0" cy="2404"/>
                </a:xfrm>
                <a:prstGeom prst="line">
                  <a:avLst/>
                </a:prstGeom>
                <a:noFill/>
                <a:ln w="76200">
                  <a:solidFill>
                    <a:schemeClr val="tx1"/>
                  </a:solidFill>
                  <a:round/>
                  <a:headEnd/>
                  <a:tailEnd/>
                </a:ln>
              </p:spPr>
              <p:txBody>
                <a:bodyPr/>
                <a:lstStyle/>
                <a:p>
                  <a:endParaRPr lang="en-US"/>
                </a:p>
              </p:txBody>
            </p:sp>
            <p:sp>
              <p:nvSpPr>
                <p:cNvPr id="3101" name="Line 60"/>
                <p:cNvSpPr>
                  <a:spLocks noChangeShapeType="1"/>
                </p:cNvSpPr>
                <p:nvPr/>
              </p:nvSpPr>
              <p:spPr bwMode="auto">
                <a:xfrm flipV="1">
                  <a:off x="3425" y="1389"/>
                  <a:ext cx="1859" cy="544"/>
                </a:xfrm>
                <a:prstGeom prst="line">
                  <a:avLst/>
                </a:prstGeom>
                <a:noFill/>
                <a:ln w="9525">
                  <a:solidFill>
                    <a:srgbClr val="FF0000"/>
                  </a:solidFill>
                  <a:round/>
                  <a:headEnd/>
                  <a:tailEnd/>
                </a:ln>
              </p:spPr>
              <p:txBody>
                <a:bodyPr/>
                <a:lstStyle/>
                <a:p>
                  <a:endParaRPr lang="en-US"/>
                </a:p>
              </p:txBody>
            </p:sp>
            <p:sp>
              <p:nvSpPr>
                <p:cNvPr id="3102" name="Line 61"/>
                <p:cNvSpPr>
                  <a:spLocks noChangeShapeType="1"/>
                </p:cNvSpPr>
                <p:nvPr/>
              </p:nvSpPr>
              <p:spPr bwMode="auto">
                <a:xfrm>
                  <a:off x="3470" y="1979"/>
                  <a:ext cx="227" cy="362"/>
                </a:xfrm>
                <a:prstGeom prst="line">
                  <a:avLst/>
                </a:prstGeom>
                <a:noFill/>
                <a:ln w="9525">
                  <a:solidFill>
                    <a:schemeClr val="tx1"/>
                  </a:solidFill>
                  <a:prstDash val="dash"/>
                  <a:round/>
                  <a:headEnd/>
                  <a:tailEnd/>
                </a:ln>
              </p:spPr>
              <p:txBody>
                <a:bodyPr/>
                <a:lstStyle/>
                <a:p>
                  <a:endParaRPr lang="en-US"/>
                </a:p>
              </p:txBody>
            </p:sp>
            <p:sp>
              <p:nvSpPr>
                <p:cNvPr id="3103" name="Line 62"/>
                <p:cNvSpPr>
                  <a:spLocks noChangeShapeType="1"/>
                </p:cNvSpPr>
                <p:nvPr/>
              </p:nvSpPr>
              <p:spPr bwMode="auto">
                <a:xfrm>
                  <a:off x="3696" y="2522"/>
                  <a:ext cx="726" cy="0"/>
                </a:xfrm>
                <a:prstGeom prst="line">
                  <a:avLst/>
                </a:prstGeom>
                <a:noFill/>
                <a:ln w="9525">
                  <a:solidFill>
                    <a:schemeClr val="tx1"/>
                  </a:solidFill>
                  <a:prstDash val="dash"/>
                  <a:round/>
                  <a:headEnd/>
                  <a:tailEnd/>
                </a:ln>
              </p:spPr>
              <p:txBody>
                <a:bodyPr/>
                <a:lstStyle/>
                <a:p>
                  <a:endParaRPr lang="en-US"/>
                </a:p>
              </p:txBody>
            </p:sp>
            <p:sp>
              <p:nvSpPr>
                <p:cNvPr id="3104" name="Line 63"/>
                <p:cNvSpPr>
                  <a:spLocks noChangeShapeType="1"/>
                </p:cNvSpPr>
                <p:nvPr/>
              </p:nvSpPr>
              <p:spPr bwMode="auto">
                <a:xfrm flipV="1">
                  <a:off x="3515" y="2432"/>
                  <a:ext cx="227" cy="136"/>
                </a:xfrm>
                <a:prstGeom prst="line">
                  <a:avLst/>
                </a:prstGeom>
                <a:noFill/>
                <a:ln w="9525">
                  <a:solidFill>
                    <a:schemeClr val="tx1"/>
                  </a:solidFill>
                  <a:round/>
                  <a:headEnd type="triangle" w="med" len="med"/>
                  <a:tailEnd type="triangle" w="med" len="med"/>
                </a:ln>
              </p:spPr>
              <p:txBody>
                <a:bodyPr/>
                <a:lstStyle/>
                <a:p>
                  <a:endParaRPr lang="en-US"/>
                </a:p>
              </p:txBody>
            </p:sp>
            <p:sp>
              <p:nvSpPr>
                <p:cNvPr id="3105" name="Line 64"/>
                <p:cNvSpPr>
                  <a:spLocks noChangeShapeType="1"/>
                </p:cNvSpPr>
                <p:nvPr/>
              </p:nvSpPr>
              <p:spPr bwMode="auto">
                <a:xfrm>
                  <a:off x="3470" y="3158"/>
                  <a:ext cx="1860" cy="0"/>
                </a:xfrm>
                <a:prstGeom prst="line">
                  <a:avLst/>
                </a:prstGeom>
                <a:noFill/>
                <a:ln w="9525">
                  <a:solidFill>
                    <a:schemeClr val="tx1"/>
                  </a:solidFill>
                  <a:round/>
                  <a:headEnd type="triangle" w="med" len="med"/>
                  <a:tailEnd type="triangle" w="med" len="med"/>
                </a:ln>
              </p:spPr>
              <p:txBody>
                <a:bodyPr/>
                <a:lstStyle/>
                <a:p>
                  <a:endParaRPr lang="en-US"/>
                </a:p>
              </p:txBody>
            </p:sp>
            <p:sp>
              <p:nvSpPr>
                <p:cNvPr id="3106" name="Line 65"/>
                <p:cNvSpPr>
                  <a:spLocks noChangeShapeType="1"/>
                </p:cNvSpPr>
                <p:nvPr/>
              </p:nvSpPr>
              <p:spPr bwMode="auto">
                <a:xfrm flipV="1">
                  <a:off x="5466" y="1434"/>
                  <a:ext cx="0" cy="726"/>
                </a:xfrm>
                <a:prstGeom prst="line">
                  <a:avLst/>
                </a:prstGeom>
                <a:noFill/>
                <a:ln w="9525">
                  <a:solidFill>
                    <a:schemeClr val="tx1"/>
                  </a:solidFill>
                  <a:round/>
                  <a:headEnd/>
                  <a:tailEnd type="triangle" w="med" len="med"/>
                </a:ln>
              </p:spPr>
              <p:txBody>
                <a:bodyPr/>
                <a:lstStyle/>
                <a:p>
                  <a:endParaRPr lang="en-US"/>
                </a:p>
              </p:txBody>
            </p:sp>
            <p:sp>
              <p:nvSpPr>
                <p:cNvPr id="3107" name="Text Box 66"/>
                <p:cNvSpPr txBox="1">
                  <a:spLocks noChangeArrowheads="1"/>
                </p:cNvSpPr>
                <p:nvPr/>
              </p:nvSpPr>
              <p:spPr bwMode="auto">
                <a:xfrm>
                  <a:off x="5466" y="1661"/>
                  <a:ext cx="227" cy="234"/>
                </a:xfrm>
                <a:prstGeom prst="rect">
                  <a:avLst/>
                </a:prstGeom>
                <a:noFill/>
                <a:ln w="9525">
                  <a:noFill/>
                  <a:miter lim="800000"/>
                  <a:headEnd/>
                  <a:tailEnd/>
                </a:ln>
              </p:spPr>
              <p:txBody>
                <a:bodyPr>
                  <a:spAutoFit/>
                </a:bodyPr>
                <a:lstStyle/>
                <a:p>
                  <a:pPr eaLnBrk="1" hangingPunct="1">
                    <a:spcBef>
                      <a:spcPct val="50000"/>
                    </a:spcBef>
                  </a:pPr>
                  <a:r>
                    <a:rPr lang="en-GB" sz="1800" i="1">
                      <a:solidFill>
                        <a:schemeClr val="tx1"/>
                      </a:solidFill>
                      <a:latin typeface="Times New Roman" pitchFamily="18" charset="0"/>
                    </a:rPr>
                    <a:t>y</a:t>
                  </a:r>
                  <a:endParaRPr lang="en-US" sz="1800" i="1">
                    <a:solidFill>
                      <a:schemeClr val="tx1"/>
                    </a:solidFill>
                    <a:latin typeface="Times New Roman" pitchFamily="18" charset="0"/>
                  </a:endParaRPr>
                </a:p>
              </p:txBody>
            </p:sp>
            <p:sp>
              <p:nvSpPr>
                <p:cNvPr id="3108" name="Line 67"/>
                <p:cNvSpPr>
                  <a:spLocks noChangeShapeType="1"/>
                </p:cNvSpPr>
                <p:nvPr/>
              </p:nvSpPr>
              <p:spPr bwMode="auto">
                <a:xfrm>
                  <a:off x="3289" y="1888"/>
                  <a:ext cx="0" cy="681"/>
                </a:xfrm>
                <a:prstGeom prst="line">
                  <a:avLst/>
                </a:prstGeom>
                <a:noFill/>
                <a:ln w="9525">
                  <a:solidFill>
                    <a:schemeClr val="tx1"/>
                  </a:solidFill>
                  <a:round/>
                  <a:headEnd type="triangle" w="med" len="med"/>
                  <a:tailEnd type="triangle" w="med" len="med"/>
                </a:ln>
              </p:spPr>
              <p:txBody>
                <a:bodyPr/>
                <a:lstStyle/>
                <a:p>
                  <a:endParaRPr lang="en-US"/>
                </a:p>
              </p:txBody>
            </p:sp>
            <p:sp>
              <p:nvSpPr>
                <p:cNvPr id="3109" name="Rectangle 68"/>
                <p:cNvSpPr>
                  <a:spLocks noChangeArrowheads="1"/>
                </p:cNvSpPr>
                <p:nvPr/>
              </p:nvSpPr>
              <p:spPr bwMode="auto">
                <a:xfrm>
                  <a:off x="0" y="1932"/>
                  <a:ext cx="5760" cy="0"/>
                </a:xfrm>
                <a:prstGeom prst="rect">
                  <a:avLst/>
                </a:prstGeom>
                <a:noFill/>
                <a:ln w="9525">
                  <a:noFill/>
                  <a:miter lim="800000"/>
                  <a:headEnd/>
                  <a:tailEnd/>
                </a:ln>
              </p:spPr>
              <p:txBody>
                <a:bodyPr wrap="none" anchor="ctr">
                  <a:spAutoFit/>
                </a:bodyPr>
                <a:lstStyle/>
                <a:p>
                  <a:endParaRPr lang="en-US"/>
                </a:p>
              </p:txBody>
            </p:sp>
            <p:sp>
              <p:nvSpPr>
                <p:cNvPr id="3110" name="Rectangle 69"/>
                <p:cNvSpPr>
                  <a:spLocks noChangeArrowheads="1"/>
                </p:cNvSpPr>
                <p:nvPr/>
              </p:nvSpPr>
              <p:spPr bwMode="auto">
                <a:xfrm>
                  <a:off x="0" y="2052"/>
                  <a:ext cx="5760" cy="0"/>
                </a:xfrm>
                <a:prstGeom prst="rect">
                  <a:avLst/>
                </a:prstGeom>
                <a:noFill/>
                <a:ln w="9525">
                  <a:noFill/>
                  <a:miter lim="800000"/>
                  <a:headEnd/>
                  <a:tailEnd/>
                </a:ln>
              </p:spPr>
              <p:txBody>
                <a:bodyPr wrap="none" anchor="ctr">
                  <a:spAutoFit/>
                </a:bodyPr>
                <a:lstStyle/>
                <a:p>
                  <a:endParaRPr lang="en-US"/>
                </a:p>
              </p:txBody>
            </p:sp>
          </p:grpSp>
        </p:grpSp>
      </p:grpSp>
      <p:sp>
        <p:nvSpPr>
          <p:cNvPr id="3090" name="Arc 70"/>
          <p:cNvSpPr>
            <a:spLocks/>
          </p:cNvSpPr>
          <p:nvPr/>
        </p:nvSpPr>
        <p:spPr bwMode="auto">
          <a:xfrm rot="19648317" flipV="1">
            <a:off x="6094413" y="3579813"/>
            <a:ext cx="144462" cy="354012"/>
          </a:xfrm>
          <a:custGeom>
            <a:avLst/>
            <a:gdLst>
              <a:gd name="T0" fmla="*/ 0 w 21600"/>
              <a:gd name="T1" fmla="*/ 0 h 21600"/>
              <a:gd name="T2" fmla="*/ 6461798 w 21600"/>
              <a:gd name="T3" fmla="*/ 95092538 h 21600"/>
              <a:gd name="T4" fmla="*/ 0 w 21600"/>
              <a:gd name="T5" fmla="*/ 950925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0" y="152400"/>
            <a:ext cx="8458200" cy="685800"/>
          </a:xfrm>
        </p:spPr>
        <p:txBody>
          <a:bodyPr/>
          <a:lstStyle/>
          <a:p>
            <a:pPr>
              <a:defRPr/>
            </a:pPr>
            <a:r>
              <a:rPr lang="en-US" sz="3200" dirty="0" smtClean="0"/>
              <a:t>Double slit experiment -- interpretation</a:t>
            </a:r>
          </a:p>
        </p:txBody>
      </p:sp>
      <p:sp>
        <p:nvSpPr>
          <p:cNvPr id="17411" name="Rectangle 3"/>
          <p:cNvSpPr>
            <a:spLocks noGrp="1" noChangeArrowheads="1"/>
          </p:cNvSpPr>
          <p:nvPr>
            <p:ph type="body" idx="1"/>
          </p:nvPr>
        </p:nvSpPr>
        <p:spPr>
          <a:xfrm>
            <a:off x="685800" y="914400"/>
            <a:ext cx="7467600" cy="5943600"/>
          </a:xfrm>
        </p:spPr>
        <p:txBody>
          <a:bodyPr/>
          <a:lstStyle/>
          <a:p>
            <a:pPr>
              <a:lnSpc>
                <a:spcPct val="90000"/>
              </a:lnSpc>
            </a:pPr>
            <a:r>
              <a:rPr lang="en-US" smtClean="0"/>
              <a:t> classical:</a:t>
            </a:r>
          </a:p>
          <a:p>
            <a:pPr lvl="1">
              <a:lnSpc>
                <a:spcPct val="90000"/>
              </a:lnSpc>
            </a:pPr>
            <a:r>
              <a:rPr lang="en-US" sz="2000" smtClean="0"/>
              <a:t> two slits are coherent sources of light</a:t>
            </a:r>
          </a:p>
          <a:p>
            <a:pPr lvl="1">
              <a:lnSpc>
                <a:spcPct val="90000"/>
              </a:lnSpc>
            </a:pPr>
            <a:r>
              <a:rPr lang="en-US" sz="2000" smtClean="0"/>
              <a:t> interference  due to superposition of secondary waves on screen</a:t>
            </a:r>
          </a:p>
          <a:p>
            <a:pPr lvl="1">
              <a:lnSpc>
                <a:spcPct val="90000"/>
              </a:lnSpc>
            </a:pPr>
            <a:r>
              <a:rPr lang="en-US" sz="2000" smtClean="0"/>
              <a:t> intensity minima and maxima governed by optical path differences</a:t>
            </a:r>
          </a:p>
          <a:p>
            <a:pPr lvl="1">
              <a:lnSpc>
                <a:spcPct val="90000"/>
              </a:lnSpc>
            </a:pPr>
            <a:r>
              <a:rPr lang="en-US" sz="2000" smtClean="0"/>
              <a:t> light intensity  I </a:t>
            </a:r>
            <a:r>
              <a:rPr lang="en-US" sz="2000" smtClean="0">
                <a:sym typeface="Symbol" pitchFamily="18" charset="2"/>
              </a:rPr>
              <a:t> A</a:t>
            </a:r>
            <a:r>
              <a:rPr lang="en-US" sz="2000" baseline="40000" smtClean="0">
                <a:sym typeface="Symbol" pitchFamily="18" charset="2"/>
              </a:rPr>
              <a:t>2</a:t>
            </a:r>
            <a:r>
              <a:rPr lang="en-US" sz="2000" smtClean="0">
                <a:sym typeface="Symbol" pitchFamily="18" charset="2"/>
              </a:rPr>
              <a:t>, A = total amplitude</a:t>
            </a:r>
          </a:p>
          <a:p>
            <a:pPr lvl="1">
              <a:lnSpc>
                <a:spcPct val="90000"/>
              </a:lnSpc>
            </a:pPr>
            <a:r>
              <a:rPr lang="en-US" sz="2000" smtClean="0">
                <a:sym typeface="Symbol" pitchFamily="18" charset="2"/>
              </a:rPr>
              <a:t> amplitude A at a point on the screen 			A</a:t>
            </a:r>
            <a:r>
              <a:rPr lang="en-US" sz="2000" baseline="30000" smtClean="0">
                <a:sym typeface="Symbol" pitchFamily="18" charset="2"/>
              </a:rPr>
              <a:t>2</a:t>
            </a:r>
            <a:r>
              <a:rPr lang="en-US" sz="2000" smtClean="0">
                <a:sym typeface="Symbol" pitchFamily="18" charset="2"/>
              </a:rPr>
              <a:t> = A</a:t>
            </a:r>
            <a:r>
              <a:rPr lang="en-US" sz="2000" baseline="-25000" smtClean="0">
                <a:sym typeface="Symbol" pitchFamily="18" charset="2"/>
              </a:rPr>
              <a:t>1</a:t>
            </a:r>
            <a:r>
              <a:rPr lang="en-US" sz="2000" baseline="40000" smtClean="0">
                <a:sym typeface="Symbol" pitchFamily="18" charset="2"/>
              </a:rPr>
              <a:t>2</a:t>
            </a:r>
            <a:r>
              <a:rPr lang="en-US" sz="2000" smtClean="0">
                <a:sym typeface="Symbol" pitchFamily="18" charset="2"/>
              </a:rPr>
              <a:t> + A</a:t>
            </a:r>
            <a:r>
              <a:rPr lang="en-US" sz="2000" baseline="-25000" smtClean="0">
                <a:sym typeface="Symbol" pitchFamily="18" charset="2"/>
              </a:rPr>
              <a:t>2</a:t>
            </a:r>
            <a:r>
              <a:rPr lang="en-US" sz="2000" baseline="40000" smtClean="0">
                <a:sym typeface="Symbol" pitchFamily="18" charset="2"/>
              </a:rPr>
              <a:t>2</a:t>
            </a:r>
            <a:r>
              <a:rPr lang="en-US" sz="2000" smtClean="0">
                <a:sym typeface="Symbol" pitchFamily="18" charset="2"/>
              </a:rPr>
              <a:t> + 2A</a:t>
            </a:r>
            <a:r>
              <a:rPr lang="en-US" sz="2000" baseline="-25000" smtClean="0">
                <a:sym typeface="Symbol" pitchFamily="18" charset="2"/>
              </a:rPr>
              <a:t>1</a:t>
            </a:r>
            <a:r>
              <a:rPr lang="en-US" sz="2000" smtClean="0">
                <a:sym typeface="Symbol" pitchFamily="18" charset="2"/>
              </a:rPr>
              <a:t> A</a:t>
            </a:r>
            <a:r>
              <a:rPr lang="en-US" sz="2000" baseline="-25000" smtClean="0">
                <a:sym typeface="Symbol" pitchFamily="18" charset="2"/>
              </a:rPr>
              <a:t>2</a:t>
            </a:r>
            <a:r>
              <a:rPr lang="en-US" sz="2000" smtClean="0">
                <a:sym typeface="Symbol" pitchFamily="18" charset="2"/>
              </a:rPr>
              <a:t> cos</a:t>
            </a:r>
            <a:r>
              <a:rPr lang="el-GR" sz="2000" smtClean="0">
                <a:sym typeface="Symbol" pitchFamily="18" charset="2"/>
              </a:rPr>
              <a:t>φ</a:t>
            </a:r>
            <a:r>
              <a:rPr lang="en-US" sz="2000" smtClean="0">
                <a:sym typeface="Symbol" pitchFamily="18" charset="2"/>
              </a:rPr>
              <a:t>,    </a:t>
            </a:r>
            <a:r>
              <a:rPr lang="el-GR" sz="2000" smtClean="0">
                <a:sym typeface="Symbol" pitchFamily="18" charset="2"/>
              </a:rPr>
              <a:t>φ</a:t>
            </a:r>
            <a:r>
              <a:rPr lang="en-US" sz="2000" smtClean="0">
                <a:sym typeface="Symbol" pitchFamily="18" charset="2"/>
              </a:rPr>
              <a:t> = phase difference between A</a:t>
            </a:r>
            <a:r>
              <a:rPr lang="en-US" sz="2000" baseline="-25000" smtClean="0">
                <a:sym typeface="Symbol" pitchFamily="18" charset="2"/>
              </a:rPr>
              <a:t>1</a:t>
            </a:r>
            <a:r>
              <a:rPr lang="en-US" sz="2000" smtClean="0">
                <a:sym typeface="Symbol" pitchFamily="18" charset="2"/>
              </a:rPr>
              <a:t> and A</a:t>
            </a:r>
            <a:r>
              <a:rPr lang="en-US" sz="2000" baseline="-25000" smtClean="0">
                <a:sym typeface="Symbol" pitchFamily="18" charset="2"/>
              </a:rPr>
              <a:t>2</a:t>
            </a:r>
            <a:r>
              <a:rPr lang="en-US" sz="2000" smtClean="0">
                <a:sym typeface="Symbol" pitchFamily="18" charset="2"/>
              </a:rPr>
              <a:t> at the point</a:t>
            </a:r>
          </a:p>
          <a:p>
            <a:pPr lvl="1">
              <a:lnSpc>
                <a:spcPct val="90000"/>
              </a:lnSpc>
            </a:pPr>
            <a:r>
              <a:rPr lang="en-US" sz="2000" smtClean="0">
                <a:sym typeface="Symbol" pitchFamily="18" charset="2"/>
              </a:rPr>
              <a:t> maxima for </a:t>
            </a:r>
            <a:r>
              <a:rPr lang="el-GR" sz="2000" smtClean="0">
                <a:sym typeface="Symbol" pitchFamily="18" charset="2"/>
              </a:rPr>
              <a:t>φ</a:t>
            </a:r>
            <a:r>
              <a:rPr lang="en-US" sz="2000" smtClean="0">
                <a:sym typeface="Symbol" pitchFamily="18" charset="2"/>
              </a:rPr>
              <a:t> = 2n</a:t>
            </a:r>
            <a:r>
              <a:rPr lang="el-GR" sz="2000" smtClean="0">
                <a:sym typeface="Symbol" pitchFamily="18" charset="2"/>
              </a:rPr>
              <a:t>π</a:t>
            </a:r>
            <a:endParaRPr lang="en-US" sz="2000" smtClean="0">
              <a:sym typeface="Symbol" pitchFamily="18" charset="2"/>
            </a:endParaRPr>
          </a:p>
          <a:p>
            <a:pPr lvl="1">
              <a:lnSpc>
                <a:spcPct val="90000"/>
              </a:lnSpc>
            </a:pPr>
            <a:r>
              <a:rPr lang="en-US" sz="2000" smtClean="0">
                <a:sym typeface="Symbol" pitchFamily="18" charset="2"/>
              </a:rPr>
              <a:t> minima for </a:t>
            </a:r>
            <a:r>
              <a:rPr lang="el-GR" sz="2000" smtClean="0">
                <a:sym typeface="Symbol" pitchFamily="18" charset="2"/>
              </a:rPr>
              <a:t>φ</a:t>
            </a:r>
            <a:r>
              <a:rPr lang="en-US" sz="2000" smtClean="0">
                <a:sym typeface="Symbol" pitchFamily="18" charset="2"/>
              </a:rPr>
              <a:t> = (2n+1)</a:t>
            </a:r>
            <a:r>
              <a:rPr lang="el-GR" sz="2000" smtClean="0">
                <a:sym typeface="Symbol" pitchFamily="18" charset="2"/>
              </a:rPr>
              <a:t>π</a:t>
            </a:r>
            <a:endParaRPr lang="en-US" sz="2000" smtClean="0">
              <a:sym typeface="Symbol" pitchFamily="18" charset="2"/>
            </a:endParaRPr>
          </a:p>
          <a:p>
            <a:pPr lvl="1">
              <a:lnSpc>
                <a:spcPct val="90000"/>
              </a:lnSpc>
            </a:pPr>
            <a:r>
              <a:rPr lang="en-US" sz="2000" smtClean="0">
                <a:sym typeface="Symbol" pitchFamily="18" charset="2"/>
              </a:rPr>
              <a:t> </a:t>
            </a:r>
            <a:r>
              <a:rPr lang="el-GR" sz="2000" smtClean="0">
                <a:sym typeface="Symbol" pitchFamily="18" charset="2"/>
              </a:rPr>
              <a:t>φ</a:t>
            </a:r>
            <a:r>
              <a:rPr lang="en-US" sz="2000" smtClean="0">
                <a:sym typeface="Symbol" pitchFamily="18" charset="2"/>
              </a:rPr>
              <a:t> depends on optical path difference  </a:t>
            </a:r>
            <a:r>
              <a:rPr lang="el-GR" sz="2000" smtClean="0">
                <a:sym typeface="Symbol" pitchFamily="18" charset="2"/>
              </a:rPr>
              <a:t>δ</a:t>
            </a:r>
            <a:r>
              <a:rPr lang="en-US" sz="2000" smtClean="0">
                <a:sym typeface="Symbol" pitchFamily="18" charset="2"/>
              </a:rPr>
              <a:t>:   </a:t>
            </a:r>
            <a:r>
              <a:rPr lang="el-GR" sz="2000" smtClean="0">
                <a:sym typeface="Symbol" pitchFamily="18" charset="2"/>
              </a:rPr>
              <a:t>φ</a:t>
            </a:r>
            <a:r>
              <a:rPr lang="en-US" sz="2000" smtClean="0">
                <a:sym typeface="Symbol" pitchFamily="18" charset="2"/>
              </a:rPr>
              <a:t> = 2</a:t>
            </a:r>
            <a:r>
              <a:rPr lang="el-GR" sz="2000" smtClean="0">
                <a:sym typeface="Symbol" pitchFamily="18" charset="2"/>
              </a:rPr>
              <a:t>πδ</a:t>
            </a:r>
            <a:r>
              <a:rPr lang="en-US" sz="2000" smtClean="0">
                <a:sym typeface="Symbol" pitchFamily="18" charset="2"/>
              </a:rPr>
              <a:t>/</a:t>
            </a:r>
            <a:r>
              <a:rPr lang="en-US" sz="2000" b="1" smtClean="0">
                <a:sym typeface="Symbol" pitchFamily="18" charset="2"/>
              </a:rPr>
              <a:t></a:t>
            </a:r>
          </a:p>
          <a:p>
            <a:pPr lvl="1">
              <a:lnSpc>
                <a:spcPct val="90000"/>
              </a:lnSpc>
            </a:pPr>
            <a:r>
              <a:rPr lang="en-US" sz="2000" smtClean="0">
                <a:sym typeface="Symbol" pitchFamily="18" charset="2"/>
              </a:rPr>
              <a:t> interference only for coherent light sources;	</a:t>
            </a:r>
          </a:p>
          <a:p>
            <a:pPr lvl="1">
              <a:lnSpc>
                <a:spcPct val="90000"/>
              </a:lnSpc>
            </a:pPr>
            <a:r>
              <a:rPr lang="en-US" sz="2000" smtClean="0">
                <a:sym typeface="Symbol" pitchFamily="18" charset="2"/>
              </a:rPr>
              <a:t>For two independent</a:t>
            </a:r>
            <a:r>
              <a:rPr lang="en-US" sz="2000" b="1" smtClean="0">
                <a:sym typeface="Symbol" pitchFamily="18" charset="2"/>
              </a:rPr>
              <a:t> </a:t>
            </a:r>
            <a:r>
              <a:rPr lang="en-US" sz="2000" smtClean="0">
                <a:sym typeface="Symbol" pitchFamily="18" charset="2"/>
              </a:rPr>
              <a:t>light sources: no interference since not coherent (random phase  differences)</a:t>
            </a:r>
            <a:endParaRPr lang="el-GR" smtClean="0">
              <a:sym typeface="Symbol" pitchFamily="18" charset="2"/>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09600" y="0"/>
            <a:ext cx="10058400" cy="685800"/>
          </a:xfrm>
        </p:spPr>
        <p:txBody>
          <a:bodyPr/>
          <a:lstStyle/>
          <a:p>
            <a:pPr>
              <a:defRPr/>
            </a:pPr>
            <a:r>
              <a:rPr lang="en-US" sz="2800" smtClean="0"/>
              <a:t>Double slit experiment: low intensity</a:t>
            </a:r>
            <a:r>
              <a:rPr lang="en-US" smtClean="0"/>
              <a:t> </a:t>
            </a:r>
          </a:p>
        </p:txBody>
      </p:sp>
      <p:sp>
        <p:nvSpPr>
          <p:cNvPr id="18435" name="Rectangle 3"/>
          <p:cNvSpPr>
            <a:spLocks noGrp="1" noChangeArrowheads="1"/>
          </p:cNvSpPr>
          <p:nvPr>
            <p:ph type="body" idx="1"/>
          </p:nvPr>
        </p:nvSpPr>
        <p:spPr>
          <a:xfrm>
            <a:off x="381000" y="609600"/>
            <a:ext cx="8077200" cy="6248400"/>
          </a:xfrm>
        </p:spPr>
        <p:txBody>
          <a:bodyPr/>
          <a:lstStyle/>
          <a:p>
            <a:pPr lvl="1">
              <a:lnSpc>
                <a:spcPct val="90000"/>
              </a:lnSpc>
            </a:pPr>
            <a:r>
              <a:rPr lang="en-US" sz="2000" dirty="0" smtClean="0">
                <a:solidFill>
                  <a:schemeClr val="folHlink"/>
                </a:solidFill>
              </a:rPr>
              <a:t>Taylor’s experiment (1908):</a:t>
            </a:r>
            <a:r>
              <a:rPr lang="en-US" sz="2000" dirty="0" smtClean="0"/>
              <a:t> double slit experiment with very dim light: interference pattern emerged after waiting for  few weeks</a:t>
            </a:r>
          </a:p>
          <a:p>
            <a:pPr lvl="1">
              <a:lnSpc>
                <a:spcPct val="90000"/>
              </a:lnSpc>
            </a:pPr>
            <a:r>
              <a:rPr lang="en-US" sz="2000" dirty="0" smtClean="0"/>
              <a:t> interference cannot be due to interaction between photons, i.e. cannot be outcome of destructive or constructive combination of photons</a:t>
            </a:r>
          </a:p>
          <a:p>
            <a:pPr lvl="1">
              <a:lnSpc>
                <a:spcPct val="90000"/>
              </a:lnSpc>
            </a:pPr>
            <a:r>
              <a:rPr lang="en-US" sz="2000" dirty="0" smtClean="0"/>
              <a:t> </a:t>
            </a:r>
            <a:r>
              <a:rPr lang="en-US" sz="2000" dirty="0" smtClean="0">
                <a:sym typeface="Symbol" pitchFamily="18" charset="2"/>
              </a:rPr>
              <a:t> interference pattern is due to some </a:t>
            </a:r>
            <a:r>
              <a:rPr lang="en-US" sz="2000" dirty="0" smtClean="0">
                <a:solidFill>
                  <a:srgbClr val="C8FEC8"/>
                </a:solidFill>
                <a:sym typeface="Symbol" pitchFamily="18" charset="2"/>
              </a:rPr>
              <a:t>inherent property</a:t>
            </a:r>
            <a:r>
              <a:rPr lang="en-US" sz="2000" dirty="0" smtClean="0">
                <a:sym typeface="Symbol" pitchFamily="18" charset="2"/>
              </a:rPr>
              <a:t> of each photon –</a:t>
            </a:r>
            <a:r>
              <a:rPr lang="en-US" sz="2000" dirty="0">
                <a:sym typeface="Symbol" pitchFamily="18" charset="2"/>
              </a:rPr>
              <a:t> </a:t>
            </a:r>
            <a:r>
              <a:rPr lang="en-US" sz="2000" dirty="0" smtClean="0">
                <a:sym typeface="Symbol" pitchFamily="18" charset="2"/>
              </a:rPr>
              <a:t> it “</a:t>
            </a:r>
            <a:r>
              <a:rPr lang="en-US" sz="2000" dirty="0" smtClean="0">
                <a:solidFill>
                  <a:srgbClr val="C8FEC8"/>
                </a:solidFill>
                <a:sym typeface="Symbol" pitchFamily="18" charset="2"/>
              </a:rPr>
              <a:t>interferes with itself</a:t>
            </a:r>
            <a:r>
              <a:rPr lang="en-US" sz="2000" dirty="0" smtClean="0">
                <a:sym typeface="Symbol" pitchFamily="18" charset="2"/>
              </a:rPr>
              <a:t>” while passing from source to screen</a:t>
            </a:r>
          </a:p>
          <a:p>
            <a:pPr lvl="1">
              <a:lnSpc>
                <a:spcPct val="90000"/>
              </a:lnSpc>
            </a:pPr>
            <a:r>
              <a:rPr lang="en-US" sz="2000" dirty="0" smtClean="0">
                <a:sym typeface="Symbol" pitchFamily="18" charset="2"/>
              </a:rPr>
              <a:t> photons don’t “split” – light detectors always show signals of same intensity</a:t>
            </a:r>
          </a:p>
          <a:p>
            <a:pPr lvl="1">
              <a:lnSpc>
                <a:spcPct val="90000"/>
              </a:lnSpc>
            </a:pPr>
            <a:r>
              <a:rPr lang="en-US" sz="2000" dirty="0" smtClean="0">
                <a:sym typeface="Symbol" pitchFamily="18" charset="2"/>
              </a:rPr>
              <a:t> slits open alternatingly: get two overlapping single-slit diffraction patterns – no two-slit interference</a:t>
            </a:r>
          </a:p>
          <a:p>
            <a:pPr lvl="1">
              <a:lnSpc>
                <a:spcPct val="90000"/>
              </a:lnSpc>
            </a:pPr>
            <a:r>
              <a:rPr lang="en-US" sz="2000" dirty="0" smtClean="0">
                <a:sym typeface="Symbol" pitchFamily="18" charset="2"/>
              </a:rPr>
              <a:t> add detector to determine through which slit photon goes: 	 no interference</a:t>
            </a:r>
          </a:p>
          <a:p>
            <a:pPr lvl="1">
              <a:lnSpc>
                <a:spcPct val="90000"/>
              </a:lnSpc>
            </a:pPr>
            <a:r>
              <a:rPr lang="en-US" sz="2000" dirty="0" smtClean="0">
                <a:sym typeface="Symbol" pitchFamily="18" charset="2"/>
              </a:rPr>
              <a:t> </a:t>
            </a:r>
            <a:r>
              <a:rPr lang="en-US" sz="2000" dirty="0" smtClean="0">
                <a:solidFill>
                  <a:srgbClr val="C8FEC8"/>
                </a:solidFill>
                <a:sym typeface="Symbol" pitchFamily="18" charset="2"/>
              </a:rPr>
              <a:t>interference pattern only appears when experiment provides no means of determining through which slit photon passes</a:t>
            </a:r>
            <a:r>
              <a:rPr lang="en-US" sz="2000" dirty="0" smtClean="0">
                <a:sym typeface="Symbol" pitchFamily="18" charset="2"/>
              </a:rPr>
              <a:t> </a:t>
            </a:r>
          </a:p>
          <a:p>
            <a:pPr lvl="1">
              <a:lnSpc>
                <a:spcPct val="90000"/>
              </a:lnSpc>
            </a:pPr>
            <a:r>
              <a:rPr lang="en-US" sz="1200" dirty="0" smtClean="0">
                <a:sym typeface="Symbol" pitchFamily="18" charset="2"/>
                <a:hlinkClick r:id="rId2"/>
              </a:rPr>
              <a:t>http://www.thestargarden.co.uk/QuantumMechanics.html</a:t>
            </a:r>
          </a:p>
          <a:p>
            <a:pPr lvl="1">
              <a:lnSpc>
                <a:spcPct val="90000"/>
              </a:lnSpc>
            </a:pPr>
            <a:r>
              <a:rPr lang="en-US" sz="1200" dirty="0" smtClean="0">
                <a:sym typeface="Symbol" pitchFamily="18" charset="2"/>
                <a:hlinkClick r:id="rId2"/>
              </a:rPr>
              <a:t>http://abyss.uoregon.edu/~js/21st_century_science/lectures/lec13.html</a:t>
            </a:r>
            <a:endParaRPr lang="en-US" sz="1200" dirty="0" smtClean="0">
              <a:sym typeface="Symbol" pitchFamily="18" charset="2"/>
            </a:endParaRPr>
          </a:p>
          <a:p>
            <a:pPr lvl="1">
              <a:lnSpc>
                <a:spcPct val="90000"/>
              </a:lnSpc>
            </a:pPr>
            <a:r>
              <a:rPr lang="en-US" sz="1200" dirty="0" smtClean="0">
                <a:sym typeface="Symbol" pitchFamily="18" charset="2"/>
                <a:hlinkClick r:id="rId3"/>
              </a:rPr>
              <a:t>http://hyperphysics.phy-astr.gsu.edu/hbase/phyopt/slits.html</a:t>
            </a:r>
            <a:r>
              <a:rPr lang="en-US" sz="1200" dirty="0" smtClean="0">
                <a:sym typeface="Symbol" pitchFamily="18" charset="2"/>
              </a:rPr>
              <a:t> </a:t>
            </a:r>
          </a:p>
          <a:p>
            <a:pPr lvl="1">
              <a:lnSpc>
                <a:spcPct val="90000"/>
              </a:lnSpc>
            </a:pPr>
            <a:r>
              <a:rPr lang="en-US" sz="1200" dirty="0" smtClean="0">
                <a:sym typeface="Symbol" pitchFamily="18" charset="2"/>
                <a:hlinkClick r:id="rId4"/>
              </a:rPr>
              <a:t>http://en.wikipedia.org/wiki/Double-slit_experiment</a:t>
            </a:r>
            <a:r>
              <a:rPr lang="en-US" sz="1200" dirty="0" smtClean="0">
                <a:sym typeface="Symbol" pitchFamily="18" charset="2"/>
              </a:rPr>
              <a:t> </a:t>
            </a:r>
          </a:p>
          <a:p>
            <a:pPr lvl="1">
              <a:lnSpc>
                <a:spcPct val="90000"/>
              </a:lnSpc>
            </a:pPr>
            <a:r>
              <a:rPr lang="en-US" sz="1200" dirty="0" smtClean="0">
                <a:sym typeface="Symbol" pitchFamily="18" charset="2"/>
                <a:hlinkClick r:id="rId5"/>
              </a:rPr>
              <a:t>http://grad.physics.sunysb.edu/~amarch/</a:t>
            </a:r>
            <a:r>
              <a:rPr lang="en-US" sz="1200" dirty="0" smtClean="0">
                <a:sym typeface="Symbol" pitchFamily="18" charset="2"/>
              </a:rPr>
              <a:t> </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defRPr/>
            </a:pPr>
            <a:r>
              <a:rPr lang="en-US" smtClean="0"/>
              <a:t> </a:t>
            </a:r>
          </a:p>
        </p:txBody>
      </p:sp>
      <p:sp>
        <p:nvSpPr>
          <p:cNvPr id="19459" name="Rectangle 3"/>
          <p:cNvSpPr>
            <a:spLocks noGrp="1" noChangeArrowheads="1"/>
          </p:cNvSpPr>
          <p:nvPr>
            <p:ph type="body" idx="1"/>
          </p:nvPr>
        </p:nvSpPr>
        <p:spPr>
          <a:xfrm>
            <a:off x="457200" y="228600"/>
            <a:ext cx="8001000" cy="6629400"/>
          </a:xfrm>
        </p:spPr>
        <p:txBody>
          <a:bodyPr/>
          <a:lstStyle/>
          <a:p>
            <a:r>
              <a:rPr lang="en-US" dirty="0" smtClean="0"/>
              <a:t> double slit experiment with very low intensity ,  i.e.  one photon or atom at a time:</a:t>
            </a:r>
          </a:p>
          <a:p>
            <a:pPr>
              <a:buFont typeface="Wingdings" pitchFamily="2" charset="2"/>
              <a:buNone/>
            </a:pPr>
            <a:r>
              <a:rPr lang="en-US" dirty="0" smtClean="0"/>
              <a:t>    get still interference pattern  if  we wait long  enough</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r>
              <a:rPr lang="en-US" dirty="0" smtClean="0"/>
              <a:t>  </a:t>
            </a:r>
          </a:p>
        </p:txBody>
      </p:sp>
      <p:pic>
        <p:nvPicPr>
          <p:cNvPr id="19460" name="Picture 5"/>
          <p:cNvPicPr>
            <a:picLocks noChangeAspect="1" noChangeArrowheads="1"/>
          </p:cNvPicPr>
          <p:nvPr/>
        </p:nvPicPr>
        <p:blipFill>
          <a:blip r:embed="rId2" cstate="print"/>
          <a:srcRect/>
          <a:stretch>
            <a:fillRect/>
          </a:stretch>
        </p:blipFill>
        <p:spPr bwMode="auto">
          <a:xfrm>
            <a:off x="3200400" y="1828800"/>
            <a:ext cx="4800600" cy="4495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(3)</a:t>
            </a:r>
            <a:endParaRPr lang="en-US" dirty="0"/>
          </a:p>
        </p:txBody>
      </p:sp>
      <p:sp>
        <p:nvSpPr>
          <p:cNvPr id="3" name="Content Placeholder 2"/>
          <p:cNvSpPr>
            <a:spLocks noGrp="1"/>
          </p:cNvSpPr>
          <p:nvPr>
            <p:ph idx="1"/>
          </p:nvPr>
        </p:nvSpPr>
        <p:spPr/>
        <p:txBody>
          <a:bodyPr/>
          <a:lstStyle/>
          <a:p>
            <a:r>
              <a:rPr lang="en-US" dirty="0"/>
              <a:t>Interpretation of quantum </a:t>
            </a:r>
            <a:r>
              <a:rPr lang="en-US" dirty="0" smtClean="0"/>
              <a:t>mechanics</a:t>
            </a:r>
          </a:p>
          <a:p>
            <a:pPr lvl="1"/>
            <a:r>
              <a:rPr lang="en-US" dirty="0"/>
              <a:t>Discussion of double slit experiment</a:t>
            </a:r>
          </a:p>
          <a:p>
            <a:pPr lvl="1"/>
            <a:r>
              <a:rPr lang="en-US" dirty="0"/>
              <a:t>wave particle duality, principle of complementarity</a:t>
            </a:r>
          </a:p>
          <a:p>
            <a:pPr lvl="1"/>
            <a:r>
              <a:rPr lang="en-US" dirty="0"/>
              <a:t>Copenhagen </a:t>
            </a:r>
            <a:r>
              <a:rPr lang="en-US" dirty="0" smtClean="0"/>
              <a:t>interpretation</a:t>
            </a:r>
          </a:p>
          <a:p>
            <a:pPr lvl="1"/>
            <a:r>
              <a:rPr lang="en-US" dirty="0" smtClean="0"/>
              <a:t>Other interpretations ?</a:t>
            </a:r>
          </a:p>
          <a:p>
            <a:r>
              <a:rPr lang="en-US" dirty="0"/>
              <a:t>Atoms in magnetic field</a:t>
            </a:r>
          </a:p>
          <a:p>
            <a:pPr lvl="1"/>
            <a:r>
              <a:rPr lang="en-US" dirty="0" smtClean="0"/>
              <a:t>Stern </a:t>
            </a:r>
            <a:r>
              <a:rPr lang="en-US" dirty="0" err="1"/>
              <a:t>Gerlach</a:t>
            </a:r>
            <a:r>
              <a:rPr lang="en-US" dirty="0"/>
              <a:t> experiment</a:t>
            </a:r>
          </a:p>
          <a:p>
            <a:pPr lvl="1"/>
            <a:r>
              <a:rPr lang="en-US" dirty="0" smtClean="0"/>
              <a:t> Spin</a:t>
            </a:r>
            <a:endParaRPr lang="en-US" dirty="0"/>
          </a:p>
        </p:txBody>
      </p:sp>
    </p:spTree>
    <p:extLst>
      <p:ext uri="{BB962C8B-B14F-4D97-AF65-F5344CB8AC3E}">
        <p14:creationId xmlns:p14="http://schemas.microsoft.com/office/powerpoint/2010/main" val="376803476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304800" y="152400"/>
            <a:ext cx="8458200" cy="685800"/>
          </a:xfrm>
        </p:spPr>
        <p:txBody>
          <a:bodyPr/>
          <a:lstStyle/>
          <a:p>
            <a:pPr>
              <a:defRPr/>
            </a:pPr>
            <a:r>
              <a:rPr lang="en-US" sz="3200" smtClean="0"/>
              <a:t>Double slit experiment – QM interpretation</a:t>
            </a:r>
          </a:p>
        </p:txBody>
      </p:sp>
      <p:sp>
        <p:nvSpPr>
          <p:cNvPr id="20483" name="Rectangle 3"/>
          <p:cNvSpPr>
            <a:spLocks noGrp="1" noChangeArrowheads="1"/>
          </p:cNvSpPr>
          <p:nvPr>
            <p:ph type="body" idx="1"/>
          </p:nvPr>
        </p:nvSpPr>
        <p:spPr>
          <a:xfrm>
            <a:off x="304800" y="1219200"/>
            <a:ext cx="8382000" cy="5638800"/>
          </a:xfrm>
        </p:spPr>
        <p:txBody>
          <a:bodyPr/>
          <a:lstStyle/>
          <a:p>
            <a:pPr lvl="1">
              <a:lnSpc>
                <a:spcPct val="80000"/>
              </a:lnSpc>
            </a:pPr>
            <a:r>
              <a:rPr lang="en-US" sz="2400" smtClean="0"/>
              <a:t> patterns on screen are result of distribution of photons</a:t>
            </a:r>
          </a:p>
          <a:p>
            <a:pPr lvl="1">
              <a:lnSpc>
                <a:spcPct val="80000"/>
              </a:lnSpc>
            </a:pPr>
            <a:r>
              <a:rPr lang="en-US" sz="2400" smtClean="0"/>
              <a:t> no way of anticipating where particular photon will strike</a:t>
            </a:r>
          </a:p>
          <a:p>
            <a:pPr lvl="1">
              <a:lnSpc>
                <a:spcPct val="80000"/>
              </a:lnSpc>
            </a:pPr>
            <a:r>
              <a:rPr lang="en-US" sz="2400" smtClean="0"/>
              <a:t> impossible to tell which path photon took – cannot assign specific trajectory to photon</a:t>
            </a:r>
          </a:p>
          <a:p>
            <a:pPr lvl="1">
              <a:lnSpc>
                <a:spcPct val="80000"/>
              </a:lnSpc>
            </a:pPr>
            <a:r>
              <a:rPr lang="en-US" sz="2400" smtClean="0"/>
              <a:t> cannot suppose that half went through one slit and half through other</a:t>
            </a:r>
          </a:p>
          <a:p>
            <a:pPr lvl="1">
              <a:lnSpc>
                <a:spcPct val="80000"/>
              </a:lnSpc>
            </a:pPr>
            <a:r>
              <a:rPr lang="en-US" sz="2400" smtClean="0"/>
              <a:t> can only predict how photons will be distributed on screen (or over detector(s))</a:t>
            </a:r>
          </a:p>
          <a:p>
            <a:pPr lvl="1">
              <a:lnSpc>
                <a:spcPct val="80000"/>
              </a:lnSpc>
            </a:pPr>
            <a:r>
              <a:rPr lang="en-US" sz="2400" smtClean="0"/>
              <a:t> interference and diffraction are statistical phenomena associated with probability that, in a given experimental setup, a photon will strike a certain point</a:t>
            </a:r>
          </a:p>
          <a:p>
            <a:pPr lvl="1">
              <a:lnSpc>
                <a:spcPct val="80000"/>
              </a:lnSpc>
            </a:pPr>
            <a:r>
              <a:rPr lang="en-US" sz="2400" smtClean="0"/>
              <a:t> high probability </a:t>
            </a:r>
            <a:r>
              <a:rPr lang="en-US" sz="2400" smtClean="0">
                <a:sym typeface="Symbol" pitchFamily="18" charset="2"/>
              </a:rPr>
              <a:t> </a:t>
            </a:r>
            <a:r>
              <a:rPr lang="en-US" sz="2400" smtClean="0"/>
              <a:t>bright fringes </a:t>
            </a:r>
          </a:p>
          <a:p>
            <a:pPr lvl="1">
              <a:lnSpc>
                <a:spcPct val="80000"/>
              </a:lnSpc>
            </a:pPr>
            <a:r>
              <a:rPr lang="en-US" sz="2400" smtClean="0"/>
              <a:t> low probability </a:t>
            </a:r>
            <a:r>
              <a:rPr lang="en-US" sz="2400" smtClean="0">
                <a:sym typeface="Symbol" pitchFamily="18" charset="2"/>
              </a:rPr>
              <a:t> </a:t>
            </a:r>
            <a:r>
              <a:rPr lang="en-US" sz="2400" smtClean="0"/>
              <a:t>dark fringes </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2" name="Rectangle 4"/>
          <p:cNvSpPr>
            <a:spLocks noGrp="1" noChangeArrowheads="1"/>
          </p:cNvSpPr>
          <p:nvPr>
            <p:ph type="title"/>
          </p:nvPr>
        </p:nvSpPr>
        <p:spPr>
          <a:xfrm>
            <a:off x="0" y="152400"/>
            <a:ext cx="9144000" cy="685800"/>
          </a:xfrm>
        </p:spPr>
        <p:txBody>
          <a:bodyPr/>
          <a:lstStyle/>
          <a:p>
            <a:pPr>
              <a:defRPr/>
            </a:pPr>
            <a:r>
              <a:rPr lang="en-US" smtClean="0"/>
              <a:t>Double slit expt. -- wave vs quantum</a:t>
            </a:r>
          </a:p>
        </p:txBody>
      </p:sp>
      <p:sp>
        <p:nvSpPr>
          <p:cNvPr id="21507" name="Rectangle 5"/>
          <p:cNvSpPr>
            <a:spLocks noGrp="1" noChangeArrowheads="1"/>
          </p:cNvSpPr>
          <p:nvPr>
            <p:ph type="body" sz="half" idx="1"/>
          </p:nvPr>
        </p:nvSpPr>
        <p:spPr>
          <a:xfrm>
            <a:off x="609600" y="1447800"/>
            <a:ext cx="4114800" cy="5410200"/>
          </a:xfrm>
        </p:spPr>
        <p:txBody>
          <a:bodyPr/>
          <a:lstStyle/>
          <a:p>
            <a:r>
              <a:rPr lang="en-US" sz="2400" smtClean="0"/>
              <a:t> pattern of fringes:</a:t>
            </a:r>
          </a:p>
          <a:p>
            <a:pPr lvl="1"/>
            <a:r>
              <a:rPr lang="en-US" smtClean="0"/>
              <a:t>Intensity bands due to variations in square of amplitude, A</a:t>
            </a:r>
            <a:r>
              <a:rPr lang="en-US" baseline="30000" smtClean="0"/>
              <a:t>2</a:t>
            </a:r>
            <a:r>
              <a:rPr lang="en-US" smtClean="0"/>
              <a:t>, of resultant wave on each point on screen</a:t>
            </a:r>
          </a:p>
          <a:p>
            <a:r>
              <a:rPr lang="en-US" sz="2400" smtClean="0"/>
              <a:t> role of the slits:</a:t>
            </a:r>
          </a:p>
          <a:p>
            <a:pPr lvl="1"/>
            <a:r>
              <a:rPr lang="en-US" smtClean="0"/>
              <a:t> to provide two coherent sources of the secondary waves that interfere on the screen</a:t>
            </a:r>
          </a:p>
        </p:txBody>
      </p:sp>
      <p:sp>
        <p:nvSpPr>
          <p:cNvPr id="21508" name="Rectangle 6"/>
          <p:cNvSpPr>
            <a:spLocks noGrp="1" noChangeArrowheads="1"/>
          </p:cNvSpPr>
          <p:nvPr>
            <p:ph type="body" sz="half" idx="2"/>
          </p:nvPr>
        </p:nvSpPr>
        <p:spPr>
          <a:xfrm>
            <a:off x="4572000" y="1447800"/>
            <a:ext cx="4114800" cy="5410200"/>
          </a:xfrm>
        </p:spPr>
        <p:txBody>
          <a:bodyPr/>
          <a:lstStyle/>
          <a:p>
            <a:r>
              <a:rPr lang="en-US" sz="2400" smtClean="0"/>
              <a:t> pattern of fringes:</a:t>
            </a:r>
          </a:p>
          <a:p>
            <a:pPr lvl="1"/>
            <a:r>
              <a:rPr lang="en-US" smtClean="0"/>
              <a:t>Intensity bands due to variations in probability, P, of a photon striking points on screen</a:t>
            </a:r>
          </a:p>
          <a:p>
            <a:pPr lvl="1">
              <a:buFont typeface="Monotype Sorts"/>
              <a:buNone/>
            </a:pPr>
            <a:endParaRPr lang="en-US" smtClean="0"/>
          </a:p>
          <a:p>
            <a:r>
              <a:rPr lang="en-US" sz="2400" smtClean="0"/>
              <a:t> role of the slits:</a:t>
            </a:r>
          </a:p>
          <a:p>
            <a:pPr lvl="1"/>
            <a:r>
              <a:rPr lang="en-US" smtClean="0"/>
              <a:t> to present two potential routes by which photon can pass from source to screen</a:t>
            </a:r>
          </a:p>
        </p:txBody>
      </p:sp>
      <p:sp>
        <p:nvSpPr>
          <p:cNvPr id="21509" name="Text Box 8"/>
          <p:cNvSpPr txBox="1">
            <a:spLocks noChangeArrowheads="1"/>
          </p:cNvSpPr>
          <p:nvPr/>
        </p:nvSpPr>
        <p:spPr bwMode="auto">
          <a:xfrm>
            <a:off x="533400" y="838200"/>
            <a:ext cx="205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dirty="0">
                <a:solidFill>
                  <a:schemeClr val="bg1">
                    <a:lumMod val="90000"/>
                  </a:schemeClr>
                </a:solidFill>
                <a:latin typeface="Arial" pitchFamily="34" charset="0"/>
                <a:cs typeface="Arial" pitchFamily="34" charset="0"/>
              </a:rPr>
              <a:t>wave theory</a:t>
            </a:r>
          </a:p>
        </p:txBody>
      </p:sp>
      <p:sp>
        <p:nvSpPr>
          <p:cNvPr id="21510" name="Text Box 9"/>
          <p:cNvSpPr txBox="1">
            <a:spLocks noChangeArrowheads="1"/>
          </p:cNvSpPr>
          <p:nvPr/>
        </p:nvSpPr>
        <p:spPr bwMode="auto">
          <a:xfrm>
            <a:off x="4953000" y="838200"/>
            <a:ext cx="2397125" cy="457200"/>
          </a:xfrm>
          <a:prstGeom prst="rect">
            <a:avLst/>
          </a:prstGeom>
          <a:noFill/>
          <a:ln w="12700">
            <a:noFill/>
            <a:miter lim="800000"/>
            <a:headEnd type="none" w="sm" len="sm"/>
            <a:tailEnd type="none" w="sm" len="sm"/>
          </a:ln>
        </p:spPr>
        <p:txBody>
          <a:bodyPr wrap="none">
            <a:spAutoFit/>
          </a:bodyPr>
          <a:lstStyle/>
          <a:p>
            <a:r>
              <a:rPr lang="en-US" sz="2400" dirty="0">
                <a:solidFill>
                  <a:schemeClr val="bg1">
                    <a:lumMod val="90000"/>
                  </a:schemeClr>
                </a:solidFill>
                <a:latin typeface="Arial" pitchFamily="34" charset="0"/>
                <a:cs typeface="Arial" pitchFamily="34" charset="0"/>
              </a:rPr>
              <a:t>quantum theory</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228600" y="152400"/>
            <a:ext cx="8458200" cy="685800"/>
          </a:xfrm>
        </p:spPr>
        <p:txBody>
          <a:bodyPr/>
          <a:lstStyle/>
          <a:p>
            <a:pPr>
              <a:defRPr/>
            </a:pPr>
            <a:r>
              <a:rPr lang="en-US" smtClean="0"/>
              <a:t>double slit expt., wave function</a:t>
            </a:r>
          </a:p>
        </p:txBody>
      </p:sp>
      <p:sp>
        <p:nvSpPr>
          <p:cNvPr id="22531" name="Rectangle 3"/>
          <p:cNvSpPr>
            <a:spLocks noGrp="1" noChangeArrowheads="1"/>
          </p:cNvSpPr>
          <p:nvPr>
            <p:ph type="body" idx="1"/>
          </p:nvPr>
        </p:nvSpPr>
        <p:spPr>
          <a:xfrm>
            <a:off x="381000" y="1219200"/>
            <a:ext cx="8153400" cy="5638800"/>
          </a:xfrm>
        </p:spPr>
        <p:txBody>
          <a:bodyPr/>
          <a:lstStyle/>
          <a:p>
            <a:pPr lvl="1"/>
            <a:r>
              <a:rPr lang="en-US" dirty="0" smtClean="0"/>
              <a:t>  </a:t>
            </a:r>
            <a:r>
              <a:rPr lang="en-US" sz="2000" dirty="0" smtClean="0"/>
              <a:t>light intensity  at a point on screen I  depends on number of photons striking the point                                                                                                                                                                                                                                                                                                                                                                                                                                                                                                                                                                                                                                                                                                                                                                                                                                                                                                                                                                                                                                                                                                                                                                                                                                                                                                                                                                                                                                number of photons </a:t>
            </a:r>
            <a:r>
              <a:rPr lang="en-US" sz="2000" dirty="0" smtClean="0">
                <a:sym typeface="Symbol" pitchFamily="18" charset="2"/>
              </a:rPr>
              <a:t> probability P of finding photon there, </a:t>
            </a:r>
            <a:r>
              <a:rPr lang="en-US" sz="2000" dirty="0" err="1" smtClean="0">
                <a:sym typeface="Symbol" pitchFamily="18" charset="2"/>
              </a:rPr>
              <a:t>i.e</a:t>
            </a:r>
            <a:r>
              <a:rPr lang="en-US" sz="2000" dirty="0" smtClean="0">
                <a:sym typeface="Symbol" pitchFamily="18" charset="2"/>
              </a:rPr>
              <a:t> 		 I  P = |</a:t>
            </a:r>
            <a:r>
              <a:rPr lang="el-GR" sz="2000" dirty="0" smtClean="0">
                <a:sym typeface="Symbol" pitchFamily="18" charset="2"/>
              </a:rPr>
              <a:t>ψ</a:t>
            </a:r>
            <a:r>
              <a:rPr lang="en-US" sz="2000" dirty="0" smtClean="0">
                <a:sym typeface="Symbol" pitchFamily="18" charset="2"/>
              </a:rPr>
              <a:t>|</a:t>
            </a:r>
            <a:r>
              <a:rPr lang="en-US" sz="2000" baseline="40000" dirty="0" smtClean="0">
                <a:sym typeface="Symbol" pitchFamily="18" charset="2"/>
              </a:rPr>
              <a:t>2</a:t>
            </a:r>
            <a:r>
              <a:rPr lang="en-US" sz="2000" dirty="0" smtClean="0">
                <a:sym typeface="Symbol" pitchFamily="18" charset="2"/>
              </a:rPr>
              <a:t>, </a:t>
            </a:r>
            <a:r>
              <a:rPr lang="el-GR" sz="2000" dirty="0" smtClean="0">
                <a:sym typeface="Symbol" pitchFamily="18" charset="2"/>
              </a:rPr>
              <a:t>ψ</a:t>
            </a:r>
            <a:r>
              <a:rPr lang="en-US" sz="2000" dirty="0" smtClean="0">
                <a:sym typeface="Symbol" pitchFamily="18" charset="2"/>
              </a:rPr>
              <a:t> = wave function</a:t>
            </a:r>
          </a:p>
          <a:p>
            <a:pPr lvl="1"/>
            <a:r>
              <a:rPr lang="en-US" sz="2000" dirty="0" smtClean="0">
                <a:sym typeface="Symbol" pitchFamily="18" charset="2"/>
              </a:rPr>
              <a:t> probability  to find photon at a point on the screen :		P  = |</a:t>
            </a:r>
            <a:r>
              <a:rPr lang="el-GR" sz="2000" dirty="0" smtClean="0">
                <a:sym typeface="Symbol" pitchFamily="18" charset="2"/>
              </a:rPr>
              <a:t>ψ</a:t>
            </a:r>
            <a:r>
              <a:rPr lang="en-US" sz="2000" dirty="0" smtClean="0">
                <a:sym typeface="Symbol" pitchFamily="18" charset="2"/>
              </a:rPr>
              <a:t>|</a:t>
            </a:r>
            <a:r>
              <a:rPr lang="en-US" sz="2000" baseline="40000" dirty="0" smtClean="0">
                <a:sym typeface="Symbol" pitchFamily="18" charset="2"/>
              </a:rPr>
              <a:t>2</a:t>
            </a:r>
            <a:r>
              <a:rPr lang="en-US" sz="2000" dirty="0" smtClean="0">
                <a:sym typeface="Symbol" pitchFamily="18" charset="2"/>
              </a:rPr>
              <a:t>  = |</a:t>
            </a:r>
            <a:r>
              <a:rPr lang="el-GR" sz="2000" dirty="0" smtClean="0">
                <a:sym typeface="Symbol" pitchFamily="18" charset="2"/>
              </a:rPr>
              <a:t>ψ</a:t>
            </a:r>
            <a:r>
              <a:rPr lang="en-US" sz="2000" baseline="-25000" dirty="0" smtClean="0">
                <a:sym typeface="Symbol" pitchFamily="18" charset="2"/>
              </a:rPr>
              <a:t>1</a:t>
            </a:r>
            <a:r>
              <a:rPr lang="en-US" sz="2000" dirty="0" smtClean="0">
                <a:sym typeface="Symbol" pitchFamily="18" charset="2"/>
              </a:rPr>
              <a:t> + </a:t>
            </a:r>
            <a:r>
              <a:rPr lang="el-GR" sz="2000" dirty="0" smtClean="0">
                <a:sym typeface="Symbol" pitchFamily="18" charset="2"/>
              </a:rPr>
              <a:t>ψ</a:t>
            </a:r>
            <a:r>
              <a:rPr lang="en-US" sz="2000" baseline="-25000" dirty="0" smtClean="0">
                <a:sym typeface="Symbol" pitchFamily="18" charset="2"/>
              </a:rPr>
              <a:t>2</a:t>
            </a:r>
            <a:r>
              <a:rPr lang="en-US" sz="2000" dirty="0" smtClean="0">
                <a:sym typeface="Symbol" pitchFamily="18" charset="2"/>
              </a:rPr>
              <a:t>|</a:t>
            </a:r>
            <a:r>
              <a:rPr lang="en-US" sz="2000" baseline="40000" dirty="0" smtClean="0">
                <a:sym typeface="Symbol" pitchFamily="18" charset="2"/>
              </a:rPr>
              <a:t>2</a:t>
            </a:r>
            <a:r>
              <a:rPr lang="en-US" sz="2000" dirty="0" smtClean="0">
                <a:sym typeface="Symbol" pitchFamily="18" charset="2"/>
              </a:rPr>
              <a:t>  = 	 |</a:t>
            </a:r>
            <a:r>
              <a:rPr lang="el-GR" sz="2000" dirty="0" smtClean="0">
                <a:sym typeface="Symbol" pitchFamily="18" charset="2"/>
              </a:rPr>
              <a:t>ψ</a:t>
            </a:r>
            <a:r>
              <a:rPr lang="en-US" sz="2000" baseline="-25000" dirty="0" smtClean="0">
                <a:sym typeface="Symbol" pitchFamily="18" charset="2"/>
              </a:rPr>
              <a:t>1</a:t>
            </a:r>
            <a:r>
              <a:rPr lang="en-US" sz="2000" dirty="0" smtClean="0">
                <a:sym typeface="Symbol" pitchFamily="18" charset="2"/>
              </a:rPr>
              <a:t>|</a:t>
            </a:r>
            <a:r>
              <a:rPr lang="en-US" sz="2000" baseline="40000" dirty="0" smtClean="0">
                <a:sym typeface="Symbol" pitchFamily="18" charset="2"/>
              </a:rPr>
              <a:t>2</a:t>
            </a:r>
            <a:r>
              <a:rPr lang="en-US" sz="2000" dirty="0" smtClean="0">
                <a:sym typeface="Symbol" pitchFamily="18" charset="2"/>
              </a:rPr>
              <a:t>  + |</a:t>
            </a:r>
            <a:r>
              <a:rPr lang="el-GR" sz="2000" dirty="0" smtClean="0">
                <a:sym typeface="Symbol" pitchFamily="18" charset="2"/>
              </a:rPr>
              <a:t>ψ</a:t>
            </a:r>
            <a:r>
              <a:rPr lang="en-US" sz="2000" baseline="-25000" dirty="0" smtClean="0">
                <a:sym typeface="Symbol" pitchFamily="18" charset="2"/>
              </a:rPr>
              <a:t>2</a:t>
            </a:r>
            <a:r>
              <a:rPr lang="en-US" sz="2000" dirty="0" smtClean="0">
                <a:sym typeface="Symbol" pitchFamily="18" charset="2"/>
              </a:rPr>
              <a:t>|</a:t>
            </a:r>
            <a:r>
              <a:rPr lang="en-US" sz="2000" baseline="40000" dirty="0" smtClean="0">
                <a:sym typeface="Symbol" pitchFamily="18" charset="2"/>
              </a:rPr>
              <a:t>2</a:t>
            </a:r>
            <a:r>
              <a:rPr lang="en-US" sz="2000" dirty="0" smtClean="0">
                <a:sym typeface="Symbol" pitchFamily="18" charset="2"/>
              </a:rPr>
              <a:t> + 2 |</a:t>
            </a:r>
            <a:r>
              <a:rPr lang="el-GR" sz="2000" dirty="0" smtClean="0">
                <a:sym typeface="Symbol" pitchFamily="18" charset="2"/>
              </a:rPr>
              <a:t>ψ</a:t>
            </a:r>
            <a:r>
              <a:rPr lang="en-US" sz="2000" baseline="-25000" dirty="0" smtClean="0">
                <a:sym typeface="Symbol" pitchFamily="18" charset="2"/>
              </a:rPr>
              <a:t>1</a:t>
            </a:r>
            <a:r>
              <a:rPr lang="en-US" sz="2000" dirty="0" smtClean="0">
                <a:sym typeface="Symbol" pitchFamily="18" charset="2"/>
              </a:rPr>
              <a:t>| |</a:t>
            </a:r>
            <a:r>
              <a:rPr lang="el-GR" sz="2000" dirty="0" smtClean="0">
                <a:sym typeface="Symbol" pitchFamily="18" charset="2"/>
              </a:rPr>
              <a:t>ψ</a:t>
            </a:r>
            <a:r>
              <a:rPr lang="en-US" sz="2000" baseline="-25000" dirty="0" smtClean="0">
                <a:sym typeface="Symbol" pitchFamily="18" charset="2"/>
              </a:rPr>
              <a:t>2</a:t>
            </a:r>
            <a:r>
              <a:rPr lang="en-US" sz="2000" dirty="0" smtClean="0">
                <a:sym typeface="Symbol" pitchFamily="18" charset="2"/>
              </a:rPr>
              <a:t>| </a:t>
            </a:r>
            <a:r>
              <a:rPr lang="en-US" sz="2000" dirty="0" err="1" smtClean="0">
                <a:sym typeface="Symbol" pitchFamily="18" charset="2"/>
              </a:rPr>
              <a:t>cos</a:t>
            </a:r>
            <a:r>
              <a:rPr lang="el-GR" sz="2000" dirty="0" smtClean="0">
                <a:sym typeface="Symbol" pitchFamily="18" charset="2"/>
              </a:rPr>
              <a:t>φ</a:t>
            </a:r>
            <a:r>
              <a:rPr lang="en-US" sz="2000" dirty="0" smtClean="0">
                <a:sym typeface="Symbol" pitchFamily="18" charset="2"/>
              </a:rPr>
              <a:t>;   		</a:t>
            </a:r>
          </a:p>
          <a:p>
            <a:pPr lvl="1"/>
            <a:r>
              <a:rPr lang="en-US" sz="2000" dirty="0" smtClean="0">
                <a:sym typeface="Symbol" pitchFamily="18" charset="2"/>
              </a:rPr>
              <a:t> 2 |</a:t>
            </a:r>
            <a:r>
              <a:rPr lang="el-GR" sz="2000" dirty="0" smtClean="0">
                <a:sym typeface="Symbol" pitchFamily="18" charset="2"/>
              </a:rPr>
              <a:t>ψ</a:t>
            </a:r>
            <a:r>
              <a:rPr lang="en-US" sz="2000" baseline="-25000" dirty="0" smtClean="0">
                <a:sym typeface="Symbol" pitchFamily="18" charset="2"/>
              </a:rPr>
              <a:t>1</a:t>
            </a:r>
            <a:r>
              <a:rPr lang="en-US" sz="2000" dirty="0" smtClean="0">
                <a:sym typeface="Symbol" pitchFamily="18" charset="2"/>
              </a:rPr>
              <a:t>| |</a:t>
            </a:r>
            <a:r>
              <a:rPr lang="el-GR" sz="2000" dirty="0" smtClean="0">
                <a:sym typeface="Symbol" pitchFamily="18" charset="2"/>
              </a:rPr>
              <a:t>ψ</a:t>
            </a:r>
            <a:r>
              <a:rPr lang="en-US" sz="2000" baseline="-25000" dirty="0" smtClean="0">
                <a:sym typeface="Symbol" pitchFamily="18" charset="2"/>
              </a:rPr>
              <a:t>2</a:t>
            </a:r>
            <a:r>
              <a:rPr lang="en-US" sz="2000" dirty="0" smtClean="0">
                <a:sym typeface="Symbol" pitchFamily="18" charset="2"/>
              </a:rPr>
              <a:t>| </a:t>
            </a:r>
            <a:r>
              <a:rPr lang="en-US" sz="2000" dirty="0" err="1" smtClean="0">
                <a:sym typeface="Symbol" pitchFamily="18" charset="2"/>
              </a:rPr>
              <a:t>cos</a:t>
            </a:r>
            <a:r>
              <a:rPr lang="el-GR" sz="2000" dirty="0" smtClean="0">
                <a:sym typeface="Symbol" pitchFamily="18" charset="2"/>
              </a:rPr>
              <a:t>φ</a:t>
            </a:r>
            <a:r>
              <a:rPr lang="en-US" sz="2000" dirty="0" smtClean="0">
                <a:sym typeface="Symbol" pitchFamily="18" charset="2"/>
              </a:rPr>
              <a:t>  is “interference term”; factor </a:t>
            </a:r>
            <a:r>
              <a:rPr lang="en-US" sz="2000" dirty="0" err="1" smtClean="0">
                <a:sym typeface="Symbol" pitchFamily="18" charset="2"/>
              </a:rPr>
              <a:t>cos</a:t>
            </a:r>
            <a:r>
              <a:rPr lang="el-GR" sz="2000" dirty="0" smtClean="0">
                <a:sym typeface="Symbol" pitchFamily="18" charset="2"/>
              </a:rPr>
              <a:t>φ</a:t>
            </a:r>
            <a:r>
              <a:rPr lang="en-US" sz="2000" dirty="0" smtClean="0">
                <a:sym typeface="Symbol" pitchFamily="18" charset="2"/>
              </a:rPr>
              <a:t> due to fact that </a:t>
            </a:r>
            <a:r>
              <a:rPr lang="el-GR" sz="2000" dirty="0" smtClean="0">
                <a:sym typeface="Symbol" pitchFamily="18" charset="2"/>
              </a:rPr>
              <a:t>ψ</a:t>
            </a:r>
            <a:r>
              <a:rPr lang="en-US" sz="2000" dirty="0" smtClean="0">
                <a:sym typeface="Symbol" pitchFamily="18" charset="2"/>
              </a:rPr>
              <a:t>s are complex functions</a:t>
            </a:r>
          </a:p>
          <a:p>
            <a:pPr lvl="1"/>
            <a:r>
              <a:rPr lang="en-US" sz="2000" dirty="0" smtClean="0">
                <a:sym typeface="Symbol" pitchFamily="18" charset="2"/>
              </a:rPr>
              <a:t> wave function changes when experimental setup is changed</a:t>
            </a:r>
          </a:p>
          <a:p>
            <a:pPr lvl="2"/>
            <a:r>
              <a:rPr lang="en-US" sz="1800" dirty="0" smtClean="0">
                <a:sym typeface="Symbol" pitchFamily="18" charset="2"/>
              </a:rPr>
              <a:t> by opening only  one slit  at a time</a:t>
            </a:r>
          </a:p>
          <a:p>
            <a:pPr lvl="2"/>
            <a:r>
              <a:rPr lang="en-US" sz="1800" dirty="0" smtClean="0">
                <a:sym typeface="Symbol" pitchFamily="18" charset="2"/>
              </a:rPr>
              <a:t> by adding detector to determine which path photon took</a:t>
            </a:r>
          </a:p>
          <a:p>
            <a:pPr lvl="2"/>
            <a:r>
              <a:rPr lang="en-US" sz="1800" dirty="0" smtClean="0">
                <a:sym typeface="Symbol" pitchFamily="18" charset="2"/>
              </a:rPr>
              <a:t> by introducing anything which makes paths distinguishable</a:t>
            </a:r>
            <a:endParaRPr lang="en-US" dirty="0" smtClean="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4538" y="1195388"/>
            <a:ext cx="4278312" cy="2305050"/>
            <a:chOff x="223" y="1935"/>
            <a:chExt cx="3356" cy="1928"/>
          </a:xfrm>
        </p:grpSpPr>
        <p:sp>
          <p:nvSpPr>
            <p:cNvPr id="23561" name="Rectangle 3"/>
            <p:cNvSpPr>
              <a:spLocks noChangeArrowheads="1"/>
            </p:cNvSpPr>
            <p:nvPr/>
          </p:nvSpPr>
          <p:spPr bwMode="auto">
            <a:xfrm>
              <a:off x="223" y="1935"/>
              <a:ext cx="3356" cy="1928"/>
            </a:xfrm>
            <a:prstGeom prst="rect">
              <a:avLst/>
            </a:prstGeom>
            <a:solidFill>
              <a:schemeClr val="bg1"/>
            </a:solidFill>
            <a:ln w="9525">
              <a:noFill/>
              <a:miter lim="800000"/>
              <a:headEnd/>
              <a:tailEnd/>
            </a:ln>
          </p:spPr>
          <p:txBody>
            <a:bodyPr wrap="none" anchor="ctr"/>
            <a:lstStyle/>
            <a:p>
              <a:endParaRPr lang="en-US"/>
            </a:p>
          </p:txBody>
        </p:sp>
        <p:pic>
          <p:nvPicPr>
            <p:cNvPr id="23562" name="Picture 4" descr="0518"/>
            <p:cNvPicPr preferRelativeResize="0">
              <a:picLocks noChangeAspect="1" noChangeArrowheads="1"/>
            </p:cNvPicPr>
            <p:nvPr/>
          </p:nvPicPr>
          <p:blipFill>
            <a:blip r:embed="rId2" cstate="print"/>
            <a:srcRect b="14191"/>
            <a:stretch>
              <a:fillRect/>
            </a:stretch>
          </p:blipFill>
          <p:spPr bwMode="auto">
            <a:xfrm>
              <a:off x="316" y="1986"/>
              <a:ext cx="3182" cy="1814"/>
            </a:xfrm>
            <a:prstGeom prst="rect">
              <a:avLst/>
            </a:prstGeom>
            <a:noFill/>
            <a:ln w="9525">
              <a:noFill/>
              <a:miter lim="800000"/>
              <a:headEnd/>
              <a:tailEnd/>
            </a:ln>
          </p:spPr>
        </p:pic>
      </p:grpSp>
      <p:sp>
        <p:nvSpPr>
          <p:cNvPr id="652293" name="Rectangle 5"/>
          <p:cNvSpPr>
            <a:spLocks noGrp="1" noChangeArrowheads="1"/>
          </p:cNvSpPr>
          <p:nvPr>
            <p:ph type="title"/>
          </p:nvPr>
        </p:nvSpPr>
        <p:spPr>
          <a:xfrm>
            <a:off x="685800" y="152400"/>
            <a:ext cx="5751513" cy="685800"/>
          </a:xfrm>
        </p:spPr>
        <p:txBody>
          <a:bodyPr/>
          <a:lstStyle/>
          <a:p>
            <a:pPr>
              <a:defRPr/>
            </a:pPr>
            <a:r>
              <a:rPr lang="en-US" smtClean="0">
                <a:solidFill>
                  <a:srgbClr val="99FF99"/>
                </a:solidFill>
              </a:rPr>
              <a:t>Waves or Particles?</a:t>
            </a:r>
          </a:p>
        </p:txBody>
      </p:sp>
      <p:sp>
        <p:nvSpPr>
          <p:cNvPr id="23556" name="Rectangle 6"/>
          <p:cNvSpPr>
            <a:spLocks noGrp="1" noChangeArrowheads="1"/>
          </p:cNvSpPr>
          <p:nvPr>
            <p:ph type="body" sz="half" idx="1"/>
          </p:nvPr>
        </p:nvSpPr>
        <p:spPr>
          <a:xfrm>
            <a:off x="5743575" y="677863"/>
            <a:ext cx="3100388" cy="3132137"/>
          </a:xfrm>
          <a:noFill/>
        </p:spPr>
        <p:txBody>
          <a:bodyPr/>
          <a:lstStyle/>
          <a:p>
            <a:pPr marL="0" indent="0">
              <a:spcBef>
                <a:spcPct val="50000"/>
              </a:spcBef>
            </a:pPr>
            <a:r>
              <a:rPr lang="en-US" sz="2000" smtClean="0"/>
              <a:t> Young’s double-slit diffraction experiment demonstrates the wave property of light.</a:t>
            </a:r>
          </a:p>
          <a:p>
            <a:pPr marL="0" indent="0">
              <a:spcBef>
                <a:spcPct val="50000"/>
              </a:spcBef>
            </a:pPr>
            <a:r>
              <a:rPr lang="en-US" sz="2000" smtClean="0"/>
              <a:t>  However, dimming the light results in single flashes on the screen representative of particles.</a:t>
            </a:r>
          </a:p>
        </p:txBody>
      </p:sp>
      <p:pic>
        <p:nvPicPr>
          <p:cNvPr id="652295" name="Picture 7" descr="0519a"/>
          <p:cNvPicPr preferRelativeResize="0">
            <a:picLocks noChangeAspect="1" noChangeArrowheads="1"/>
          </p:cNvPicPr>
          <p:nvPr/>
        </p:nvPicPr>
        <p:blipFill>
          <a:blip r:embed="rId3" cstate="print"/>
          <a:srcRect b="4234"/>
          <a:stretch>
            <a:fillRect/>
          </a:stretch>
        </p:blipFill>
        <p:spPr bwMode="auto">
          <a:xfrm>
            <a:off x="911225" y="3941763"/>
            <a:ext cx="7258050" cy="2501900"/>
          </a:xfrm>
          <a:prstGeom prst="rect">
            <a:avLst/>
          </a:prstGeom>
          <a:noFill/>
          <a:ln w="9525">
            <a:noFill/>
            <a:miter lim="800000"/>
            <a:headEnd/>
            <a:tailEnd/>
          </a:ln>
        </p:spPr>
      </p:pic>
      <p:pic>
        <p:nvPicPr>
          <p:cNvPr id="652296" name="Picture 8" descr="0519b"/>
          <p:cNvPicPr preferRelativeResize="0">
            <a:picLocks noChangeAspect="1" noChangeArrowheads="1"/>
          </p:cNvPicPr>
          <p:nvPr/>
        </p:nvPicPr>
        <p:blipFill>
          <a:blip r:embed="rId4" cstate="print"/>
          <a:srcRect b="4572"/>
          <a:stretch>
            <a:fillRect/>
          </a:stretch>
        </p:blipFill>
        <p:spPr bwMode="auto">
          <a:xfrm>
            <a:off x="911225" y="3941763"/>
            <a:ext cx="7258050" cy="2501900"/>
          </a:xfrm>
          <a:prstGeom prst="rect">
            <a:avLst/>
          </a:prstGeom>
          <a:noFill/>
          <a:ln w="9525">
            <a:noFill/>
            <a:miter lim="800000"/>
            <a:headEnd/>
            <a:tailEnd/>
          </a:ln>
        </p:spPr>
      </p:pic>
      <p:pic>
        <p:nvPicPr>
          <p:cNvPr id="652297" name="Picture 9" descr="0519c"/>
          <p:cNvPicPr preferRelativeResize="0">
            <a:picLocks noChangeAspect="1" noChangeArrowheads="1"/>
          </p:cNvPicPr>
          <p:nvPr/>
        </p:nvPicPr>
        <p:blipFill>
          <a:blip r:embed="rId5" cstate="print"/>
          <a:srcRect b="4927"/>
          <a:stretch>
            <a:fillRect/>
          </a:stretch>
        </p:blipFill>
        <p:spPr bwMode="auto">
          <a:xfrm>
            <a:off x="911225" y="3937000"/>
            <a:ext cx="7258050" cy="2490788"/>
          </a:xfrm>
          <a:prstGeom prst="rect">
            <a:avLst/>
          </a:prstGeom>
          <a:noFill/>
          <a:ln w="9525">
            <a:noFill/>
            <a:miter lim="800000"/>
            <a:headEnd/>
            <a:tailEnd/>
          </a:ln>
        </p:spPr>
      </p:pic>
      <p:pic>
        <p:nvPicPr>
          <p:cNvPr id="652298" name="Picture 10" descr="0519d"/>
          <p:cNvPicPr>
            <a:picLocks noChangeAspect="1" noChangeArrowheads="1"/>
          </p:cNvPicPr>
          <p:nvPr/>
        </p:nvPicPr>
        <p:blipFill>
          <a:blip r:embed="rId6" cstate="print"/>
          <a:srcRect b="3169"/>
          <a:stretch>
            <a:fillRect/>
          </a:stretch>
        </p:blipFill>
        <p:spPr bwMode="auto">
          <a:xfrm>
            <a:off x="909638" y="4108450"/>
            <a:ext cx="7267575" cy="2520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2295"/>
                                        </p:tgtEl>
                                        <p:attrNameLst>
                                          <p:attrName>style.visibility</p:attrName>
                                        </p:attrNameLst>
                                      </p:cBhvr>
                                      <p:to>
                                        <p:strVal val="visible"/>
                                      </p:to>
                                    </p:set>
                                    <p:animEffect transition="in" filter="dissolve">
                                      <p:cBhvr>
                                        <p:cTn id="7" dur="500"/>
                                        <p:tgtEl>
                                          <p:spTgt spid="6522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52296"/>
                                        </p:tgtEl>
                                        <p:attrNameLst>
                                          <p:attrName>style.visibility</p:attrName>
                                        </p:attrNameLst>
                                      </p:cBhvr>
                                      <p:to>
                                        <p:strVal val="visible"/>
                                      </p:to>
                                    </p:set>
                                    <p:animEffect transition="in" filter="dissolve">
                                      <p:cBhvr>
                                        <p:cTn id="12" dur="500"/>
                                        <p:tgtEl>
                                          <p:spTgt spid="6522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52297"/>
                                        </p:tgtEl>
                                        <p:attrNameLst>
                                          <p:attrName>style.visibility</p:attrName>
                                        </p:attrNameLst>
                                      </p:cBhvr>
                                      <p:to>
                                        <p:strVal val="visible"/>
                                      </p:to>
                                    </p:set>
                                    <p:animEffect transition="in" filter="dissolve">
                                      <p:cBhvr>
                                        <p:cTn id="17" dur="500"/>
                                        <p:tgtEl>
                                          <p:spTgt spid="65229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2298"/>
                                        </p:tgtEl>
                                        <p:attrNameLst>
                                          <p:attrName>style.visibility</p:attrName>
                                        </p:attrNameLst>
                                      </p:cBhvr>
                                      <p:to>
                                        <p:strVal val="visible"/>
                                      </p:to>
                                    </p:set>
                                    <p:animEffect transition="in" filter="dissolve">
                                      <p:cBhvr>
                                        <p:cTn id="22" dur="500"/>
                                        <p:tgtEl>
                                          <p:spTgt spid="65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520"/>
          <p:cNvPicPr preferRelativeResize="0">
            <a:picLocks noChangeAspect="1" noChangeArrowheads="1"/>
          </p:cNvPicPr>
          <p:nvPr/>
        </p:nvPicPr>
        <p:blipFill>
          <a:blip r:embed="rId2" cstate="print"/>
          <a:srcRect b="4378"/>
          <a:stretch>
            <a:fillRect/>
          </a:stretch>
        </p:blipFill>
        <p:spPr bwMode="auto">
          <a:xfrm>
            <a:off x="4502150" y="1770063"/>
            <a:ext cx="3997325" cy="4265612"/>
          </a:xfrm>
          <a:prstGeom prst="rect">
            <a:avLst/>
          </a:prstGeom>
          <a:noFill/>
          <a:ln w="9525">
            <a:noFill/>
            <a:miter lim="800000"/>
            <a:headEnd/>
            <a:tailEnd/>
          </a:ln>
        </p:spPr>
      </p:pic>
      <p:sp>
        <p:nvSpPr>
          <p:cNvPr id="653315" name="Rectangle 3"/>
          <p:cNvSpPr>
            <a:spLocks noGrp="1" noChangeArrowheads="1"/>
          </p:cNvSpPr>
          <p:nvPr>
            <p:ph type="title"/>
          </p:nvPr>
        </p:nvSpPr>
        <p:spPr>
          <a:xfrm>
            <a:off x="457200" y="366713"/>
            <a:ext cx="7772400" cy="636587"/>
          </a:xfrm>
        </p:spPr>
        <p:txBody>
          <a:bodyPr/>
          <a:lstStyle/>
          <a:p>
            <a:pPr>
              <a:defRPr/>
            </a:pPr>
            <a:r>
              <a:rPr lang="en-US" smtClean="0"/>
              <a:t>Electron Double-Slit Experiment</a:t>
            </a:r>
          </a:p>
        </p:txBody>
      </p:sp>
      <p:sp>
        <p:nvSpPr>
          <p:cNvPr id="24580" name="Rectangle 4"/>
          <p:cNvSpPr>
            <a:spLocks noGrp="1" noChangeArrowheads="1"/>
          </p:cNvSpPr>
          <p:nvPr>
            <p:ph type="body" sz="half" idx="1"/>
          </p:nvPr>
        </p:nvSpPr>
        <p:spPr>
          <a:xfrm>
            <a:off x="558800" y="1295400"/>
            <a:ext cx="3708400" cy="5181600"/>
          </a:xfrm>
          <a:noFill/>
        </p:spPr>
        <p:txBody>
          <a:bodyPr/>
          <a:lstStyle/>
          <a:p>
            <a:pPr marL="0" indent="0"/>
            <a:r>
              <a:rPr lang="en-US" sz="2000" smtClean="0">
                <a:solidFill>
                  <a:schemeClr val="bg1"/>
                </a:solidFill>
              </a:rPr>
              <a:t> C. Jönsson (Tübingen, Germany, 1961</a:t>
            </a:r>
          </a:p>
          <a:p>
            <a:pPr marL="400050" lvl="1" indent="0"/>
            <a:r>
              <a:rPr lang="en-US" sz="2000" smtClean="0">
                <a:solidFill>
                  <a:schemeClr val="bg1"/>
                </a:solidFill>
              </a:rPr>
              <a:t>very narrow slits </a:t>
            </a:r>
          </a:p>
          <a:p>
            <a:pPr marL="400050" lvl="1" indent="0"/>
            <a:r>
              <a:rPr lang="en-US" sz="2000" smtClean="0">
                <a:solidFill>
                  <a:schemeClr val="bg1"/>
                </a:solidFill>
              </a:rPr>
              <a:t> relatively large distances between the slits and the observation screen.</a:t>
            </a:r>
          </a:p>
          <a:p>
            <a:pPr marL="400050" lvl="1" indent="0"/>
            <a:r>
              <a:rPr lang="en-US" sz="2000" smtClean="0">
                <a:solidFill>
                  <a:schemeClr val="bg1"/>
                </a:solidFill>
              </a:rPr>
              <a:t> </a:t>
            </a:r>
            <a:r>
              <a:rPr lang="en-US" sz="2000" smtClean="0">
                <a:solidFill>
                  <a:schemeClr val="bg1"/>
                </a:solidFill>
                <a:sym typeface="Symbol" pitchFamily="18" charset="2"/>
              </a:rPr>
              <a:t> </a:t>
            </a:r>
            <a:r>
              <a:rPr lang="en-US" sz="2000" smtClean="0">
                <a:solidFill>
                  <a:schemeClr val="bg1"/>
                </a:solidFill>
              </a:rPr>
              <a:t>double-slit interference effects for </a:t>
            </a:r>
            <a:r>
              <a:rPr lang="en-US" sz="2000" b="1" smtClean="0">
                <a:solidFill>
                  <a:srgbClr val="FFCC99"/>
                </a:solidFill>
              </a:rPr>
              <a:t>electrons</a:t>
            </a:r>
            <a:endParaRPr lang="en-US" sz="2000" smtClean="0">
              <a:solidFill>
                <a:schemeClr val="bg1"/>
              </a:solidFill>
            </a:endParaRPr>
          </a:p>
          <a:p>
            <a:pPr marL="0" indent="0">
              <a:spcBef>
                <a:spcPct val="50000"/>
              </a:spcBef>
            </a:pPr>
            <a:r>
              <a:rPr lang="en-US" sz="2000" smtClean="0">
                <a:solidFill>
                  <a:schemeClr val="bg1"/>
                </a:solidFill>
              </a:rPr>
              <a:t> experiment demonstrates that precisely the same behavior occurs for both light (waves) and electrons (particles).</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half" idx="1"/>
          </p:nvPr>
        </p:nvPicPr>
        <p:blipFill>
          <a:blip r:embed="rId2" cstate="print"/>
          <a:srcRect/>
          <a:stretch>
            <a:fillRect/>
          </a:stretch>
        </p:blipFill>
        <p:spPr>
          <a:xfrm>
            <a:off x="322263" y="836613"/>
            <a:ext cx="3106737" cy="2347912"/>
          </a:xfrm>
          <a:noFill/>
        </p:spPr>
      </p:pic>
      <p:pic>
        <p:nvPicPr>
          <p:cNvPr id="25603" name="Picture 3"/>
          <p:cNvPicPr>
            <a:picLocks noGrp="1" noChangeAspect="1" noChangeArrowheads="1"/>
          </p:cNvPicPr>
          <p:nvPr>
            <p:ph sz="quarter" idx="2"/>
          </p:nvPr>
        </p:nvPicPr>
        <p:blipFill>
          <a:blip r:embed="rId3" cstate="print"/>
          <a:srcRect/>
          <a:stretch>
            <a:fillRect/>
          </a:stretch>
        </p:blipFill>
        <p:spPr>
          <a:xfrm>
            <a:off x="6124575" y="476250"/>
            <a:ext cx="2840038" cy="1981200"/>
          </a:xfrm>
          <a:noFill/>
        </p:spPr>
      </p:pic>
      <p:sp>
        <p:nvSpPr>
          <p:cNvPr id="25604" name="Text Box 4"/>
          <p:cNvSpPr txBox="1">
            <a:spLocks noChangeArrowheads="1"/>
          </p:cNvSpPr>
          <p:nvPr/>
        </p:nvSpPr>
        <p:spPr bwMode="auto">
          <a:xfrm>
            <a:off x="3492500" y="862013"/>
            <a:ext cx="2303463" cy="1109662"/>
          </a:xfrm>
          <a:prstGeom prst="rect">
            <a:avLst/>
          </a:prstGeom>
          <a:noFill/>
          <a:ln w="9525">
            <a:solidFill>
              <a:srgbClr val="336600"/>
            </a:solid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Neutrons, A </a:t>
            </a:r>
            <a:r>
              <a:rPr lang="en-GB" sz="1600" dirty="0" err="1">
                <a:solidFill>
                  <a:srgbClr val="FFFF00"/>
                </a:solidFill>
                <a:latin typeface="Arial" pitchFamily="34" charset="0"/>
                <a:cs typeface="Arial" pitchFamily="34" charset="0"/>
              </a:rPr>
              <a:t>Zeilinger</a:t>
            </a:r>
            <a:r>
              <a:rPr lang="en-GB" sz="1600" dirty="0">
                <a:solidFill>
                  <a:srgbClr val="FFFF00"/>
                </a:solidFill>
                <a:latin typeface="Arial" pitchFamily="34" charset="0"/>
                <a:cs typeface="Arial" pitchFamily="34" charset="0"/>
              </a:rPr>
              <a:t> </a:t>
            </a:r>
            <a:r>
              <a:rPr lang="en-GB" sz="1600" i="1" dirty="0">
                <a:solidFill>
                  <a:srgbClr val="FFFF00"/>
                </a:solidFill>
                <a:latin typeface="Arial" pitchFamily="34" charset="0"/>
                <a:cs typeface="Arial" pitchFamily="34" charset="0"/>
              </a:rPr>
              <a:t>et al. Reviews of Modern Physics </a:t>
            </a:r>
            <a:r>
              <a:rPr lang="en-GB" sz="1600" b="1" dirty="0">
                <a:solidFill>
                  <a:srgbClr val="FFFF00"/>
                </a:solidFill>
                <a:latin typeface="Arial" pitchFamily="34" charset="0"/>
                <a:cs typeface="Arial" pitchFamily="34" charset="0"/>
              </a:rPr>
              <a:t>60 </a:t>
            </a:r>
            <a:r>
              <a:rPr lang="en-GB" sz="1600" dirty="0">
                <a:solidFill>
                  <a:srgbClr val="FFFF00"/>
                </a:solidFill>
                <a:latin typeface="Arial" pitchFamily="34" charset="0"/>
                <a:cs typeface="Arial" pitchFamily="34" charset="0"/>
              </a:rPr>
              <a:t>1067-1073</a:t>
            </a:r>
            <a:r>
              <a:rPr lang="en-US" sz="1600" dirty="0">
                <a:solidFill>
                  <a:srgbClr val="FFFF00"/>
                </a:solidFill>
                <a:latin typeface="Arial" pitchFamily="34" charset="0"/>
                <a:cs typeface="Arial" pitchFamily="34" charset="0"/>
              </a:rPr>
              <a:t> (</a:t>
            </a:r>
            <a:r>
              <a:rPr lang="en-GB" sz="1800" dirty="0">
                <a:solidFill>
                  <a:srgbClr val="FFFF00"/>
                </a:solidFill>
                <a:latin typeface="Arial" pitchFamily="34" charset="0"/>
                <a:cs typeface="Arial" pitchFamily="34" charset="0"/>
              </a:rPr>
              <a:t>1988)</a:t>
            </a:r>
            <a:endParaRPr lang="en-US" sz="1800" dirty="0">
              <a:solidFill>
                <a:srgbClr val="FFFF00"/>
              </a:solidFill>
              <a:latin typeface="Arial" pitchFamily="34" charset="0"/>
              <a:cs typeface="Arial" pitchFamily="34" charset="0"/>
            </a:endParaRPr>
          </a:p>
        </p:txBody>
      </p:sp>
      <p:sp>
        <p:nvSpPr>
          <p:cNvPr id="25605" name="Text Box 5"/>
          <p:cNvSpPr txBox="1">
            <a:spLocks noChangeArrowheads="1"/>
          </p:cNvSpPr>
          <p:nvPr/>
        </p:nvSpPr>
        <p:spPr bwMode="auto">
          <a:xfrm>
            <a:off x="5545138" y="2635250"/>
            <a:ext cx="3419475" cy="865188"/>
          </a:xfrm>
          <a:prstGeom prst="rect">
            <a:avLst/>
          </a:prstGeom>
          <a:noFill/>
          <a:ln w="9525">
            <a:solidFill>
              <a:srgbClr val="336600"/>
            </a:solid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He atoms: </a:t>
            </a:r>
            <a:r>
              <a:rPr lang="en-US" sz="1600" dirty="0">
                <a:solidFill>
                  <a:srgbClr val="FFFF00"/>
                </a:solidFill>
                <a:latin typeface="Arial" pitchFamily="34" charset="0"/>
                <a:cs typeface="Arial" pitchFamily="34" charset="0"/>
              </a:rPr>
              <a:t>O Carnal and J </a:t>
            </a:r>
            <a:r>
              <a:rPr lang="en-US" sz="1600" dirty="0" err="1">
                <a:solidFill>
                  <a:srgbClr val="FFFF00"/>
                </a:solidFill>
                <a:latin typeface="Arial" pitchFamily="34" charset="0"/>
                <a:cs typeface="Arial" pitchFamily="34" charset="0"/>
              </a:rPr>
              <a:t>Mlynek</a:t>
            </a:r>
            <a:r>
              <a:rPr lang="en-US" sz="1600" dirty="0">
                <a:solidFill>
                  <a:srgbClr val="FFFF00"/>
                </a:solidFill>
                <a:latin typeface="Arial" pitchFamily="34" charset="0"/>
                <a:cs typeface="Arial" pitchFamily="34" charset="0"/>
              </a:rPr>
              <a:t> </a:t>
            </a:r>
            <a:r>
              <a:rPr lang="en-US" sz="1600" i="1" dirty="0">
                <a:solidFill>
                  <a:srgbClr val="FFFF00"/>
                </a:solidFill>
                <a:latin typeface="Arial" pitchFamily="34" charset="0"/>
                <a:cs typeface="Arial" pitchFamily="34" charset="0"/>
              </a:rPr>
              <a:t>Physical Review Letters </a:t>
            </a:r>
            <a:r>
              <a:rPr lang="en-US" sz="1600" b="1" dirty="0">
                <a:solidFill>
                  <a:srgbClr val="FFFF00"/>
                </a:solidFill>
                <a:latin typeface="Arial" pitchFamily="34" charset="0"/>
                <a:cs typeface="Arial" pitchFamily="34" charset="0"/>
              </a:rPr>
              <a:t>66 </a:t>
            </a:r>
            <a:r>
              <a:rPr lang="en-US" sz="1600" dirty="0">
                <a:solidFill>
                  <a:srgbClr val="FFFF00"/>
                </a:solidFill>
                <a:latin typeface="Arial" pitchFamily="34" charset="0"/>
                <a:cs typeface="Arial" pitchFamily="34" charset="0"/>
              </a:rPr>
              <a:t>2689-2692  (</a:t>
            </a:r>
            <a:r>
              <a:rPr lang="en-US" sz="1800" dirty="0">
                <a:solidFill>
                  <a:srgbClr val="FFFF00"/>
                </a:solidFill>
                <a:latin typeface="Arial" pitchFamily="34" charset="0"/>
                <a:cs typeface="Arial" pitchFamily="34" charset="0"/>
              </a:rPr>
              <a:t>1991)</a:t>
            </a:r>
          </a:p>
        </p:txBody>
      </p:sp>
      <p:pic>
        <p:nvPicPr>
          <p:cNvPr id="25606" name="Picture 7"/>
          <p:cNvPicPr>
            <a:picLocks noGrp="1" noChangeAspect="1" noChangeArrowheads="1"/>
          </p:cNvPicPr>
          <p:nvPr>
            <p:ph sz="quarter" idx="3"/>
          </p:nvPr>
        </p:nvPicPr>
        <p:blipFill>
          <a:blip r:embed="rId4" cstate="print"/>
          <a:srcRect/>
          <a:stretch>
            <a:fillRect/>
          </a:stretch>
        </p:blipFill>
        <p:spPr>
          <a:xfrm>
            <a:off x="295275" y="3594100"/>
            <a:ext cx="2219325" cy="2595563"/>
          </a:xfrm>
          <a:noFill/>
        </p:spPr>
      </p:pic>
      <p:sp>
        <p:nvSpPr>
          <p:cNvPr id="25607" name="Text Box 8"/>
          <p:cNvSpPr txBox="1">
            <a:spLocks noChangeArrowheads="1"/>
          </p:cNvSpPr>
          <p:nvPr/>
        </p:nvSpPr>
        <p:spPr bwMode="auto">
          <a:xfrm>
            <a:off x="2736850" y="3581400"/>
            <a:ext cx="2063750" cy="1109663"/>
          </a:xfrm>
          <a:prstGeom prst="rect">
            <a:avLst/>
          </a:prstGeom>
          <a:noFill/>
          <a:ln w="9525">
            <a:solidFill>
              <a:srgbClr val="336600"/>
            </a:solid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C</a:t>
            </a:r>
            <a:r>
              <a:rPr lang="en-GB" sz="1600" baseline="-25000" dirty="0">
                <a:solidFill>
                  <a:srgbClr val="FFFF00"/>
                </a:solidFill>
                <a:latin typeface="Arial" pitchFamily="34" charset="0"/>
                <a:cs typeface="Arial" pitchFamily="34" charset="0"/>
              </a:rPr>
              <a:t>60</a:t>
            </a:r>
            <a:r>
              <a:rPr lang="en-GB" sz="1600" dirty="0">
                <a:solidFill>
                  <a:srgbClr val="FFFF00"/>
                </a:solidFill>
                <a:latin typeface="Arial" pitchFamily="34" charset="0"/>
                <a:cs typeface="Arial" pitchFamily="34" charset="0"/>
              </a:rPr>
              <a:t> molecules: </a:t>
            </a:r>
            <a:r>
              <a:rPr lang="en-US" sz="1600" dirty="0">
                <a:solidFill>
                  <a:srgbClr val="FFFF00"/>
                </a:solidFill>
                <a:latin typeface="Arial" pitchFamily="34" charset="0"/>
                <a:cs typeface="Arial" pitchFamily="34" charset="0"/>
              </a:rPr>
              <a:t>M Arndt </a:t>
            </a:r>
            <a:r>
              <a:rPr lang="en-US" sz="1600" i="1" dirty="0">
                <a:solidFill>
                  <a:srgbClr val="FFFF00"/>
                </a:solidFill>
                <a:latin typeface="Arial" pitchFamily="34" charset="0"/>
                <a:cs typeface="Arial" pitchFamily="34" charset="0"/>
              </a:rPr>
              <a:t>et al. Nature </a:t>
            </a:r>
            <a:r>
              <a:rPr lang="en-US" sz="1600" b="1" dirty="0">
                <a:solidFill>
                  <a:srgbClr val="FFFF00"/>
                </a:solidFill>
                <a:latin typeface="Arial" pitchFamily="34" charset="0"/>
                <a:cs typeface="Arial" pitchFamily="34" charset="0"/>
              </a:rPr>
              <a:t>401, </a:t>
            </a:r>
            <a:r>
              <a:rPr lang="en-US" sz="1600" dirty="0">
                <a:solidFill>
                  <a:srgbClr val="FFFF00"/>
                </a:solidFill>
                <a:latin typeface="Arial" pitchFamily="34" charset="0"/>
                <a:cs typeface="Arial" pitchFamily="34" charset="0"/>
              </a:rPr>
              <a:t>680-682  (</a:t>
            </a:r>
            <a:r>
              <a:rPr lang="en-US" sz="1800" dirty="0">
                <a:solidFill>
                  <a:srgbClr val="FFFF00"/>
                </a:solidFill>
                <a:latin typeface="Arial" pitchFamily="34" charset="0"/>
                <a:cs typeface="Arial" pitchFamily="34" charset="0"/>
              </a:rPr>
              <a:t>1999)</a:t>
            </a:r>
          </a:p>
        </p:txBody>
      </p:sp>
      <p:sp>
        <p:nvSpPr>
          <p:cNvPr id="25608" name="Text Box 9"/>
          <p:cNvSpPr txBox="1">
            <a:spLocks noChangeArrowheads="1"/>
          </p:cNvSpPr>
          <p:nvPr/>
        </p:nvSpPr>
        <p:spPr bwMode="auto">
          <a:xfrm>
            <a:off x="2751138" y="4891088"/>
            <a:ext cx="1668462" cy="581025"/>
          </a:xfrm>
          <a:prstGeom prst="rect">
            <a:avLst/>
          </a:prstGeom>
          <a:noFill/>
          <a:ln w="9525">
            <a:no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With multiple-slit grating</a:t>
            </a:r>
            <a:endParaRPr lang="en-US" sz="1600" dirty="0">
              <a:solidFill>
                <a:srgbClr val="FFFF00"/>
              </a:solidFill>
              <a:latin typeface="Arial" pitchFamily="34" charset="0"/>
              <a:cs typeface="Arial" pitchFamily="34" charset="0"/>
            </a:endParaRPr>
          </a:p>
        </p:txBody>
      </p:sp>
      <p:sp>
        <p:nvSpPr>
          <p:cNvPr id="25609" name="Text Box 10"/>
          <p:cNvSpPr txBox="1">
            <a:spLocks noChangeArrowheads="1"/>
          </p:cNvSpPr>
          <p:nvPr/>
        </p:nvSpPr>
        <p:spPr bwMode="auto">
          <a:xfrm>
            <a:off x="2738438" y="5891213"/>
            <a:ext cx="1985962" cy="336550"/>
          </a:xfrm>
          <a:prstGeom prst="rect">
            <a:avLst/>
          </a:prstGeom>
          <a:noFill/>
          <a:ln w="9525">
            <a:no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Without grating</a:t>
            </a:r>
            <a:endParaRPr lang="en-US" sz="1600" dirty="0">
              <a:solidFill>
                <a:srgbClr val="FFFF00"/>
              </a:solidFill>
              <a:latin typeface="Arial" pitchFamily="34" charset="0"/>
              <a:cs typeface="Arial" pitchFamily="34" charset="0"/>
            </a:endParaRPr>
          </a:p>
        </p:txBody>
      </p:sp>
      <p:sp>
        <p:nvSpPr>
          <p:cNvPr id="25610" name="Line 11"/>
          <p:cNvSpPr>
            <a:spLocks noChangeShapeType="1"/>
          </p:cNvSpPr>
          <p:nvPr/>
        </p:nvSpPr>
        <p:spPr bwMode="auto">
          <a:xfrm flipH="1" flipV="1">
            <a:off x="1590675" y="4024313"/>
            <a:ext cx="1092200" cy="1143000"/>
          </a:xfrm>
          <a:prstGeom prst="line">
            <a:avLst/>
          </a:prstGeom>
          <a:noFill/>
          <a:ln w="9525">
            <a:solidFill>
              <a:srgbClr val="FF0000"/>
            </a:solidFill>
            <a:round/>
            <a:headEnd/>
            <a:tailEnd type="triangle" w="med" len="med"/>
          </a:ln>
        </p:spPr>
        <p:txBody>
          <a:bodyPr/>
          <a:lstStyle/>
          <a:p>
            <a:endParaRPr lang="en-US"/>
          </a:p>
        </p:txBody>
      </p:sp>
      <p:sp>
        <p:nvSpPr>
          <p:cNvPr id="25611" name="Line 12"/>
          <p:cNvSpPr>
            <a:spLocks noChangeShapeType="1"/>
          </p:cNvSpPr>
          <p:nvPr/>
        </p:nvSpPr>
        <p:spPr bwMode="auto">
          <a:xfrm flipH="1" flipV="1">
            <a:off x="1447800" y="5105400"/>
            <a:ext cx="1260475" cy="914400"/>
          </a:xfrm>
          <a:prstGeom prst="line">
            <a:avLst/>
          </a:prstGeom>
          <a:noFill/>
          <a:ln w="9525">
            <a:solidFill>
              <a:srgbClr val="FF0000"/>
            </a:solidFill>
            <a:round/>
            <a:headEnd/>
            <a:tailEnd type="triangle" w="med" len="med"/>
          </a:ln>
        </p:spPr>
        <p:txBody>
          <a:bodyPr/>
          <a:lstStyle/>
          <a:p>
            <a:endParaRPr lang="en-US"/>
          </a:p>
        </p:txBody>
      </p:sp>
      <p:sp>
        <p:nvSpPr>
          <p:cNvPr id="633869" name="Rectangle 13"/>
          <p:cNvSpPr>
            <a:spLocks noChangeArrowheads="1"/>
          </p:cNvSpPr>
          <p:nvPr/>
        </p:nvSpPr>
        <p:spPr bwMode="auto">
          <a:xfrm>
            <a:off x="107950" y="-171450"/>
            <a:ext cx="5976938" cy="1143000"/>
          </a:xfrm>
          <a:prstGeom prst="rect">
            <a:avLst/>
          </a:prstGeom>
          <a:noFill/>
          <a:ln w="9525">
            <a:noFill/>
            <a:miter lim="800000"/>
            <a:headEnd/>
            <a:tailEnd/>
          </a:ln>
          <a:effectLst/>
        </p:spPr>
        <p:txBody>
          <a:bodyPr anchor="ctr"/>
          <a:lstStyle/>
          <a:p>
            <a:pPr algn="ctr" defTabSz="917575">
              <a:defRPr/>
            </a:pPr>
            <a:r>
              <a:rPr lang="en-US" sz="2400" dirty="0">
                <a:solidFill>
                  <a:srgbClr val="00FFFF"/>
                </a:solidFill>
                <a:latin typeface="Arial" pitchFamily="34" charset="0"/>
                <a:cs typeface="Arial" pitchFamily="34" charset="0"/>
              </a:rPr>
              <a:t>Results on matter wave interference</a:t>
            </a:r>
          </a:p>
        </p:txBody>
      </p:sp>
      <p:sp>
        <p:nvSpPr>
          <p:cNvPr id="25613" name="Text Box 14"/>
          <p:cNvSpPr txBox="1">
            <a:spLocks noChangeArrowheads="1"/>
          </p:cNvSpPr>
          <p:nvPr/>
        </p:nvSpPr>
        <p:spPr bwMode="auto">
          <a:xfrm>
            <a:off x="0" y="6400800"/>
            <a:ext cx="9361488" cy="336550"/>
          </a:xfrm>
          <a:prstGeom prst="rect">
            <a:avLst/>
          </a:prstGeom>
          <a:noFill/>
          <a:ln w="9525">
            <a:noFill/>
            <a:miter lim="800000"/>
            <a:headEnd/>
            <a:tailEnd/>
          </a:ln>
        </p:spPr>
        <p:txBody>
          <a:bodyPr>
            <a:spAutoFit/>
          </a:bodyPr>
          <a:lstStyle/>
          <a:p>
            <a:pPr eaLnBrk="1" hangingPunct="1"/>
            <a:r>
              <a:rPr lang="en-GB" sz="1600" dirty="0">
                <a:solidFill>
                  <a:srgbClr val="FFFF00"/>
                </a:solidFill>
                <a:latin typeface="Arial" pitchFamily="34" charset="0"/>
                <a:cs typeface="Arial" pitchFamily="34" charset="0"/>
              </a:rPr>
              <a:t>Interference patterns can not be explained classically - clear demonstration of matter waves</a:t>
            </a:r>
            <a:endParaRPr lang="en-US" sz="1600" dirty="0">
              <a:solidFill>
                <a:srgbClr val="FFFF00"/>
              </a:solidFill>
              <a:latin typeface="Arial" pitchFamily="34" charset="0"/>
              <a:cs typeface="Arial" pitchFamily="34" charset="0"/>
            </a:endParaRPr>
          </a:p>
        </p:txBody>
      </p:sp>
      <p:grpSp>
        <p:nvGrpSpPr>
          <p:cNvPr id="2" name="Group 15"/>
          <p:cNvGrpSpPr>
            <a:grpSpLocks/>
          </p:cNvGrpSpPr>
          <p:nvPr/>
        </p:nvGrpSpPr>
        <p:grpSpPr bwMode="auto">
          <a:xfrm>
            <a:off x="5075238" y="3644900"/>
            <a:ext cx="3889375" cy="2808288"/>
            <a:chOff x="158" y="2069"/>
            <a:chExt cx="2450" cy="1769"/>
          </a:xfrm>
        </p:grpSpPr>
        <p:pic>
          <p:nvPicPr>
            <p:cNvPr id="25615" name="Picture 16"/>
            <p:cNvPicPr>
              <a:picLocks noChangeAspect="1" noChangeArrowheads="1"/>
            </p:cNvPicPr>
            <p:nvPr/>
          </p:nvPicPr>
          <p:blipFill>
            <a:blip r:embed="rId5" cstate="print"/>
            <a:srcRect/>
            <a:stretch>
              <a:fillRect/>
            </a:stretch>
          </p:blipFill>
          <p:spPr bwMode="auto">
            <a:xfrm>
              <a:off x="158" y="2069"/>
              <a:ext cx="1312" cy="1769"/>
            </a:xfrm>
            <a:prstGeom prst="rect">
              <a:avLst/>
            </a:prstGeom>
            <a:noFill/>
            <a:ln w="9525">
              <a:noFill/>
              <a:miter lim="800000"/>
              <a:headEnd/>
              <a:tailEnd/>
            </a:ln>
          </p:spPr>
        </p:pic>
        <p:sp>
          <p:nvSpPr>
            <p:cNvPr id="25616" name="Text Box 17"/>
            <p:cNvSpPr txBox="1">
              <a:spLocks noChangeArrowheads="1"/>
            </p:cNvSpPr>
            <p:nvPr/>
          </p:nvSpPr>
          <p:spPr bwMode="auto">
            <a:xfrm>
              <a:off x="1610" y="2127"/>
              <a:ext cx="998" cy="1318"/>
            </a:xfrm>
            <a:prstGeom prst="rect">
              <a:avLst/>
            </a:prstGeom>
            <a:noFill/>
            <a:ln w="9525">
              <a:solidFill>
                <a:srgbClr val="FF0000"/>
              </a:solidFill>
              <a:miter lim="800000"/>
              <a:headEnd/>
              <a:tailEnd/>
            </a:ln>
          </p:spPr>
          <p:txBody>
            <a:bodyPr>
              <a:spAutoFit/>
            </a:bodyPr>
            <a:lstStyle/>
            <a:p>
              <a:pPr eaLnBrk="1" hangingPunct="1">
                <a:spcBef>
                  <a:spcPct val="50000"/>
                </a:spcBef>
              </a:pPr>
              <a:r>
                <a:rPr lang="en-GB" sz="1600" dirty="0">
                  <a:solidFill>
                    <a:srgbClr val="FFFF00"/>
                  </a:solidFill>
                  <a:latin typeface="Arial" pitchFamily="34" charset="0"/>
                  <a:cs typeface="Arial" pitchFamily="34" charset="0"/>
                </a:rPr>
                <a:t>Fringe visibility decreases as molecules are heated. L. </a:t>
              </a:r>
              <a:r>
                <a:rPr lang="en-GB" sz="1600" dirty="0" err="1">
                  <a:solidFill>
                    <a:srgbClr val="FFFF00"/>
                  </a:solidFill>
                  <a:latin typeface="Arial" pitchFamily="34" charset="0"/>
                  <a:cs typeface="Arial" pitchFamily="34" charset="0"/>
                </a:rPr>
                <a:t>Hackermüller</a:t>
              </a:r>
              <a:r>
                <a:rPr lang="en-GB" sz="1600" dirty="0">
                  <a:solidFill>
                    <a:srgbClr val="FFFF00"/>
                  </a:solidFill>
                  <a:latin typeface="Arial" pitchFamily="34" charset="0"/>
                  <a:cs typeface="Arial" pitchFamily="34" charset="0"/>
                </a:rPr>
                <a:t> </a:t>
              </a:r>
              <a:r>
                <a:rPr lang="en-GB" sz="1600" i="1" dirty="0">
                  <a:solidFill>
                    <a:srgbClr val="FFFF00"/>
                  </a:solidFill>
                  <a:latin typeface="Arial" pitchFamily="34" charset="0"/>
                  <a:cs typeface="Arial" pitchFamily="34" charset="0"/>
                </a:rPr>
                <a:t>et al.</a:t>
              </a:r>
              <a:r>
                <a:rPr lang="en-GB" sz="1600" dirty="0">
                  <a:solidFill>
                    <a:srgbClr val="FFFF00"/>
                  </a:solidFill>
                  <a:latin typeface="Arial" pitchFamily="34" charset="0"/>
                  <a:cs typeface="Arial" pitchFamily="34" charset="0"/>
                </a:rPr>
                <a:t> , </a:t>
              </a:r>
              <a:r>
                <a:rPr lang="en-GB" sz="1600" i="1" dirty="0">
                  <a:solidFill>
                    <a:srgbClr val="FFFF00"/>
                  </a:solidFill>
                  <a:latin typeface="Arial" pitchFamily="34" charset="0"/>
                  <a:cs typeface="Arial" pitchFamily="34" charset="0"/>
                </a:rPr>
                <a:t>Nature</a:t>
              </a:r>
              <a:r>
                <a:rPr lang="en-GB" sz="1600" dirty="0">
                  <a:solidFill>
                    <a:srgbClr val="FFFF00"/>
                  </a:solidFill>
                  <a:latin typeface="Arial" pitchFamily="34" charset="0"/>
                  <a:cs typeface="Arial" pitchFamily="34" charset="0"/>
                </a:rPr>
                <a:t> </a:t>
              </a:r>
              <a:r>
                <a:rPr lang="en-GB" sz="1600" b="1" dirty="0">
                  <a:solidFill>
                    <a:srgbClr val="FFFF00"/>
                  </a:solidFill>
                  <a:latin typeface="Arial" pitchFamily="34" charset="0"/>
                  <a:cs typeface="Arial" pitchFamily="34" charset="0"/>
                </a:rPr>
                <a:t>427</a:t>
              </a:r>
              <a:r>
                <a:rPr lang="en-GB" sz="1600" dirty="0">
                  <a:solidFill>
                    <a:srgbClr val="FFFF00"/>
                  </a:solidFill>
                  <a:latin typeface="Arial" pitchFamily="34" charset="0"/>
                  <a:cs typeface="Arial" pitchFamily="34" charset="0"/>
                </a:rPr>
                <a:t> 711-714</a:t>
              </a:r>
              <a:r>
                <a:rPr lang="en-US" sz="1600" dirty="0">
                  <a:solidFill>
                    <a:srgbClr val="FFFF00"/>
                  </a:solidFill>
                  <a:latin typeface="Arial" pitchFamily="34" charset="0"/>
                  <a:cs typeface="Arial" pitchFamily="34" charset="0"/>
                </a:rPr>
                <a:t> (</a:t>
              </a:r>
              <a:r>
                <a:rPr lang="en-GB" sz="1800" dirty="0">
                  <a:solidFill>
                    <a:srgbClr val="FFFF00"/>
                  </a:solidFill>
                  <a:latin typeface="Arial" pitchFamily="34" charset="0"/>
                  <a:cs typeface="Arial" pitchFamily="34" charset="0"/>
                </a:rPr>
                <a:t>2004)</a:t>
              </a:r>
              <a:endParaRPr lang="en-US" sz="1800" dirty="0">
                <a:solidFill>
                  <a:srgbClr val="FFFF00"/>
                </a:solidFill>
                <a:latin typeface="Arial" pitchFamily="34" charset="0"/>
                <a:cs typeface="Arial" pitchFamily="34" charset="0"/>
              </a:endParaRPr>
            </a:p>
          </p:txBody>
        </p:sp>
      </p:gr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0" y="152400"/>
            <a:ext cx="8458200" cy="685800"/>
          </a:xfrm>
        </p:spPr>
        <p:txBody>
          <a:bodyPr/>
          <a:lstStyle/>
          <a:p>
            <a:pPr>
              <a:defRPr/>
            </a:pPr>
            <a:r>
              <a:rPr lang="en-US" sz="3200" dirty="0" smtClean="0"/>
              <a:t>Double slit experiment -- interpretation</a:t>
            </a:r>
          </a:p>
        </p:txBody>
      </p:sp>
      <p:sp>
        <p:nvSpPr>
          <p:cNvPr id="17411" name="Rectangle 3"/>
          <p:cNvSpPr>
            <a:spLocks noGrp="1" noChangeArrowheads="1"/>
          </p:cNvSpPr>
          <p:nvPr>
            <p:ph type="body" idx="1"/>
          </p:nvPr>
        </p:nvSpPr>
        <p:spPr>
          <a:xfrm>
            <a:off x="685800" y="914400"/>
            <a:ext cx="7467600" cy="5943600"/>
          </a:xfrm>
        </p:spPr>
        <p:txBody>
          <a:bodyPr/>
          <a:lstStyle/>
          <a:p>
            <a:pPr>
              <a:lnSpc>
                <a:spcPct val="90000"/>
              </a:lnSpc>
            </a:pPr>
            <a:r>
              <a:rPr lang="en-US" smtClean="0"/>
              <a:t> classical:</a:t>
            </a:r>
          </a:p>
          <a:p>
            <a:pPr lvl="1">
              <a:lnSpc>
                <a:spcPct val="90000"/>
              </a:lnSpc>
            </a:pPr>
            <a:r>
              <a:rPr lang="en-US" sz="2000" smtClean="0"/>
              <a:t> two slits are coherent sources of light</a:t>
            </a:r>
          </a:p>
          <a:p>
            <a:pPr lvl="1">
              <a:lnSpc>
                <a:spcPct val="90000"/>
              </a:lnSpc>
            </a:pPr>
            <a:r>
              <a:rPr lang="en-US" sz="2000" smtClean="0"/>
              <a:t> interference  due to superposition of secondary waves on screen</a:t>
            </a:r>
          </a:p>
          <a:p>
            <a:pPr lvl="1">
              <a:lnSpc>
                <a:spcPct val="90000"/>
              </a:lnSpc>
            </a:pPr>
            <a:r>
              <a:rPr lang="en-US" sz="2000" smtClean="0"/>
              <a:t> intensity minima and maxima governed by optical path differences</a:t>
            </a:r>
          </a:p>
          <a:p>
            <a:pPr lvl="1">
              <a:lnSpc>
                <a:spcPct val="90000"/>
              </a:lnSpc>
            </a:pPr>
            <a:r>
              <a:rPr lang="en-US" sz="2000" smtClean="0"/>
              <a:t> light intensity  I </a:t>
            </a:r>
            <a:r>
              <a:rPr lang="en-US" sz="2000" smtClean="0">
                <a:sym typeface="Symbol" pitchFamily="18" charset="2"/>
              </a:rPr>
              <a:t> A</a:t>
            </a:r>
            <a:r>
              <a:rPr lang="en-US" sz="2000" baseline="40000" smtClean="0">
                <a:sym typeface="Symbol" pitchFamily="18" charset="2"/>
              </a:rPr>
              <a:t>2</a:t>
            </a:r>
            <a:r>
              <a:rPr lang="en-US" sz="2000" smtClean="0">
                <a:sym typeface="Symbol" pitchFamily="18" charset="2"/>
              </a:rPr>
              <a:t>, A = total amplitude</a:t>
            </a:r>
          </a:p>
          <a:p>
            <a:pPr lvl="1">
              <a:lnSpc>
                <a:spcPct val="90000"/>
              </a:lnSpc>
            </a:pPr>
            <a:r>
              <a:rPr lang="en-US" sz="2000" smtClean="0">
                <a:sym typeface="Symbol" pitchFamily="18" charset="2"/>
              </a:rPr>
              <a:t> amplitude A at a point on the screen 			A</a:t>
            </a:r>
            <a:r>
              <a:rPr lang="en-US" sz="2000" baseline="30000" smtClean="0">
                <a:sym typeface="Symbol" pitchFamily="18" charset="2"/>
              </a:rPr>
              <a:t>2</a:t>
            </a:r>
            <a:r>
              <a:rPr lang="en-US" sz="2000" smtClean="0">
                <a:sym typeface="Symbol" pitchFamily="18" charset="2"/>
              </a:rPr>
              <a:t> = A</a:t>
            </a:r>
            <a:r>
              <a:rPr lang="en-US" sz="2000" baseline="-25000" smtClean="0">
                <a:sym typeface="Symbol" pitchFamily="18" charset="2"/>
              </a:rPr>
              <a:t>1</a:t>
            </a:r>
            <a:r>
              <a:rPr lang="en-US" sz="2000" baseline="40000" smtClean="0">
                <a:sym typeface="Symbol" pitchFamily="18" charset="2"/>
              </a:rPr>
              <a:t>2</a:t>
            </a:r>
            <a:r>
              <a:rPr lang="en-US" sz="2000" smtClean="0">
                <a:sym typeface="Symbol" pitchFamily="18" charset="2"/>
              </a:rPr>
              <a:t> + A</a:t>
            </a:r>
            <a:r>
              <a:rPr lang="en-US" sz="2000" baseline="-25000" smtClean="0">
                <a:sym typeface="Symbol" pitchFamily="18" charset="2"/>
              </a:rPr>
              <a:t>2</a:t>
            </a:r>
            <a:r>
              <a:rPr lang="en-US" sz="2000" baseline="40000" smtClean="0">
                <a:sym typeface="Symbol" pitchFamily="18" charset="2"/>
              </a:rPr>
              <a:t>2</a:t>
            </a:r>
            <a:r>
              <a:rPr lang="en-US" sz="2000" smtClean="0">
                <a:sym typeface="Symbol" pitchFamily="18" charset="2"/>
              </a:rPr>
              <a:t> + 2A</a:t>
            </a:r>
            <a:r>
              <a:rPr lang="en-US" sz="2000" baseline="-25000" smtClean="0">
                <a:sym typeface="Symbol" pitchFamily="18" charset="2"/>
              </a:rPr>
              <a:t>1</a:t>
            </a:r>
            <a:r>
              <a:rPr lang="en-US" sz="2000" smtClean="0">
                <a:sym typeface="Symbol" pitchFamily="18" charset="2"/>
              </a:rPr>
              <a:t> A</a:t>
            </a:r>
            <a:r>
              <a:rPr lang="en-US" sz="2000" baseline="-25000" smtClean="0">
                <a:sym typeface="Symbol" pitchFamily="18" charset="2"/>
              </a:rPr>
              <a:t>2</a:t>
            </a:r>
            <a:r>
              <a:rPr lang="en-US" sz="2000" smtClean="0">
                <a:sym typeface="Symbol" pitchFamily="18" charset="2"/>
              </a:rPr>
              <a:t> cos</a:t>
            </a:r>
            <a:r>
              <a:rPr lang="el-GR" sz="2000" smtClean="0">
                <a:sym typeface="Symbol" pitchFamily="18" charset="2"/>
              </a:rPr>
              <a:t>φ</a:t>
            </a:r>
            <a:r>
              <a:rPr lang="en-US" sz="2000" smtClean="0">
                <a:sym typeface="Symbol" pitchFamily="18" charset="2"/>
              </a:rPr>
              <a:t>,    </a:t>
            </a:r>
            <a:r>
              <a:rPr lang="el-GR" sz="2000" smtClean="0">
                <a:sym typeface="Symbol" pitchFamily="18" charset="2"/>
              </a:rPr>
              <a:t>φ</a:t>
            </a:r>
            <a:r>
              <a:rPr lang="en-US" sz="2000" smtClean="0">
                <a:sym typeface="Symbol" pitchFamily="18" charset="2"/>
              </a:rPr>
              <a:t> = phase difference between A</a:t>
            </a:r>
            <a:r>
              <a:rPr lang="en-US" sz="2000" baseline="-25000" smtClean="0">
                <a:sym typeface="Symbol" pitchFamily="18" charset="2"/>
              </a:rPr>
              <a:t>1</a:t>
            </a:r>
            <a:r>
              <a:rPr lang="en-US" sz="2000" smtClean="0">
                <a:sym typeface="Symbol" pitchFamily="18" charset="2"/>
              </a:rPr>
              <a:t> and A</a:t>
            </a:r>
            <a:r>
              <a:rPr lang="en-US" sz="2000" baseline="-25000" smtClean="0">
                <a:sym typeface="Symbol" pitchFamily="18" charset="2"/>
              </a:rPr>
              <a:t>2</a:t>
            </a:r>
            <a:r>
              <a:rPr lang="en-US" sz="2000" smtClean="0">
                <a:sym typeface="Symbol" pitchFamily="18" charset="2"/>
              </a:rPr>
              <a:t> at the point</a:t>
            </a:r>
          </a:p>
          <a:p>
            <a:pPr lvl="1">
              <a:lnSpc>
                <a:spcPct val="90000"/>
              </a:lnSpc>
            </a:pPr>
            <a:r>
              <a:rPr lang="en-US" sz="2000" smtClean="0">
                <a:sym typeface="Symbol" pitchFamily="18" charset="2"/>
              </a:rPr>
              <a:t> maxima for </a:t>
            </a:r>
            <a:r>
              <a:rPr lang="el-GR" sz="2000" smtClean="0">
                <a:sym typeface="Symbol" pitchFamily="18" charset="2"/>
              </a:rPr>
              <a:t>φ</a:t>
            </a:r>
            <a:r>
              <a:rPr lang="en-US" sz="2000" smtClean="0">
                <a:sym typeface="Symbol" pitchFamily="18" charset="2"/>
              </a:rPr>
              <a:t> = 2n</a:t>
            </a:r>
            <a:r>
              <a:rPr lang="el-GR" sz="2000" smtClean="0">
                <a:sym typeface="Symbol" pitchFamily="18" charset="2"/>
              </a:rPr>
              <a:t>π</a:t>
            </a:r>
            <a:endParaRPr lang="en-US" sz="2000" smtClean="0">
              <a:sym typeface="Symbol" pitchFamily="18" charset="2"/>
            </a:endParaRPr>
          </a:p>
          <a:p>
            <a:pPr lvl="1">
              <a:lnSpc>
                <a:spcPct val="90000"/>
              </a:lnSpc>
            </a:pPr>
            <a:r>
              <a:rPr lang="en-US" sz="2000" smtClean="0">
                <a:sym typeface="Symbol" pitchFamily="18" charset="2"/>
              </a:rPr>
              <a:t> minima for </a:t>
            </a:r>
            <a:r>
              <a:rPr lang="el-GR" sz="2000" smtClean="0">
                <a:sym typeface="Symbol" pitchFamily="18" charset="2"/>
              </a:rPr>
              <a:t>φ</a:t>
            </a:r>
            <a:r>
              <a:rPr lang="en-US" sz="2000" smtClean="0">
                <a:sym typeface="Symbol" pitchFamily="18" charset="2"/>
              </a:rPr>
              <a:t> = (2n+1)</a:t>
            </a:r>
            <a:r>
              <a:rPr lang="el-GR" sz="2000" smtClean="0">
                <a:sym typeface="Symbol" pitchFamily="18" charset="2"/>
              </a:rPr>
              <a:t>π</a:t>
            </a:r>
            <a:endParaRPr lang="en-US" sz="2000" smtClean="0">
              <a:sym typeface="Symbol" pitchFamily="18" charset="2"/>
            </a:endParaRPr>
          </a:p>
          <a:p>
            <a:pPr lvl="1">
              <a:lnSpc>
                <a:spcPct val="90000"/>
              </a:lnSpc>
            </a:pPr>
            <a:r>
              <a:rPr lang="en-US" sz="2000" smtClean="0">
                <a:sym typeface="Symbol" pitchFamily="18" charset="2"/>
              </a:rPr>
              <a:t> </a:t>
            </a:r>
            <a:r>
              <a:rPr lang="el-GR" sz="2000" smtClean="0">
                <a:sym typeface="Symbol" pitchFamily="18" charset="2"/>
              </a:rPr>
              <a:t>φ</a:t>
            </a:r>
            <a:r>
              <a:rPr lang="en-US" sz="2000" smtClean="0">
                <a:sym typeface="Symbol" pitchFamily="18" charset="2"/>
              </a:rPr>
              <a:t> depends on optical path difference  </a:t>
            </a:r>
            <a:r>
              <a:rPr lang="el-GR" sz="2000" smtClean="0">
                <a:sym typeface="Symbol" pitchFamily="18" charset="2"/>
              </a:rPr>
              <a:t>δ</a:t>
            </a:r>
            <a:r>
              <a:rPr lang="en-US" sz="2000" smtClean="0">
                <a:sym typeface="Symbol" pitchFamily="18" charset="2"/>
              </a:rPr>
              <a:t>:   </a:t>
            </a:r>
            <a:r>
              <a:rPr lang="el-GR" sz="2000" smtClean="0">
                <a:sym typeface="Symbol" pitchFamily="18" charset="2"/>
              </a:rPr>
              <a:t>φ</a:t>
            </a:r>
            <a:r>
              <a:rPr lang="en-US" sz="2000" smtClean="0">
                <a:sym typeface="Symbol" pitchFamily="18" charset="2"/>
              </a:rPr>
              <a:t> = 2</a:t>
            </a:r>
            <a:r>
              <a:rPr lang="el-GR" sz="2000" smtClean="0">
                <a:sym typeface="Symbol" pitchFamily="18" charset="2"/>
              </a:rPr>
              <a:t>πδ</a:t>
            </a:r>
            <a:r>
              <a:rPr lang="en-US" sz="2000" smtClean="0">
                <a:sym typeface="Symbol" pitchFamily="18" charset="2"/>
              </a:rPr>
              <a:t>/</a:t>
            </a:r>
            <a:r>
              <a:rPr lang="en-US" sz="2000" b="1" smtClean="0">
                <a:sym typeface="Symbol" pitchFamily="18" charset="2"/>
              </a:rPr>
              <a:t></a:t>
            </a:r>
          </a:p>
          <a:p>
            <a:pPr lvl="1">
              <a:lnSpc>
                <a:spcPct val="90000"/>
              </a:lnSpc>
            </a:pPr>
            <a:r>
              <a:rPr lang="en-US" sz="2000" smtClean="0">
                <a:sym typeface="Symbol" pitchFamily="18" charset="2"/>
              </a:rPr>
              <a:t> interference only for coherent light sources;	</a:t>
            </a:r>
          </a:p>
          <a:p>
            <a:pPr lvl="1">
              <a:lnSpc>
                <a:spcPct val="90000"/>
              </a:lnSpc>
            </a:pPr>
            <a:r>
              <a:rPr lang="en-US" sz="2000" smtClean="0">
                <a:sym typeface="Symbol" pitchFamily="18" charset="2"/>
              </a:rPr>
              <a:t>For two independent</a:t>
            </a:r>
            <a:r>
              <a:rPr lang="en-US" sz="2000" b="1" smtClean="0">
                <a:sym typeface="Symbol" pitchFamily="18" charset="2"/>
              </a:rPr>
              <a:t> </a:t>
            </a:r>
            <a:r>
              <a:rPr lang="en-US" sz="2000" smtClean="0">
                <a:sym typeface="Symbol" pitchFamily="18" charset="2"/>
              </a:rPr>
              <a:t>light sources: no interference since not coherent (random phase  differences)</a:t>
            </a:r>
            <a:endParaRPr lang="el-GR" smtClean="0">
              <a:sym typeface="Symbol" pitchFamily="18" charset="2"/>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a:defRPr/>
            </a:pPr>
            <a:r>
              <a:rPr lang="en-US" smtClean="0"/>
              <a:t>Which slit?</a:t>
            </a:r>
          </a:p>
        </p:txBody>
      </p:sp>
      <p:sp>
        <p:nvSpPr>
          <p:cNvPr id="26627" name="Rectangle 4"/>
          <p:cNvSpPr>
            <a:spLocks noGrp="1" noChangeArrowheads="1"/>
          </p:cNvSpPr>
          <p:nvPr>
            <p:ph type="body" idx="1"/>
          </p:nvPr>
        </p:nvSpPr>
        <p:spPr>
          <a:xfrm>
            <a:off x="609600" y="1219200"/>
            <a:ext cx="7924800" cy="5638800"/>
          </a:xfrm>
          <a:noFill/>
        </p:spPr>
        <p:txBody>
          <a:bodyPr/>
          <a:lstStyle/>
          <a:p>
            <a:pPr marL="0" indent="0"/>
            <a:r>
              <a:rPr lang="en-US" sz="1800" dirty="0" smtClean="0"/>
              <a:t> Try to determine which slit the electron went through. </a:t>
            </a:r>
          </a:p>
          <a:p>
            <a:pPr marL="0" indent="0"/>
            <a:r>
              <a:rPr lang="en-US" sz="1800" dirty="0" smtClean="0"/>
              <a:t> Shine light on the double slit and observe with a microscope. After the electron passes through one of the slits, light bounces off it; observing the reflected light, we determine which slit the electron went through.</a:t>
            </a:r>
          </a:p>
          <a:p>
            <a:pPr marL="0" indent="0"/>
            <a:endParaRPr lang="en-US" sz="1800" dirty="0" smtClean="0"/>
          </a:p>
          <a:p>
            <a:pPr marL="0" indent="0"/>
            <a:r>
              <a:rPr lang="en-US" sz="1800" dirty="0" smtClean="0"/>
              <a:t> photon momentum   </a:t>
            </a:r>
          </a:p>
          <a:p>
            <a:pPr marL="0" indent="0"/>
            <a:endParaRPr lang="en-US" sz="1800" dirty="0" smtClean="0"/>
          </a:p>
          <a:p>
            <a:pPr marL="0" indent="0"/>
            <a:endParaRPr lang="en-US" sz="1800" dirty="0" smtClean="0"/>
          </a:p>
          <a:p>
            <a:pPr marL="0" indent="0"/>
            <a:r>
              <a:rPr lang="en-US" sz="1800" dirty="0" smtClean="0"/>
              <a:t> electron momentum :</a:t>
            </a:r>
          </a:p>
          <a:p>
            <a:pPr marL="0" indent="0">
              <a:buFont typeface="Wingdings" pitchFamily="2" charset="2"/>
              <a:buNone/>
            </a:pPr>
            <a:endParaRPr lang="en-US" sz="1800" dirty="0" smtClean="0"/>
          </a:p>
          <a:p>
            <a:pPr marL="0" indent="0"/>
            <a:r>
              <a:rPr lang="en-US" sz="1800" dirty="0" smtClean="0"/>
              <a:t>momentum of the photons used to determine which slit the electron went through  &gt; momentum of the electron itself</a:t>
            </a:r>
            <a:r>
              <a:rPr lang="en-US" sz="1800" dirty="0" smtClean="0">
                <a:sym typeface="Symbol" pitchFamily="18" charset="2"/>
              </a:rPr>
              <a:t> </a:t>
            </a:r>
            <a:r>
              <a:rPr lang="en-US" sz="1800" dirty="0" smtClean="0"/>
              <a:t>changes the direction of the electron!  </a:t>
            </a:r>
          </a:p>
          <a:p>
            <a:pPr marL="0" indent="0"/>
            <a:r>
              <a:rPr lang="en-US" sz="1800" b="1" dirty="0" smtClean="0"/>
              <a:t>The attempt to identify which slit the electron passes through changes the diffraction pattern!</a:t>
            </a:r>
          </a:p>
        </p:txBody>
      </p:sp>
      <p:pic>
        <p:nvPicPr>
          <p:cNvPr id="26628" name="Picture 5"/>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41750" y="2641600"/>
            <a:ext cx="1720850" cy="822325"/>
          </a:xfrm>
          <a:prstGeom prst="rect">
            <a:avLst/>
          </a:prstGeom>
          <a:solidFill>
            <a:schemeClr val="bg1"/>
          </a:solidFill>
          <a:ln w="9525">
            <a:noFill/>
            <a:miter lim="800000"/>
            <a:headEnd/>
            <a:tailEnd/>
          </a:ln>
        </p:spPr>
      </p:pic>
      <p:pic>
        <p:nvPicPr>
          <p:cNvPr id="26629" name="Picture 6"/>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0" y="3657600"/>
            <a:ext cx="1438275" cy="720725"/>
          </a:xfrm>
          <a:prstGeom prst="rect">
            <a:avLst/>
          </a:prstGeom>
          <a:solidFill>
            <a:schemeClr val="bg1"/>
          </a:solidFill>
          <a:ln w="9525">
            <a:noFill/>
            <a:miter lim="800000"/>
            <a:headEnd/>
            <a:tailEnd/>
          </a:ln>
        </p:spPr>
      </p:pic>
      <p:sp>
        <p:nvSpPr>
          <p:cNvPr id="26630" name="Text Box 7"/>
          <p:cNvSpPr txBox="1">
            <a:spLocks noChangeArrowheads="1"/>
          </p:cNvSpPr>
          <p:nvPr/>
        </p:nvSpPr>
        <p:spPr bwMode="auto">
          <a:xfrm>
            <a:off x="6145213" y="2703513"/>
            <a:ext cx="2389187" cy="581025"/>
          </a:xfrm>
          <a:prstGeom prst="rect">
            <a:avLst/>
          </a:prstGeom>
          <a:noFill/>
          <a:ln w="19050">
            <a:noFill/>
            <a:miter lim="800000"/>
            <a:headEnd/>
            <a:tailEnd/>
          </a:ln>
        </p:spPr>
        <p:txBody>
          <a:bodyPr>
            <a:spAutoFit/>
          </a:bodyPr>
          <a:lstStyle/>
          <a:p>
            <a:pPr>
              <a:spcBef>
                <a:spcPct val="50000"/>
              </a:spcBef>
            </a:pPr>
            <a:r>
              <a:rPr lang="en-US" sz="1600" dirty="0">
                <a:solidFill>
                  <a:srgbClr val="FFFF00"/>
                </a:solidFill>
                <a:latin typeface="Arial" pitchFamily="34" charset="0"/>
                <a:cs typeface="Arial" pitchFamily="34" charset="0"/>
              </a:rPr>
              <a:t>Need </a:t>
            </a:r>
            <a:r>
              <a:rPr lang="en-US" sz="1600" i="1" dirty="0">
                <a:solidFill>
                  <a:srgbClr val="FFFF00"/>
                </a:solidFill>
                <a:latin typeface="Arial" pitchFamily="34" charset="0"/>
                <a:cs typeface="Arial" pitchFamily="34" charset="0"/>
                <a:sym typeface="Symbol" pitchFamily="18" charset="2"/>
              </a:rPr>
              <a:t></a:t>
            </a:r>
            <a:r>
              <a:rPr lang="en-US" sz="1600" i="1" baseline="-25000" dirty="0">
                <a:solidFill>
                  <a:srgbClr val="FFFF00"/>
                </a:solidFill>
                <a:latin typeface="Arial" pitchFamily="34" charset="0"/>
                <a:cs typeface="Arial" pitchFamily="34" charset="0"/>
              </a:rPr>
              <a:t>ph</a:t>
            </a:r>
            <a:r>
              <a:rPr lang="en-US" sz="1600" i="1" dirty="0">
                <a:solidFill>
                  <a:srgbClr val="FFFF00"/>
                </a:solidFill>
                <a:latin typeface="Arial" pitchFamily="34" charset="0"/>
                <a:cs typeface="Arial" pitchFamily="34" charset="0"/>
              </a:rPr>
              <a:t> &lt; d</a:t>
            </a:r>
            <a:r>
              <a:rPr lang="en-US" sz="1600" dirty="0">
                <a:solidFill>
                  <a:srgbClr val="FFFF00"/>
                </a:solidFill>
                <a:latin typeface="Arial" pitchFamily="34" charset="0"/>
                <a:cs typeface="Arial" pitchFamily="34" charset="0"/>
              </a:rPr>
              <a:t> to distinguish the slits.</a:t>
            </a:r>
          </a:p>
        </p:txBody>
      </p:sp>
      <p:sp>
        <p:nvSpPr>
          <p:cNvPr id="26631" name="Text Box 8"/>
          <p:cNvSpPr txBox="1">
            <a:spLocks noChangeArrowheads="1"/>
          </p:cNvSpPr>
          <p:nvPr/>
        </p:nvSpPr>
        <p:spPr bwMode="auto">
          <a:xfrm>
            <a:off x="5867400" y="3581400"/>
            <a:ext cx="2852738" cy="825500"/>
          </a:xfrm>
          <a:prstGeom prst="rect">
            <a:avLst/>
          </a:prstGeom>
          <a:noFill/>
          <a:ln w="19050">
            <a:noFill/>
            <a:miter lim="800000"/>
            <a:headEnd/>
            <a:tailEnd/>
          </a:ln>
        </p:spPr>
        <p:txBody>
          <a:bodyPr>
            <a:spAutoFit/>
          </a:bodyPr>
          <a:lstStyle/>
          <a:p>
            <a:pPr>
              <a:spcBef>
                <a:spcPct val="50000"/>
              </a:spcBef>
            </a:pPr>
            <a:r>
              <a:rPr lang="en-US" sz="1600" dirty="0">
                <a:solidFill>
                  <a:srgbClr val="FFFF00"/>
                </a:solidFill>
                <a:latin typeface="Arial" pitchFamily="34" charset="0"/>
                <a:cs typeface="Arial" pitchFamily="34" charset="0"/>
              </a:rPr>
              <a:t>Diffraction is significant only when the aperture is ~ the wavelength of the wave</a:t>
            </a:r>
            <a:r>
              <a:rPr lang="en-US" sz="1600" dirty="0">
                <a:solidFill>
                  <a:srgbClr val="FFFF00"/>
                </a:solidFill>
              </a:rPr>
              <a:t>.</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6200"/>
            <a:ext cx="9144000" cy="685800"/>
          </a:xfrm>
        </p:spPr>
        <p:txBody>
          <a:bodyPr/>
          <a:lstStyle/>
          <a:p>
            <a:r>
              <a:rPr lang="en-GB" sz="2800" smtClean="0">
                <a:effectLst/>
              </a:rPr>
              <a:t>Discussion/interpretation of double slit experiment</a:t>
            </a:r>
            <a:endParaRPr lang="en-US" sz="2800" smtClean="0">
              <a:effectLst/>
            </a:endParaRPr>
          </a:p>
        </p:txBody>
      </p:sp>
      <p:sp>
        <p:nvSpPr>
          <p:cNvPr id="27651" name="Rectangle 3"/>
          <p:cNvSpPr>
            <a:spLocks noGrp="1" noChangeArrowheads="1"/>
          </p:cNvSpPr>
          <p:nvPr>
            <p:ph type="body" idx="1"/>
          </p:nvPr>
        </p:nvSpPr>
        <p:spPr>
          <a:xfrm>
            <a:off x="685800" y="838200"/>
            <a:ext cx="7848600" cy="4572000"/>
          </a:xfrm>
        </p:spPr>
        <p:txBody>
          <a:bodyPr/>
          <a:lstStyle/>
          <a:p>
            <a:pPr>
              <a:lnSpc>
                <a:spcPct val="90000"/>
              </a:lnSpc>
            </a:pPr>
            <a:r>
              <a:rPr lang="en-US" sz="2400" dirty="0" smtClean="0"/>
              <a:t> </a:t>
            </a:r>
            <a:r>
              <a:rPr lang="en-GB" sz="2000" dirty="0" smtClean="0"/>
              <a:t>Reduce flux of particles arriving at the slits so that only one particle arrives at a time.  --  still interference fringes observed!</a:t>
            </a:r>
          </a:p>
          <a:p>
            <a:pPr lvl="1">
              <a:lnSpc>
                <a:spcPct val="90000"/>
              </a:lnSpc>
            </a:pPr>
            <a:r>
              <a:rPr lang="en-GB" sz="1800" dirty="0" smtClean="0"/>
              <a:t> </a:t>
            </a:r>
            <a:r>
              <a:rPr lang="en-GB" altLang="zh-CN" sz="1800" dirty="0" smtClean="0">
                <a:ea typeface="SimSun" pitchFamily="2" charset="-122"/>
              </a:rPr>
              <a:t>Wave-</a:t>
            </a:r>
            <a:r>
              <a:rPr lang="en-GB" altLang="zh-CN" sz="1800" dirty="0" err="1" smtClean="0">
                <a:ea typeface="SimSun" pitchFamily="2" charset="-122"/>
              </a:rPr>
              <a:t>behavior</a:t>
            </a:r>
            <a:r>
              <a:rPr lang="en-GB" altLang="zh-CN" sz="1800" dirty="0" smtClean="0">
                <a:ea typeface="SimSun" pitchFamily="2" charset="-122"/>
              </a:rPr>
              <a:t> can be shown by a </a:t>
            </a:r>
            <a:r>
              <a:rPr lang="en-GB" altLang="zh-CN" sz="1800" dirty="0" smtClean="0">
                <a:solidFill>
                  <a:srgbClr val="C8FEC8"/>
                </a:solidFill>
                <a:ea typeface="SimSun" pitchFamily="2" charset="-122"/>
              </a:rPr>
              <a:t>single</a:t>
            </a:r>
            <a:r>
              <a:rPr lang="en-GB" altLang="zh-CN" sz="1800" dirty="0" smtClean="0">
                <a:ea typeface="SimSun" pitchFamily="2" charset="-122"/>
              </a:rPr>
              <a:t> atom or photon.</a:t>
            </a:r>
          </a:p>
          <a:p>
            <a:pPr lvl="1">
              <a:lnSpc>
                <a:spcPct val="90000"/>
              </a:lnSpc>
            </a:pPr>
            <a:r>
              <a:rPr lang="en-GB" sz="1800" dirty="0" smtClean="0"/>
              <a:t> Each particle goes </a:t>
            </a:r>
            <a:r>
              <a:rPr lang="en-GB" altLang="zh-CN" sz="1800" dirty="0" smtClean="0">
                <a:ea typeface="SimSun" pitchFamily="2" charset="-122"/>
              </a:rPr>
              <a:t>through both slits at once.</a:t>
            </a:r>
          </a:p>
          <a:p>
            <a:pPr lvl="1">
              <a:lnSpc>
                <a:spcPct val="90000"/>
              </a:lnSpc>
            </a:pPr>
            <a:r>
              <a:rPr lang="en-GB" altLang="zh-CN" sz="1800" dirty="0" smtClean="0">
                <a:ea typeface="SimSun" pitchFamily="2" charset="-122"/>
              </a:rPr>
              <a:t> A matter wave can interfere with itself</a:t>
            </a:r>
            <a:r>
              <a:rPr lang="en-GB" altLang="zh-CN" sz="1600" dirty="0" smtClean="0">
                <a:ea typeface="SimSun" pitchFamily="2" charset="-122"/>
              </a:rPr>
              <a:t>.</a:t>
            </a:r>
          </a:p>
          <a:p>
            <a:pPr>
              <a:lnSpc>
                <a:spcPct val="90000"/>
              </a:lnSpc>
            </a:pPr>
            <a:r>
              <a:rPr lang="en-GB" altLang="zh-CN" sz="2400" dirty="0" smtClean="0">
                <a:ea typeface="SimSun" pitchFamily="2" charset="-122"/>
              </a:rPr>
              <a:t> </a:t>
            </a:r>
            <a:r>
              <a:rPr lang="en-GB" altLang="zh-CN" sz="2000" dirty="0" smtClean="0">
                <a:ea typeface="SimSun" pitchFamily="2" charset="-122"/>
              </a:rPr>
              <a:t>Wavelength of matter wave unconnected to any internal size of particle --  determined by the momentum</a:t>
            </a:r>
          </a:p>
          <a:p>
            <a:pPr>
              <a:lnSpc>
                <a:spcPct val="90000"/>
              </a:lnSpc>
            </a:pPr>
            <a:r>
              <a:rPr lang="en-GB" altLang="zh-CN" sz="2000" dirty="0" smtClean="0">
                <a:ea typeface="SimSun" pitchFamily="2" charset="-122"/>
              </a:rPr>
              <a:t> </a:t>
            </a:r>
            <a:r>
              <a:rPr lang="en-GB" sz="2000" dirty="0" smtClean="0"/>
              <a:t>If we try to find out which slit the particle goes through </a:t>
            </a:r>
            <a:r>
              <a:rPr lang="en-GB" altLang="zh-CN" sz="2000" dirty="0" smtClean="0">
                <a:ea typeface="SimSun" pitchFamily="2" charset="-122"/>
              </a:rPr>
              <a:t>the interference pattern vanishes!</a:t>
            </a:r>
          </a:p>
          <a:p>
            <a:pPr lvl="1">
              <a:lnSpc>
                <a:spcPct val="90000"/>
              </a:lnSpc>
            </a:pPr>
            <a:r>
              <a:rPr lang="en-GB" altLang="zh-CN" sz="1800" dirty="0" smtClean="0">
                <a:ea typeface="SimSun" pitchFamily="2" charset="-122"/>
              </a:rPr>
              <a:t>We cannot see the wave and particle nature at the same time.</a:t>
            </a:r>
          </a:p>
          <a:p>
            <a:pPr lvl="1">
              <a:lnSpc>
                <a:spcPct val="90000"/>
              </a:lnSpc>
            </a:pPr>
            <a:r>
              <a:rPr lang="en-GB" altLang="zh-CN" sz="1800" dirty="0" smtClean="0">
                <a:ea typeface="SimSun" pitchFamily="2" charset="-122"/>
              </a:rPr>
              <a:t> If we know which path the particle takes, we lose the fringes</a:t>
            </a:r>
            <a:r>
              <a:rPr lang="en-US" altLang="zh-CN" sz="1800" dirty="0" smtClean="0">
                <a:ea typeface="SimSun" pitchFamily="2" charset="-122"/>
              </a:rPr>
              <a:t> </a:t>
            </a:r>
            <a:r>
              <a:rPr lang="en-GB" altLang="zh-CN" sz="1800" dirty="0" smtClean="0">
                <a:ea typeface="SimSun" pitchFamily="2" charset="-122"/>
              </a:rPr>
              <a:t>.</a:t>
            </a:r>
            <a:endParaRPr lang="en-US" sz="2000" dirty="0" smtClean="0"/>
          </a:p>
        </p:txBody>
      </p:sp>
      <p:sp>
        <p:nvSpPr>
          <p:cNvPr id="27652" name="Text Box 4"/>
          <p:cNvSpPr txBox="1">
            <a:spLocks noChangeArrowheads="1"/>
          </p:cNvSpPr>
          <p:nvPr/>
        </p:nvSpPr>
        <p:spPr bwMode="auto">
          <a:xfrm>
            <a:off x="762000" y="5105400"/>
            <a:ext cx="8001000" cy="1190625"/>
          </a:xfrm>
          <a:prstGeom prst="rect">
            <a:avLst/>
          </a:prstGeom>
          <a:noFill/>
          <a:ln w="9525">
            <a:noFill/>
            <a:miter lim="800000"/>
            <a:headEnd/>
            <a:tailEnd/>
          </a:ln>
        </p:spPr>
        <p:txBody>
          <a:bodyPr>
            <a:spAutoFit/>
          </a:bodyPr>
          <a:lstStyle/>
          <a:p>
            <a:pPr eaLnBrk="1" hangingPunct="1"/>
            <a:r>
              <a:rPr lang="en-GB" sz="1800" dirty="0">
                <a:solidFill>
                  <a:srgbClr val="FFFF00"/>
                </a:solidFill>
                <a:latin typeface="Arial" pitchFamily="34" charset="0"/>
                <a:cs typeface="Arial" pitchFamily="34" charset="0"/>
              </a:rPr>
              <a:t>Richard Feynman about two-slit experiment: “…a phenomenon which is impossible, </a:t>
            </a:r>
            <a:r>
              <a:rPr lang="en-GB" sz="1800" i="1" dirty="0">
                <a:solidFill>
                  <a:srgbClr val="FFFF00"/>
                </a:solidFill>
                <a:latin typeface="Arial" pitchFamily="34" charset="0"/>
                <a:cs typeface="Arial" pitchFamily="34" charset="0"/>
              </a:rPr>
              <a:t>absolutely</a:t>
            </a:r>
            <a:r>
              <a:rPr lang="en-GB" sz="1800" dirty="0">
                <a:solidFill>
                  <a:srgbClr val="FFFF00"/>
                </a:solidFill>
                <a:latin typeface="Arial" pitchFamily="34" charset="0"/>
                <a:cs typeface="Arial" pitchFamily="34" charset="0"/>
              </a:rPr>
              <a:t> impossible, to explain in any classical way, and which has in it the heart  of quantum mechanics. In reality it contains the </a:t>
            </a:r>
            <a:r>
              <a:rPr lang="en-GB" sz="1800" i="1" dirty="0">
                <a:solidFill>
                  <a:srgbClr val="FFFF00"/>
                </a:solidFill>
                <a:latin typeface="Arial" pitchFamily="34" charset="0"/>
                <a:cs typeface="Arial" pitchFamily="34" charset="0"/>
              </a:rPr>
              <a:t>only</a:t>
            </a:r>
            <a:r>
              <a:rPr lang="en-GB" sz="1800" dirty="0">
                <a:solidFill>
                  <a:srgbClr val="FFFF00"/>
                </a:solidFill>
                <a:latin typeface="Arial" pitchFamily="34" charset="0"/>
                <a:cs typeface="Arial" pitchFamily="34" charset="0"/>
              </a:rPr>
              <a:t> mystery.”</a:t>
            </a:r>
            <a:endParaRPr lang="en-US" sz="1800" dirty="0">
              <a:solidFill>
                <a:srgbClr val="FFFF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pPr>
              <a:defRPr/>
            </a:pPr>
            <a:r>
              <a:rPr lang="en-US" smtClean="0"/>
              <a:t>Wave – particle - duality</a:t>
            </a:r>
          </a:p>
        </p:txBody>
      </p:sp>
      <p:sp>
        <p:nvSpPr>
          <p:cNvPr id="28675" name="Rectangle 3"/>
          <p:cNvSpPr>
            <a:spLocks noGrp="1" noChangeArrowheads="1"/>
          </p:cNvSpPr>
          <p:nvPr>
            <p:ph type="body" idx="1"/>
          </p:nvPr>
        </p:nvSpPr>
        <p:spPr>
          <a:xfrm>
            <a:off x="762000" y="838200"/>
            <a:ext cx="7772400" cy="5638800"/>
          </a:xfrm>
        </p:spPr>
        <p:txBody>
          <a:bodyPr/>
          <a:lstStyle/>
          <a:p>
            <a:r>
              <a:rPr lang="en-US" dirty="0" smtClean="0"/>
              <a:t> </a:t>
            </a:r>
            <a:r>
              <a:rPr lang="en-US" sz="2400" dirty="0" smtClean="0"/>
              <a:t>So,  everything is both a particle and a wave  -- disturbing!??</a:t>
            </a:r>
          </a:p>
          <a:p>
            <a:r>
              <a:rPr lang="en-US" sz="2400" dirty="0" smtClean="0"/>
              <a:t> “Solution”: </a:t>
            </a:r>
            <a:r>
              <a:rPr lang="en-US" sz="2400" b="1" dirty="0" smtClean="0">
                <a:solidFill>
                  <a:srgbClr val="D60093"/>
                </a:solidFill>
              </a:rPr>
              <a:t>Bohr’s Principle of Complementarity</a:t>
            </a:r>
            <a:r>
              <a:rPr lang="en-US" sz="2400" dirty="0" smtClean="0"/>
              <a:t>:</a:t>
            </a:r>
          </a:p>
          <a:p>
            <a:pPr lvl="1"/>
            <a:r>
              <a:rPr lang="en-US" sz="2400" dirty="0" smtClean="0"/>
              <a:t> It is not possible to describe physical observables </a:t>
            </a:r>
            <a:r>
              <a:rPr lang="en-US" sz="2400" b="1" dirty="0" smtClean="0">
                <a:solidFill>
                  <a:srgbClr val="D60093"/>
                </a:solidFill>
              </a:rPr>
              <a:t>simultaneously</a:t>
            </a:r>
            <a:r>
              <a:rPr lang="en-US" sz="2400" dirty="0" smtClean="0"/>
              <a:t> in terms of both particles and waves</a:t>
            </a:r>
          </a:p>
          <a:p>
            <a:pPr lvl="1"/>
            <a:r>
              <a:rPr lang="en-US" sz="2400" dirty="0" smtClean="0"/>
              <a:t> Physical observables:</a:t>
            </a:r>
          </a:p>
          <a:p>
            <a:pPr lvl="2"/>
            <a:r>
              <a:rPr lang="en-US" sz="2000" dirty="0" smtClean="0"/>
              <a:t> quantities that can be experimentally measured. (e.g. position, velocity, momentum, and energy..)</a:t>
            </a:r>
          </a:p>
          <a:p>
            <a:pPr lvl="2"/>
            <a:r>
              <a:rPr lang="en-US" sz="2000" dirty="0" smtClean="0"/>
              <a:t>in any given instance we must use either the particle description or the wave description</a:t>
            </a:r>
          </a:p>
          <a:p>
            <a:pPr lvl="1"/>
            <a:r>
              <a:rPr lang="en-US" sz="2400" dirty="0" smtClean="0"/>
              <a:t> When we’re trying to measure particle properties, things behave like  particles; when we’re not, they behave like waves.</a:t>
            </a:r>
          </a:p>
          <a:p>
            <a:pPr lvl="1">
              <a:buFont typeface="Monotype Sorts"/>
              <a:buNone/>
            </a:pPr>
            <a:endParaRPr lang="en-US" sz="2400" dirty="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685800"/>
          </a:xfrm>
        </p:spPr>
        <p:txBody>
          <a:bodyPr/>
          <a:lstStyle/>
          <a:p>
            <a:r>
              <a:rPr lang="en-US" dirty="0" smtClean="0"/>
              <a:t>Steps towards QM</a:t>
            </a:r>
            <a:endParaRPr lang="en-US" dirty="0"/>
          </a:p>
        </p:txBody>
      </p:sp>
      <p:sp>
        <p:nvSpPr>
          <p:cNvPr id="3" name="Content Placeholder 2"/>
          <p:cNvSpPr>
            <a:spLocks noGrp="1"/>
          </p:cNvSpPr>
          <p:nvPr>
            <p:ph idx="1"/>
          </p:nvPr>
        </p:nvSpPr>
        <p:spPr>
          <a:xfrm>
            <a:off x="457200" y="914400"/>
            <a:ext cx="8305800" cy="5486400"/>
          </a:xfrm>
        </p:spPr>
        <p:txBody>
          <a:bodyPr/>
          <a:lstStyle/>
          <a:p>
            <a:r>
              <a:rPr lang="en-US" dirty="0" smtClean="0">
                <a:solidFill>
                  <a:srgbClr val="FFFF00"/>
                </a:solidFill>
              </a:rPr>
              <a:t>Planck: Vibrating atoms have only certain energies:</a:t>
            </a:r>
          </a:p>
          <a:p>
            <a:pPr lvl="2"/>
            <a:r>
              <a:rPr lang="en-US" i="1" dirty="0" smtClean="0">
                <a:solidFill>
                  <a:srgbClr val="FFFF00"/>
                </a:solidFill>
              </a:rPr>
              <a:t>E</a:t>
            </a:r>
            <a:r>
              <a:rPr lang="en-US" dirty="0" smtClean="0">
                <a:solidFill>
                  <a:srgbClr val="FFFF00"/>
                </a:solidFill>
              </a:rPr>
              <a:t> = </a:t>
            </a:r>
            <a:r>
              <a:rPr lang="en-US" i="1" dirty="0" err="1" smtClean="0">
                <a:solidFill>
                  <a:srgbClr val="FFFF00"/>
                </a:solidFill>
              </a:rPr>
              <a:t>h</a:t>
            </a:r>
            <a:r>
              <a:rPr lang="en-US" dirty="0" err="1" smtClean="0">
                <a:solidFill>
                  <a:srgbClr val="FFFF00"/>
                </a:solidFill>
              </a:rPr>
              <a:t>f</a:t>
            </a:r>
            <a:r>
              <a:rPr lang="en-US" dirty="0" smtClean="0">
                <a:solidFill>
                  <a:srgbClr val="FFFF00"/>
                </a:solidFill>
              </a:rPr>
              <a:t> or 2</a:t>
            </a:r>
            <a:r>
              <a:rPr lang="en-US" i="1" dirty="0" smtClean="0">
                <a:solidFill>
                  <a:srgbClr val="FFFF00"/>
                </a:solidFill>
              </a:rPr>
              <a:t>h</a:t>
            </a:r>
            <a:r>
              <a:rPr lang="en-US" dirty="0" smtClean="0">
                <a:solidFill>
                  <a:srgbClr val="FFFF00"/>
                </a:solidFill>
              </a:rPr>
              <a:t>f or 3</a:t>
            </a:r>
            <a:r>
              <a:rPr lang="en-US" i="1" dirty="0" smtClean="0">
                <a:solidFill>
                  <a:srgbClr val="FFFF00"/>
                </a:solidFill>
              </a:rPr>
              <a:t>h</a:t>
            </a:r>
            <a:r>
              <a:rPr lang="en-US" dirty="0" smtClean="0">
                <a:solidFill>
                  <a:srgbClr val="FFFF00"/>
                </a:solidFill>
              </a:rPr>
              <a:t>f,….</a:t>
            </a:r>
          </a:p>
          <a:p>
            <a:r>
              <a:rPr lang="en-US" dirty="0" smtClean="0">
                <a:solidFill>
                  <a:srgbClr val="FFFF00"/>
                </a:solidFill>
              </a:rPr>
              <a:t>Einstein: Energy is quantized in particles called photons:</a:t>
            </a:r>
          </a:p>
          <a:p>
            <a:pPr lvl="2"/>
            <a:r>
              <a:rPr lang="en-US" i="1" dirty="0" smtClean="0">
                <a:solidFill>
                  <a:srgbClr val="FFFF00"/>
                </a:solidFill>
              </a:rPr>
              <a:t>E</a:t>
            </a:r>
            <a:r>
              <a:rPr lang="en-US" dirty="0" smtClean="0">
                <a:solidFill>
                  <a:srgbClr val="FFFF00"/>
                </a:solidFill>
              </a:rPr>
              <a:t> = </a:t>
            </a:r>
            <a:r>
              <a:rPr lang="en-US" i="1" dirty="0" err="1" smtClean="0">
                <a:solidFill>
                  <a:srgbClr val="FFFF00"/>
                </a:solidFill>
              </a:rPr>
              <a:t>h</a:t>
            </a:r>
            <a:r>
              <a:rPr lang="en-US" dirty="0" err="1" smtClean="0">
                <a:solidFill>
                  <a:srgbClr val="FFFF00"/>
                </a:solidFill>
              </a:rPr>
              <a:t>f</a:t>
            </a:r>
            <a:endParaRPr lang="en-US" dirty="0" smtClean="0">
              <a:solidFill>
                <a:srgbClr val="FFFF00"/>
              </a:solidFill>
            </a:endParaRPr>
          </a:p>
          <a:p>
            <a:r>
              <a:rPr lang="en-US" dirty="0" smtClean="0">
                <a:solidFill>
                  <a:srgbClr val="FFFF00"/>
                </a:solidFill>
              </a:rPr>
              <a:t>Bohr : Electrons in atoms can have only certain values of energy. 						For hydrogen:</a:t>
            </a:r>
          </a:p>
          <a:p>
            <a:pPr>
              <a:buNone/>
            </a:pPr>
            <a:endParaRPr lang="en-US" dirty="0" smtClean="0"/>
          </a:p>
          <a:p>
            <a:r>
              <a:rPr lang="en-US" dirty="0" smtClean="0"/>
              <a:t>De Broglie: matter waves</a:t>
            </a:r>
            <a:endParaRPr lang="en-US" dirty="0"/>
          </a:p>
        </p:txBody>
      </p:sp>
      <p:graphicFrame>
        <p:nvGraphicFramePr>
          <p:cNvPr id="72708" name="Object 4"/>
          <p:cNvGraphicFramePr>
            <a:graphicFrameLocks noChangeAspect="1"/>
          </p:cNvGraphicFramePr>
          <p:nvPr>
            <p:extLst>
              <p:ext uri="{D42A27DB-BD31-4B8C-83A1-F6EECF244321}">
                <p14:modId xmlns:p14="http://schemas.microsoft.com/office/powerpoint/2010/main" val="890441998"/>
              </p:ext>
            </p:extLst>
          </p:nvPr>
        </p:nvGraphicFramePr>
        <p:xfrm>
          <a:off x="4473575" y="4267200"/>
          <a:ext cx="3756025" cy="1309688"/>
        </p:xfrm>
        <a:graphic>
          <a:graphicData uri="http://schemas.openxmlformats.org/presentationml/2006/ole">
            <mc:AlternateContent xmlns:mc="http://schemas.openxmlformats.org/markup-compatibility/2006">
              <mc:Choice xmlns:v="urn:schemas-microsoft-com:vml" Requires="v">
                <p:oleObj spid="_x0000_s59411" name="Equation" r:id="rId3" imgW="1892160" imgH="660240" progId="Equation.DSMT4">
                  <p:embed/>
                </p:oleObj>
              </mc:Choice>
              <mc:Fallback>
                <p:oleObj name="Equation" r:id="rId3" imgW="1892160" imgH="660240" progId="Equation.DSMT4">
                  <p:embed/>
                  <p:pic>
                    <p:nvPicPr>
                      <p:cNvPr id="0" name="Object 4"/>
                      <p:cNvPicPr>
                        <a:picLocks noChangeAspect="1" noChangeArrowheads="1"/>
                      </p:cNvPicPr>
                      <p:nvPr/>
                    </p:nvPicPr>
                    <p:blipFill>
                      <a:blip r:embed="rId4"/>
                      <a:srcRect/>
                      <a:stretch>
                        <a:fillRect/>
                      </a:stretch>
                    </p:blipFill>
                    <p:spPr bwMode="auto">
                      <a:xfrm>
                        <a:off x="4473575" y="4267200"/>
                        <a:ext cx="3756025" cy="1309688"/>
                      </a:xfrm>
                      <a:prstGeom prst="rect">
                        <a:avLst/>
                      </a:prstGeom>
                      <a:solidFill>
                        <a:schemeClr val="bg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title"/>
          </p:nvPr>
        </p:nvSpPr>
        <p:spPr>
          <a:xfrm>
            <a:off x="457200" y="152400"/>
            <a:ext cx="7629525" cy="1028700"/>
          </a:xfrm>
        </p:spPr>
        <p:txBody>
          <a:bodyPr/>
          <a:lstStyle/>
          <a:p>
            <a:pPr>
              <a:defRPr/>
            </a:pPr>
            <a:r>
              <a:rPr lang="en-US" sz="3200" smtClean="0">
                <a:solidFill>
                  <a:srgbClr val="FFFF00"/>
                </a:solidFill>
              </a:rPr>
              <a:t>Probability, Wave Functions, and the Copenhagen Interpretation</a:t>
            </a:r>
          </a:p>
        </p:txBody>
      </p:sp>
      <p:sp>
        <p:nvSpPr>
          <p:cNvPr id="29699" name="Rectangle 4"/>
          <p:cNvSpPr>
            <a:spLocks noGrp="1" noChangeArrowheads="1"/>
          </p:cNvSpPr>
          <p:nvPr>
            <p:ph type="body" sz="half" idx="1"/>
          </p:nvPr>
        </p:nvSpPr>
        <p:spPr>
          <a:xfrm>
            <a:off x="533400" y="1447800"/>
            <a:ext cx="8153400" cy="5237163"/>
          </a:xfrm>
        </p:spPr>
        <p:txBody>
          <a:bodyPr/>
          <a:lstStyle/>
          <a:p>
            <a:r>
              <a:rPr lang="en-US" sz="2400" smtClean="0"/>
              <a:t> Particles are also waves  -- described by wave function</a:t>
            </a:r>
          </a:p>
          <a:p>
            <a:r>
              <a:rPr lang="en-US" sz="2400" smtClean="0"/>
              <a:t>The wave function determines the probability of finding a particle at a particular position in space at a given time.</a:t>
            </a:r>
          </a:p>
          <a:p>
            <a:endParaRPr lang="en-US" sz="2400" smtClean="0"/>
          </a:p>
          <a:p>
            <a:endParaRPr lang="en-US" sz="2400" smtClean="0"/>
          </a:p>
          <a:p>
            <a:r>
              <a:rPr lang="en-US" sz="2400" smtClean="0"/>
              <a:t>The total probability of finding the particle is 1. Forcing this condition on the wave function is called normalization. </a:t>
            </a:r>
          </a:p>
        </p:txBody>
      </p:sp>
      <p:pic>
        <p:nvPicPr>
          <p:cNvPr id="29700" name="Picture 5"/>
          <p:cNvPicPr preferRelativeResize="0">
            <a:picLocks noChangeAspect="1" noChangeArrowheads="1"/>
          </p:cNvPicPr>
          <p:nvPr/>
        </p:nvPicPr>
        <p:blipFill>
          <a:blip r:embed="rId2" cstate="print"/>
          <a:srcRect/>
          <a:stretch>
            <a:fillRect/>
          </a:stretch>
        </p:blipFill>
        <p:spPr bwMode="auto">
          <a:xfrm>
            <a:off x="2835275" y="2971800"/>
            <a:ext cx="3117850" cy="520700"/>
          </a:xfrm>
          <a:prstGeom prst="rect">
            <a:avLst/>
          </a:prstGeom>
          <a:noFill/>
          <a:ln w="38100">
            <a:solidFill>
              <a:srgbClr val="FFFF00"/>
            </a:solidFill>
            <a:miter lim="800000"/>
            <a:headEnd/>
            <a:tailEnd/>
          </a:ln>
        </p:spPr>
      </p:pic>
      <p:pic>
        <p:nvPicPr>
          <p:cNvPr id="29701" name="Picture 6"/>
          <p:cNvPicPr preferRelativeResize="0">
            <a:picLocks noChangeAspect="1" noChangeArrowheads="1"/>
          </p:cNvPicPr>
          <p:nvPr/>
        </p:nvPicPr>
        <p:blipFill>
          <a:blip r:embed="rId3" cstate="print"/>
          <a:srcRect/>
          <a:stretch>
            <a:fillRect/>
          </a:stretch>
        </p:blipFill>
        <p:spPr bwMode="auto">
          <a:xfrm>
            <a:off x="2971800" y="5486400"/>
            <a:ext cx="4565650" cy="749300"/>
          </a:xfrm>
          <a:prstGeom prst="rect">
            <a:avLst/>
          </a:prstGeom>
          <a:noFill/>
          <a:ln w="38100">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381000" y="76200"/>
            <a:ext cx="8458200" cy="685800"/>
          </a:xfrm>
        </p:spPr>
        <p:txBody>
          <a:bodyPr/>
          <a:lstStyle/>
          <a:p>
            <a:pPr>
              <a:defRPr/>
            </a:pPr>
            <a:r>
              <a:rPr lang="en-US" dirty="0" smtClean="0"/>
              <a:t>The Copenhagen Interpretation</a:t>
            </a:r>
          </a:p>
        </p:txBody>
      </p:sp>
      <p:sp>
        <p:nvSpPr>
          <p:cNvPr id="30723" name="Rectangle 3"/>
          <p:cNvSpPr>
            <a:spLocks noGrp="1" noChangeArrowheads="1"/>
          </p:cNvSpPr>
          <p:nvPr>
            <p:ph type="body" idx="1"/>
          </p:nvPr>
        </p:nvSpPr>
        <p:spPr>
          <a:xfrm>
            <a:off x="533400" y="762000"/>
            <a:ext cx="8001000" cy="6096000"/>
          </a:xfrm>
        </p:spPr>
        <p:txBody>
          <a:bodyPr/>
          <a:lstStyle/>
          <a:p>
            <a:r>
              <a:rPr lang="en-US" dirty="0" smtClean="0"/>
              <a:t> </a:t>
            </a:r>
            <a:r>
              <a:rPr lang="en-US" sz="2400" dirty="0" smtClean="0"/>
              <a:t>Bohr’s interpretation of the wave function consisted of three principles:</a:t>
            </a:r>
          </a:p>
          <a:p>
            <a:pPr lvl="1"/>
            <a:r>
              <a:rPr lang="en-US" sz="1800" dirty="0" smtClean="0"/>
              <a:t> </a:t>
            </a:r>
            <a:r>
              <a:rPr lang="en-US" sz="2000" dirty="0" err="1" smtClean="0"/>
              <a:t>Born’s</a:t>
            </a:r>
            <a:r>
              <a:rPr lang="en-US" sz="2000" dirty="0" smtClean="0"/>
              <a:t> statistical interpretation, based on probabilities determined by the wave function</a:t>
            </a:r>
          </a:p>
          <a:p>
            <a:pPr lvl="1"/>
            <a:r>
              <a:rPr lang="en-US" sz="2000" dirty="0" smtClean="0"/>
              <a:t> Heisenberg’s uncertainty principle</a:t>
            </a:r>
          </a:p>
          <a:p>
            <a:pPr lvl="1"/>
            <a:r>
              <a:rPr lang="en-US" sz="2000" dirty="0" smtClean="0"/>
              <a:t> Bohr’s complementarity principle</a:t>
            </a:r>
          </a:p>
          <a:p>
            <a:endParaRPr lang="en-US" sz="2000" dirty="0" smtClean="0"/>
          </a:p>
          <a:p>
            <a:r>
              <a:rPr lang="en-US" sz="2000" dirty="0" smtClean="0"/>
              <a:t>Together these three concepts form a logical interpretation of the physical meaning of quantum theory.  In the Copenhagen interpretation,</a:t>
            </a:r>
            <a:r>
              <a:rPr lang="en-US" sz="2000" dirty="0" smtClean="0">
                <a:solidFill>
                  <a:schemeClr val="bg1"/>
                </a:solidFill>
              </a:rPr>
              <a:t>  </a:t>
            </a:r>
            <a:r>
              <a:rPr lang="en-US" sz="2000" b="1" dirty="0" smtClean="0">
                <a:solidFill>
                  <a:srgbClr val="FFCC00"/>
                </a:solidFill>
              </a:rPr>
              <a:t>physics describes only the results of measurements.	</a:t>
            </a:r>
          </a:p>
          <a:p>
            <a:endParaRPr lang="en-US" sz="2000" b="1" dirty="0" smtClean="0">
              <a:solidFill>
                <a:srgbClr val="FFCC00"/>
              </a:solidFill>
            </a:endParaRPr>
          </a:p>
          <a:p>
            <a:r>
              <a:rPr lang="en-US" sz="2000" b="1" dirty="0" smtClean="0">
                <a:solidFill>
                  <a:srgbClr val="FFCC00"/>
                </a:solidFill>
              </a:rPr>
              <a:t> correspondence principle:</a:t>
            </a:r>
          </a:p>
          <a:p>
            <a:pPr lvl="1"/>
            <a:r>
              <a:rPr lang="en-US" sz="2000" dirty="0" smtClean="0">
                <a:solidFill>
                  <a:schemeClr val="bg1"/>
                </a:solidFill>
              </a:rPr>
              <a:t> results predicted by  quantum physics must be identical to those predicted by classical physics in  those situations  where classical physics corresponds to the experimental facts</a:t>
            </a:r>
          </a:p>
          <a:p>
            <a:pPr lvl="1"/>
            <a:endParaRPr lang="en-US" sz="1800" dirty="0" smtClean="0"/>
          </a:p>
          <a:p>
            <a:endParaRPr lang="en-US" sz="2000" dirty="0" smtClean="0"/>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685800" y="0"/>
            <a:ext cx="8458200" cy="838200"/>
          </a:xfrm>
        </p:spPr>
        <p:txBody>
          <a:bodyPr/>
          <a:lstStyle/>
          <a:p>
            <a:pPr>
              <a:defRPr/>
            </a:pPr>
            <a:r>
              <a:rPr lang="en-US" sz="3200" smtClean="0"/>
              <a:t>Atoms in magnetic field</a:t>
            </a:r>
          </a:p>
        </p:txBody>
      </p:sp>
      <p:sp>
        <p:nvSpPr>
          <p:cNvPr id="4102" name="Rectangle 3"/>
          <p:cNvSpPr>
            <a:spLocks noGrp="1" noChangeArrowheads="1"/>
          </p:cNvSpPr>
          <p:nvPr>
            <p:ph type="body" sz="half" idx="1"/>
          </p:nvPr>
        </p:nvSpPr>
        <p:spPr>
          <a:xfrm>
            <a:off x="304800" y="685800"/>
            <a:ext cx="8458200" cy="5943600"/>
          </a:xfrm>
        </p:spPr>
        <p:txBody>
          <a:bodyPr/>
          <a:lstStyle/>
          <a:p>
            <a:r>
              <a:rPr lang="en-US" sz="2400" dirty="0" smtClean="0"/>
              <a:t> orbiting electron  behaves like current loop </a:t>
            </a:r>
          </a:p>
          <a:p>
            <a:pPr lvl="1"/>
            <a:r>
              <a:rPr lang="en-US" sz="2400" dirty="0" smtClean="0"/>
              <a:t> </a:t>
            </a:r>
            <a:r>
              <a:rPr lang="en-US" sz="2400" dirty="0" smtClean="0">
                <a:sym typeface="Symbol" pitchFamily="18" charset="2"/>
              </a:rPr>
              <a:t> magnetic moment  </a:t>
            </a:r>
            <a:r>
              <a:rPr lang="el-GR" sz="2400" dirty="0" smtClean="0">
                <a:sym typeface="Symbol" pitchFamily="18" charset="2"/>
              </a:rPr>
              <a:t>μ</a:t>
            </a:r>
            <a:r>
              <a:rPr lang="en-US" sz="2400" dirty="0" smtClean="0">
                <a:sym typeface="Symbol" pitchFamily="18" charset="2"/>
              </a:rPr>
              <a:t> = current x area	</a:t>
            </a:r>
          </a:p>
          <a:p>
            <a:pPr lvl="1"/>
            <a:r>
              <a:rPr lang="en-US" sz="2400" dirty="0" smtClean="0">
                <a:sym typeface="Symbol" pitchFamily="18" charset="2"/>
              </a:rPr>
              <a:t> interaction energy = </a:t>
            </a:r>
            <a:r>
              <a:rPr lang="el-GR" sz="2400" b="1" dirty="0" smtClean="0">
                <a:sym typeface="Symbol" pitchFamily="18" charset="2"/>
              </a:rPr>
              <a:t>μ</a:t>
            </a:r>
            <a:r>
              <a:rPr lang="en-US" sz="2400" b="1" dirty="0" smtClean="0">
                <a:sym typeface="Symbol" pitchFamily="18" charset="2"/>
              </a:rPr>
              <a:t>·B</a:t>
            </a:r>
            <a:r>
              <a:rPr lang="en-US" sz="2400" dirty="0" smtClean="0">
                <a:sym typeface="Symbol" pitchFamily="18" charset="2"/>
              </a:rPr>
              <a:t> (both vectors!)					= </a:t>
            </a:r>
            <a:r>
              <a:rPr lang="el-GR" sz="2400" dirty="0" smtClean="0">
                <a:sym typeface="Symbol" pitchFamily="18" charset="2"/>
              </a:rPr>
              <a:t>μ</a:t>
            </a:r>
            <a:r>
              <a:rPr lang="en-US" sz="2400" dirty="0" smtClean="0">
                <a:sym typeface="Symbol" pitchFamily="18" charset="2"/>
              </a:rPr>
              <a:t>·B</a:t>
            </a:r>
            <a:r>
              <a:rPr lang="en-US" sz="2400" b="1" baseline="-25000" dirty="0" smtClean="0">
                <a:sym typeface="Symbol" pitchFamily="18" charset="2"/>
              </a:rPr>
              <a:t></a:t>
            </a:r>
          </a:p>
          <a:p>
            <a:pPr lvl="1"/>
            <a:r>
              <a:rPr lang="en-US" sz="2400" dirty="0" smtClean="0">
                <a:sym typeface="Symbol" pitchFamily="18" charset="2"/>
              </a:rPr>
              <a:t> loop current = -</a:t>
            </a:r>
            <a:r>
              <a:rPr lang="en-US" sz="2400" dirty="0" err="1" smtClean="0">
                <a:sym typeface="Symbol" pitchFamily="18" charset="2"/>
              </a:rPr>
              <a:t>ev</a:t>
            </a:r>
            <a:r>
              <a:rPr lang="en-US" sz="2400" dirty="0" smtClean="0">
                <a:sym typeface="Symbol" pitchFamily="18" charset="2"/>
              </a:rPr>
              <a:t>/(2</a:t>
            </a:r>
            <a:r>
              <a:rPr lang="el-GR" sz="2400" dirty="0" smtClean="0">
                <a:sym typeface="Symbol" pitchFamily="18" charset="2"/>
              </a:rPr>
              <a:t>π</a:t>
            </a:r>
            <a:r>
              <a:rPr lang="en-US" sz="2400" dirty="0" smtClean="0">
                <a:sym typeface="Symbol" pitchFamily="18" charset="2"/>
              </a:rPr>
              <a:t>r)</a:t>
            </a:r>
          </a:p>
          <a:p>
            <a:pPr lvl="1"/>
            <a:r>
              <a:rPr lang="en-US" sz="2400" dirty="0" smtClean="0">
                <a:sym typeface="Symbol" pitchFamily="18" charset="2"/>
              </a:rPr>
              <a:t> angular momentum  L = </a:t>
            </a:r>
            <a:r>
              <a:rPr lang="en-US" sz="2400" dirty="0" err="1" smtClean="0">
                <a:sym typeface="Symbol" pitchFamily="18" charset="2"/>
              </a:rPr>
              <a:t>mvr</a:t>
            </a:r>
            <a:r>
              <a:rPr lang="en-US" sz="2400" dirty="0" smtClean="0">
                <a:sym typeface="Symbol" pitchFamily="18" charset="2"/>
              </a:rPr>
              <a:t>  </a:t>
            </a:r>
          </a:p>
          <a:p>
            <a:pPr lvl="1"/>
            <a:r>
              <a:rPr lang="en-US" sz="2400" dirty="0" smtClean="0">
                <a:sym typeface="Symbol" pitchFamily="18" charset="2"/>
              </a:rPr>
              <a:t>magnetic moment	= - </a:t>
            </a:r>
            <a:r>
              <a:rPr lang="el-GR" sz="2400" dirty="0" smtClean="0">
                <a:sym typeface="Symbol" pitchFamily="18" charset="2"/>
              </a:rPr>
              <a:t>μ</a:t>
            </a:r>
            <a:r>
              <a:rPr lang="en-US" sz="2400" baseline="-25000" dirty="0" smtClean="0">
                <a:sym typeface="Symbol" pitchFamily="18" charset="2"/>
              </a:rPr>
              <a:t>B</a:t>
            </a:r>
            <a:r>
              <a:rPr lang="en-US" sz="2400" dirty="0" smtClean="0">
                <a:sym typeface="Symbol" pitchFamily="18" charset="2"/>
              </a:rPr>
              <a:t> L/ħ  		 	             </a:t>
            </a:r>
          </a:p>
          <a:p>
            <a:pPr marL="457200" lvl="1" indent="0">
              <a:buNone/>
            </a:pPr>
            <a:r>
              <a:rPr lang="en-US" sz="2400" dirty="0">
                <a:sym typeface="Symbol" pitchFamily="18" charset="2"/>
              </a:rPr>
              <a:t> </a:t>
            </a:r>
            <a:r>
              <a:rPr lang="en-US" sz="2400" dirty="0" smtClean="0">
                <a:sym typeface="Symbol" pitchFamily="18" charset="2"/>
              </a:rPr>
              <a:t>    </a:t>
            </a:r>
            <a:r>
              <a:rPr lang="el-GR" sz="2400" dirty="0" smtClean="0">
                <a:sym typeface="Symbol" pitchFamily="18" charset="2"/>
              </a:rPr>
              <a:t>μ</a:t>
            </a:r>
            <a:r>
              <a:rPr lang="en-US" sz="2400" baseline="-25000" dirty="0" smtClean="0">
                <a:sym typeface="Symbol" pitchFamily="18" charset="2"/>
              </a:rPr>
              <a:t>B</a:t>
            </a:r>
            <a:r>
              <a:rPr lang="en-US" sz="2400" dirty="0" smtClean="0">
                <a:sym typeface="Symbol" pitchFamily="18" charset="2"/>
              </a:rPr>
              <a:t> = e ħ/2m</a:t>
            </a:r>
            <a:r>
              <a:rPr lang="en-US" sz="2400" baseline="-25000" dirty="0" smtClean="0">
                <a:sym typeface="Symbol" pitchFamily="18" charset="2"/>
              </a:rPr>
              <a:t>e</a:t>
            </a:r>
            <a:r>
              <a:rPr lang="en-US" sz="2400" dirty="0" smtClean="0">
                <a:sym typeface="Symbol" pitchFamily="18" charset="2"/>
              </a:rPr>
              <a:t> = “Bohr </a:t>
            </a:r>
            <a:r>
              <a:rPr lang="en-US" sz="2400" dirty="0" err="1" smtClean="0">
                <a:sym typeface="Symbol" pitchFamily="18" charset="2"/>
              </a:rPr>
              <a:t>magneton</a:t>
            </a:r>
            <a:r>
              <a:rPr lang="en-US" sz="2400" dirty="0" smtClean="0">
                <a:sym typeface="Symbol" pitchFamily="18" charset="2"/>
              </a:rPr>
              <a:t>” </a:t>
            </a:r>
          </a:p>
          <a:p>
            <a:pPr lvl="1"/>
            <a:r>
              <a:rPr lang="en-US" sz="2400" dirty="0" smtClean="0">
                <a:sym typeface="Symbol" pitchFamily="18" charset="2"/>
              </a:rPr>
              <a:t> interaction energy						= m </a:t>
            </a:r>
            <a:r>
              <a:rPr lang="el-GR" sz="2400" dirty="0" smtClean="0">
                <a:sym typeface="Symbol" pitchFamily="18" charset="2"/>
              </a:rPr>
              <a:t>μ</a:t>
            </a:r>
            <a:r>
              <a:rPr lang="en-US" sz="2400" baseline="-25000" dirty="0" smtClean="0">
                <a:sym typeface="Symbol" pitchFamily="18" charset="2"/>
              </a:rPr>
              <a:t>B</a:t>
            </a:r>
            <a:r>
              <a:rPr lang="en-US" sz="2400" dirty="0" smtClean="0">
                <a:sym typeface="Symbol" pitchFamily="18" charset="2"/>
              </a:rPr>
              <a:t> </a:t>
            </a:r>
            <a:r>
              <a:rPr lang="en-US" sz="2400" dirty="0" err="1" smtClean="0">
                <a:sym typeface="Symbol" pitchFamily="18" charset="2"/>
              </a:rPr>
              <a:t>B</a:t>
            </a:r>
            <a:r>
              <a:rPr lang="en-US" sz="2400" baseline="-25000" dirty="0" err="1" smtClean="0">
                <a:sym typeface="Symbol" pitchFamily="18" charset="2"/>
              </a:rPr>
              <a:t>z</a:t>
            </a:r>
            <a:r>
              <a:rPr lang="en-US" sz="2400" baseline="-25000" dirty="0" smtClean="0">
                <a:sym typeface="Symbol" pitchFamily="18" charset="2"/>
              </a:rPr>
              <a:t> 						</a:t>
            </a:r>
            <a:r>
              <a:rPr lang="en-US" sz="2400" dirty="0" smtClean="0">
                <a:sym typeface="Symbol" pitchFamily="18" charset="2"/>
              </a:rPr>
              <a:t>(m = z –comp of L)</a:t>
            </a:r>
          </a:p>
        </p:txBody>
      </p:sp>
      <p:sp>
        <p:nvSpPr>
          <p:cNvPr id="4103" name="Text Box 6"/>
          <p:cNvSpPr txBox="1">
            <a:spLocks noChangeArrowheads="1"/>
          </p:cNvSpPr>
          <p:nvPr/>
        </p:nvSpPr>
        <p:spPr bwMode="auto">
          <a:xfrm>
            <a:off x="5891213" y="3516154"/>
            <a:ext cx="3198812" cy="2708434"/>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grpSp>
        <p:nvGrpSpPr>
          <p:cNvPr id="2" name="Group 19"/>
          <p:cNvGrpSpPr>
            <a:grpSpLocks/>
          </p:cNvGrpSpPr>
          <p:nvPr/>
        </p:nvGrpSpPr>
        <p:grpSpPr bwMode="auto">
          <a:xfrm>
            <a:off x="6019800" y="3733800"/>
            <a:ext cx="2970212" cy="2286000"/>
            <a:chOff x="3642" y="2400"/>
            <a:chExt cx="1871" cy="1440"/>
          </a:xfrm>
        </p:grpSpPr>
        <p:sp>
          <p:nvSpPr>
            <p:cNvPr id="4105" name="Oval 20"/>
            <p:cNvSpPr>
              <a:spLocks noChangeArrowheads="1"/>
            </p:cNvSpPr>
            <p:nvPr/>
          </p:nvSpPr>
          <p:spPr bwMode="auto">
            <a:xfrm>
              <a:off x="3936" y="3264"/>
              <a:ext cx="1488" cy="336"/>
            </a:xfrm>
            <a:prstGeom prst="ellipse">
              <a:avLst/>
            </a:prstGeom>
            <a:solidFill>
              <a:srgbClr val="FFFF00">
                <a:alpha val="79999"/>
              </a:srgbClr>
            </a:solidFill>
            <a:ln w="28575" algn="ctr">
              <a:solidFill>
                <a:schemeClr val="tx1"/>
              </a:solidFill>
              <a:round/>
              <a:headEnd/>
              <a:tailEnd/>
            </a:ln>
          </p:spPr>
          <p:txBody>
            <a:bodyPr wrap="none" anchor="ctr">
              <a:spAutoFit/>
            </a:bodyPr>
            <a:lstStyle/>
            <a:p>
              <a:endParaRPr lang="en-US"/>
            </a:p>
          </p:txBody>
        </p:sp>
        <p:sp>
          <p:nvSpPr>
            <p:cNvPr id="4106" name="Line 21"/>
            <p:cNvSpPr>
              <a:spLocks noChangeShapeType="1"/>
            </p:cNvSpPr>
            <p:nvPr/>
          </p:nvSpPr>
          <p:spPr bwMode="auto">
            <a:xfrm flipV="1">
              <a:off x="4686" y="2488"/>
              <a:ext cx="0" cy="854"/>
            </a:xfrm>
            <a:prstGeom prst="line">
              <a:avLst/>
            </a:prstGeom>
            <a:noFill/>
            <a:ln w="38100">
              <a:solidFill>
                <a:srgbClr val="CC0099"/>
              </a:solidFill>
              <a:round/>
              <a:headEnd/>
              <a:tailEnd type="arrow" w="med" len="med"/>
            </a:ln>
          </p:spPr>
          <p:txBody>
            <a:bodyPr>
              <a:spAutoFit/>
            </a:bodyPr>
            <a:lstStyle/>
            <a:p>
              <a:endParaRPr lang="en-US"/>
            </a:p>
          </p:txBody>
        </p:sp>
        <p:sp>
          <p:nvSpPr>
            <p:cNvPr id="4107" name="Oval 22"/>
            <p:cNvSpPr>
              <a:spLocks noChangeArrowheads="1"/>
            </p:cNvSpPr>
            <p:nvPr/>
          </p:nvSpPr>
          <p:spPr bwMode="auto">
            <a:xfrm>
              <a:off x="4575" y="3329"/>
              <a:ext cx="210" cy="206"/>
            </a:xfrm>
            <a:prstGeom prst="ellipse">
              <a:avLst/>
            </a:prstGeom>
            <a:gradFill rotWithShape="1">
              <a:gsLst>
                <a:gs pos="0">
                  <a:srgbClr val="3399FF"/>
                </a:gs>
                <a:gs pos="100000">
                  <a:srgbClr val="184776"/>
                </a:gs>
              </a:gsLst>
              <a:path path="shape">
                <a:fillToRect l="50000" t="50000" r="50000" b="50000"/>
              </a:path>
            </a:gradFill>
            <a:ln w="28575" algn="ctr">
              <a:noFill/>
              <a:round/>
              <a:headEnd/>
              <a:tailEnd/>
            </a:ln>
          </p:spPr>
          <p:txBody>
            <a:bodyPr anchor="ctr">
              <a:spAutoFit/>
            </a:bodyPr>
            <a:lstStyle/>
            <a:p>
              <a:endParaRPr lang="en-US"/>
            </a:p>
          </p:txBody>
        </p:sp>
        <p:sp>
          <p:nvSpPr>
            <p:cNvPr id="4108" name="Freeform 23"/>
            <p:cNvSpPr>
              <a:spLocks/>
            </p:cNvSpPr>
            <p:nvPr/>
          </p:nvSpPr>
          <p:spPr bwMode="auto">
            <a:xfrm>
              <a:off x="4574" y="3423"/>
              <a:ext cx="211" cy="113"/>
            </a:xfrm>
            <a:custGeom>
              <a:avLst/>
              <a:gdLst>
                <a:gd name="T0" fmla="*/ 0 w 211"/>
                <a:gd name="T1" fmla="*/ 3 h 113"/>
                <a:gd name="T2" fmla="*/ 13 w 211"/>
                <a:gd name="T3" fmla="*/ 23 h 113"/>
                <a:gd name="T4" fmla="*/ 42 w 211"/>
                <a:gd name="T5" fmla="*/ 33 h 113"/>
                <a:gd name="T6" fmla="*/ 76 w 211"/>
                <a:gd name="T7" fmla="*/ 39 h 113"/>
                <a:gd name="T8" fmla="*/ 114 w 211"/>
                <a:gd name="T9" fmla="*/ 42 h 113"/>
                <a:gd name="T10" fmla="*/ 150 w 211"/>
                <a:gd name="T11" fmla="*/ 39 h 113"/>
                <a:gd name="T12" fmla="*/ 184 w 211"/>
                <a:gd name="T13" fmla="*/ 30 h 113"/>
                <a:gd name="T14" fmla="*/ 204 w 211"/>
                <a:gd name="T15" fmla="*/ 18 h 113"/>
                <a:gd name="T16" fmla="*/ 211 w 211"/>
                <a:gd name="T17" fmla="*/ 0 h 113"/>
                <a:gd name="T18" fmla="*/ 211 w 211"/>
                <a:gd name="T19" fmla="*/ 35 h 113"/>
                <a:gd name="T20" fmla="*/ 198 w 211"/>
                <a:gd name="T21" fmla="*/ 62 h 113"/>
                <a:gd name="T22" fmla="*/ 174 w 211"/>
                <a:gd name="T23" fmla="*/ 90 h 113"/>
                <a:gd name="T24" fmla="*/ 139 w 211"/>
                <a:gd name="T25" fmla="*/ 110 h 113"/>
                <a:gd name="T26" fmla="*/ 103 w 211"/>
                <a:gd name="T27" fmla="*/ 113 h 113"/>
                <a:gd name="T28" fmla="*/ 75 w 211"/>
                <a:gd name="T29" fmla="*/ 110 h 113"/>
                <a:gd name="T30" fmla="*/ 49 w 211"/>
                <a:gd name="T31" fmla="*/ 98 h 113"/>
                <a:gd name="T32" fmla="*/ 24 w 211"/>
                <a:gd name="T33" fmla="*/ 80 h 113"/>
                <a:gd name="T34" fmla="*/ 7 w 211"/>
                <a:gd name="T35" fmla="*/ 48 h 113"/>
                <a:gd name="T36" fmla="*/ 1 w 211"/>
                <a:gd name="T37" fmla="*/ 24 h 113"/>
                <a:gd name="T38" fmla="*/ 0 w 211"/>
                <a:gd name="T39" fmla="*/ 3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113"/>
                <a:gd name="T62" fmla="*/ 211 w 211"/>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113">
                  <a:moveTo>
                    <a:pt x="0" y="3"/>
                  </a:moveTo>
                  <a:lnTo>
                    <a:pt x="13" y="23"/>
                  </a:lnTo>
                  <a:cubicBezTo>
                    <a:pt x="20" y="28"/>
                    <a:pt x="32" y="30"/>
                    <a:pt x="42" y="33"/>
                  </a:cubicBezTo>
                  <a:cubicBezTo>
                    <a:pt x="52" y="36"/>
                    <a:pt x="64" y="37"/>
                    <a:pt x="76" y="39"/>
                  </a:cubicBezTo>
                  <a:cubicBezTo>
                    <a:pt x="88" y="41"/>
                    <a:pt x="102" y="42"/>
                    <a:pt x="114" y="42"/>
                  </a:cubicBezTo>
                  <a:cubicBezTo>
                    <a:pt x="126" y="42"/>
                    <a:pt x="138" y="41"/>
                    <a:pt x="150" y="39"/>
                  </a:cubicBezTo>
                  <a:cubicBezTo>
                    <a:pt x="162" y="37"/>
                    <a:pt x="175" y="34"/>
                    <a:pt x="184" y="30"/>
                  </a:cubicBezTo>
                  <a:cubicBezTo>
                    <a:pt x="193" y="26"/>
                    <a:pt x="200" y="23"/>
                    <a:pt x="204" y="18"/>
                  </a:cubicBezTo>
                  <a:lnTo>
                    <a:pt x="211" y="0"/>
                  </a:lnTo>
                  <a:lnTo>
                    <a:pt x="211" y="35"/>
                  </a:lnTo>
                  <a:lnTo>
                    <a:pt x="198" y="62"/>
                  </a:lnTo>
                  <a:lnTo>
                    <a:pt x="174" y="90"/>
                  </a:lnTo>
                  <a:lnTo>
                    <a:pt x="139" y="110"/>
                  </a:lnTo>
                  <a:lnTo>
                    <a:pt x="103" y="113"/>
                  </a:lnTo>
                  <a:lnTo>
                    <a:pt x="75" y="110"/>
                  </a:lnTo>
                  <a:lnTo>
                    <a:pt x="49" y="98"/>
                  </a:lnTo>
                  <a:lnTo>
                    <a:pt x="24" y="80"/>
                  </a:lnTo>
                  <a:lnTo>
                    <a:pt x="7" y="48"/>
                  </a:lnTo>
                  <a:lnTo>
                    <a:pt x="1" y="24"/>
                  </a:lnTo>
                  <a:lnTo>
                    <a:pt x="0" y="3"/>
                  </a:lnTo>
                  <a:close/>
                </a:path>
              </a:pathLst>
            </a:custGeom>
            <a:solidFill>
              <a:srgbClr val="FFFF00">
                <a:alpha val="79999"/>
              </a:srgbClr>
            </a:solidFill>
            <a:ln w="28575">
              <a:noFill/>
              <a:round/>
              <a:headEnd/>
              <a:tailEnd/>
            </a:ln>
          </p:spPr>
          <p:txBody>
            <a:bodyPr>
              <a:spAutoFit/>
            </a:bodyPr>
            <a:lstStyle/>
            <a:p>
              <a:endParaRPr lang="en-US"/>
            </a:p>
          </p:txBody>
        </p:sp>
        <p:sp>
          <p:nvSpPr>
            <p:cNvPr id="4109" name="Line 24"/>
            <p:cNvSpPr>
              <a:spLocks noChangeShapeType="1"/>
            </p:cNvSpPr>
            <p:nvPr/>
          </p:nvSpPr>
          <p:spPr bwMode="auto">
            <a:xfrm flipV="1">
              <a:off x="5134" y="3549"/>
              <a:ext cx="72" cy="17"/>
            </a:xfrm>
            <a:prstGeom prst="line">
              <a:avLst/>
            </a:prstGeom>
            <a:noFill/>
            <a:ln w="28575">
              <a:solidFill>
                <a:srgbClr val="000000"/>
              </a:solidFill>
              <a:round/>
              <a:headEnd/>
              <a:tailEnd type="arrow" w="med" len="med"/>
            </a:ln>
          </p:spPr>
          <p:txBody>
            <a:bodyPr>
              <a:spAutoFit/>
            </a:bodyPr>
            <a:lstStyle/>
            <a:p>
              <a:endParaRPr lang="en-US"/>
            </a:p>
          </p:txBody>
        </p:sp>
        <p:sp>
          <p:nvSpPr>
            <p:cNvPr id="4110" name="Text Box 25"/>
            <p:cNvSpPr txBox="1">
              <a:spLocks noChangeArrowheads="1"/>
            </p:cNvSpPr>
            <p:nvPr/>
          </p:nvSpPr>
          <p:spPr bwMode="auto">
            <a:xfrm>
              <a:off x="4944" y="3552"/>
              <a:ext cx="336" cy="288"/>
            </a:xfrm>
            <a:prstGeom prst="rect">
              <a:avLst/>
            </a:prstGeom>
            <a:noFill/>
            <a:ln w="28575" algn="ctr">
              <a:noFill/>
              <a:miter lim="800000"/>
              <a:headEnd/>
              <a:tailEnd/>
            </a:ln>
          </p:spPr>
          <p:txBody>
            <a:bodyPr>
              <a:spAutoFit/>
            </a:bodyPr>
            <a:lstStyle/>
            <a:p>
              <a:pPr algn="ctr" eaLnBrk="1" hangingPunct="1">
                <a:spcBef>
                  <a:spcPct val="50000"/>
                </a:spcBef>
              </a:pPr>
              <a:r>
                <a:rPr lang="de-DE" sz="2400">
                  <a:solidFill>
                    <a:srgbClr val="FF0000"/>
                  </a:solidFill>
                  <a:latin typeface="Times New Roman" pitchFamily="18" charset="0"/>
                </a:rPr>
                <a:t>e</a:t>
              </a:r>
              <a:r>
                <a:rPr lang="de-DE" sz="2400" baseline="30000">
                  <a:solidFill>
                    <a:srgbClr val="FF0000"/>
                  </a:solidFill>
                  <a:latin typeface="Times New Roman" pitchFamily="18" charset="0"/>
                  <a:sym typeface="Symbol" pitchFamily="18" charset="2"/>
                </a:rPr>
                <a:t></a:t>
              </a:r>
              <a:endParaRPr lang="de-DE" sz="2400">
                <a:solidFill>
                  <a:srgbClr val="FF0000"/>
                </a:solidFill>
                <a:latin typeface="Times New Roman" pitchFamily="18" charset="0"/>
                <a:sym typeface="Symbol" pitchFamily="18" charset="2"/>
              </a:endParaRPr>
            </a:p>
          </p:txBody>
        </p:sp>
        <p:sp>
          <p:nvSpPr>
            <p:cNvPr id="4111" name="Line 26"/>
            <p:cNvSpPr>
              <a:spLocks noChangeShapeType="1"/>
            </p:cNvSpPr>
            <p:nvPr/>
          </p:nvSpPr>
          <p:spPr bwMode="auto">
            <a:xfrm>
              <a:off x="4774" y="3446"/>
              <a:ext cx="259" cy="103"/>
            </a:xfrm>
            <a:prstGeom prst="line">
              <a:avLst/>
            </a:prstGeom>
            <a:noFill/>
            <a:ln w="19050">
              <a:solidFill>
                <a:srgbClr val="FF0000"/>
              </a:solidFill>
              <a:round/>
              <a:headEnd/>
              <a:tailEnd type="arrow" w="med" len="med"/>
            </a:ln>
          </p:spPr>
          <p:txBody>
            <a:bodyPr>
              <a:spAutoFit/>
            </a:bodyPr>
            <a:lstStyle/>
            <a:p>
              <a:endParaRPr lang="en-US"/>
            </a:p>
          </p:txBody>
        </p:sp>
        <p:sp>
          <p:nvSpPr>
            <p:cNvPr id="4112" name="Oval 27"/>
            <p:cNvSpPr>
              <a:spLocks noChangeArrowheads="1"/>
            </p:cNvSpPr>
            <p:nvPr/>
          </p:nvSpPr>
          <p:spPr bwMode="auto">
            <a:xfrm>
              <a:off x="5016" y="3527"/>
              <a:ext cx="96" cy="96"/>
            </a:xfrm>
            <a:prstGeom prst="ellipse">
              <a:avLst/>
            </a:prstGeom>
            <a:gradFill rotWithShape="1">
              <a:gsLst>
                <a:gs pos="0">
                  <a:srgbClr val="FF0000"/>
                </a:gs>
                <a:gs pos="100000">
                  <a:srgbClr val="760000"/>
                </a:gs>
              </a:gsLst>
              <a:path path="shape">
                <a:fillToRect l="50000" t="50000" r="50000" b="50000"/>
              </a:path>
            </a:gradFill>
            <a:ln w="28575" algn="ctr">
              <a:noFill/>
              <a:round/>
              <a:headEnd/>
              <a:tailEnd/>
            </a:ln>
          </p:spPr>
          <p:txBody>
            <a:bodyPr anchor="ctr">
              <a:spAutoFit/>
            </a:bodyPr>
            <a:lstStyle/>
            <a:p>
              <a:endParaRPr lang="en-US"/>
            </a:p>
          </p:txBody>
        </p:sp>
        <p:graphicFrame>
          <p:nvGraphicFramePr>
            <p:cNvPr id="4098" name="Object 28"/>
            <p:cNvGraphicFramePr>
              <a:graphicFrameLocks noChangeAspect="1"/>
            </p:cNvGraphicFramePr>
            <p:nvPr/>
          </p:nvGraphicFramePr>
          <p:xfrm>
            <a:off x="4853" y="3299"/>
            <a:ext cx="145" cy="209"/>
          </p:xfrm>
          <a:graphic>
            <a:graphicData uri="http://schemas.openxmlformats.org/presentationml/2006/ole">
              <mc:AlternateContent xmlns:mc="http://schemas.openxmlformats.org/markup-compatibility/2006">
                <mc:Choice xmlns:v="urn:schemas-microsoft-com:vml" Requires="v">
                  <p:oleObj spid="_x0000_s81961" name="Equation" r:id="rId3" imgW="3648600" imgH="5266800" progId="Equation.3">
                    <p:embed/>
                  </p:oleObj>
                </mc:Choice>
                <mc:Fallback>
                  <p:oleObj name="Equation" r:id="rId3" imgW="3648600" imgH="52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 y="3299"/>
                          <a:ext cx="145"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Arc 29"/>
            <p:cNvSpPr>
              <a:spLocks/>
            </p:cNvSpPr>
            <p:nvPr/>
          </p:nvSpPr>
          <p:spPr bwMode="auto">
            <a:xfrm flipV="1">
              <a:off x="4676" y="3241"/>
              <a:ext cx="837" cy="333"/>
            </a:xfrm>
            <a:custGeom>
              <a:avLst/>
              <a:gdLst>
                <a:gd name="T0" fmla="*/ 1 w 21600"/>
                <a:gd name="T1" fmla="*/ 0 h 33214"/>
                <a:gd name="T2" fmla="*/ 1 w 21600"/>
                <a:gd name="T3" fmla="*/ 0 h 33214"/>
                <a:gd name="T4" fmla="*/ 0 w 21600"/>
                <a:gd name="T5" fmla="*/ 0 h 33214"/>
                <a:gd name="T6" fmla="*/ 0 60000 65536"/>
                <a:gd name="T7" fmla="*/ 0 60000 65536"/>
                <a:gd name="T8" fmla="*/ 0 60000 65536"/>
                <a:gd name="T9" fmla="*/ 0 w 21600"/>
                <a:gd name="T10" fmla="*/ 0 h 33214"/>
                <a:gd name="T11" fmla="*/ 21600 w 21600"/>
                <a:gd name="T12" fmla="*/ 33214 h 33214"/>
              </a:gdLst>
              <a:ahLst/>
              <a:cxnLst>
                <a:cxn ang="T6">
                  <a:pos x="T0" y="T1"/>
                </a:cxn>
                <a:cxn ang="T7">
                  <a:pos x="T2" y="T3"/>
                </a:cxn>
                <a:cxn ang="T8">
                  <a:pos x="T4" y="T5"/>
                </a:cxn>
              </a:cxnLst>
              <a:rect l="T9" t="T10" r="T11" b="T12"/>
              <a:pathLst>
                <a:path w="21600" h="33214" fill="none" extrusionOk="0">
                  <a:moveTo>
                    <a:pt x="16225" y="0"/>
                  </a:moveTo>
                  <a:cubicBezTo>
                    <a:pt x="19689" y="3942"/>
                    <a:pt x="21600" y="9010"/>
                    <a:pt x="21600" y="14258"/>
                  </a:cubicBezTo>
                  <a:cubicBezTo>
                    <a:pt x="21600" y="22157"/>
                    <a:pt x="17287" y="29427"/>
                    <a:pt x="10354" y="33214"/>
                  </a:cubicBezTo>
                </a:path>
                <a:path w="21600" h="33214" stroke="0" extrusionOk="0">
                  <a:moveTo>
                    <a:pt x="16225" y="0"/>
                  </a:moveTo>
                  <a:cubicBezTo>
                    <a:pt x="19689" y="3942"/>
                    <a:pt x="21600" y="9010"/>
                    <a:pt x="21600" y="14258"/>
                  </a:cubicBezTo>
                  <a:cubicBezTo>
                    <a:pt x="21600" y="22157"/>
                    <a:pt x="17287" y="29427"/>
                    <a:pt x="10354" y="33214"/>
                  </a:cubicBezTo>
                  <a:lnTo>
                    <a:pt x="0" y="14258"/>
                  </a:lnTo>
                  <a:close/>
                </a:path>
              </a:pathLst>
            </a:custGeom>
            <a:noFill/>
            <a:ln w="28575">
              <a:solidFill>
                <a:srgbClr val="FF0000"/>
              </a:solidFill>
              <a:round/>
              <a:headEnd/>
              <a:tailEnd type="arrow" w="med" len="med"/>
            </a:ln>
          </p:spPr>
          <p:txBody>
            <a:bodyPr anchor="ctr">
              <a:spAutoFit/>
            </a:bodyPr>
            <a:lstStyle/>
            <a:p>
              <a:endParaRPr lang="en-US"/>
            </a:p>
          </p:txBody>
        </p:sp>
        <p:sp>
          <p:nvSpPr>
            <p:cNvPr id="4114" name="Text Box 30"/>
            <p:cNvSpPr txBox="1">
              <a:spLocks noChangeArrowheads="1"/>
            </p:cNvSpPr>
            <p:nvPr/>
          </p:nvSpPr>
          <p:spPr bwMode="auto">
            <a:xfrm>
              <a:off x="5088" y="3024"/>
              <a:ext cx="384" cy="288"/>
            </a:xfrm>
            <a:prstGeom prst="rect">
              <a:avLst/>
            </a:prstGeom>
            <a:noFill/>
            <a:ln w="28575" algn="ctr">
              <a:noFill/>
              <a:miter lim="800000"/>
              <a:headEnd/>
              <a:tailEnd/>
            </a:ln>
          </p:spPr>
          <p:txBody>
            <a:bodyPr>
              <a:spAutoFit/>
            </a:bodyPr>
            <a:lstStyle/>
            <a:p>
              <a:pPr algn="ctr" eaLnBrk="1" hangingPunct="1">
                <a:spcBef>
                  <a:spcPct val="50000"/>
                </a:spcBef>
              </a:pPr>
              <a:r>
                <a:rPr lang="de-DE" sz="2400">
                  <a:solidFill>
                    <a:srgbClr val="FF0000"/>
                  </a:solidFill>
                  <a:latin typeface="Times New Roman" pitchFamily="18" charset="0"/>
                </a:rPr>
                <a:t>I</a:t>
              </a:r>
              <a:endParaRPr lang="en-US" sz="2400">
                <a:solidFill>
                  <a:srgbClr val="FF0000"/>
                </a:solidFill>
                <a:latin typeface="Times New Roman" pitchFamily="18" charset="0"/>
              </a:endParaRPr>
            </a:p>
          </p:txBody>
        </p:sp>
        <p:sp>
          <p:nvSpPr>
            <p:cNvPr id="4115" name="Text Box 31"/>
            <p:cNvSpPr txBox="1">
              <a:spLocks noChangeArrowheads="1"/>
            </p:cNvSpPr>
            <p:nvPr/>
          </p:nvSpPr>
          <p:spPr bwMode="auto">
            <a:xfrm>
              <a:off x="3642" y="2976"/>
              <a:ext cx="384" cy="288"/>
            </a:xfrm>
            <a:prstGeom prst="rect">
              <a:avLst/>
            </a:prstGeom>
            <a:noFill/>
            <a:ln w="28575" algn="ctr">
              <a:noFill/>
              <a:miter lim="800000"/>
              <a:headEnd/>
              <a:tailEnd/>
            </a:ln>
          </p:spPr>
          <p:txBody>
            <a:bodyPr>
              <a:spAutoFit/>
            </a:bodyPr>
            <a:lstStyle/>
            <a:p>
              <a:pPr algn="ctr" eaLnBrk="1" hangingPunct="1">
                <a:spcBef>
                  <a:spcPct val="50000"/>
                </a:spcBef>
              </a:pPr>
              <a:r>
                <a:rPr lang="de-DE" sz="2400">
                  <a:solidFill>
                    <a:srgbClr val="4C2600"/>
                  </a:solidFill>
                  <a:latin typeface="Times New Roman" pitchFamily="18" charset="0"/>
                </a:rPr>
                <a:t>A</a:t>
              </a:r>
              <a:endParaRPr lang="en-US" sz="2400">
                <a:solidFill>
                  <a:srgbClr val="4C2600"/>
                </a:solidFill>
                <a:latin typeface="Times New Roman" pitchFamily="18" charset="0"/>
              </a:endParaRPr>
            </a:p>
          </p:txBody>
        </p:sp>
        <p:sp>
          <p:nvSpPr>
            <p:cNvPr id="4116" name="Line 32"/>
            <p:cNvSpPr>
              <a:spLocks noChangeShapeType="1"/>
            </p:cNvSpPr>
            <p:nvPr/>
          </p:nvSpPr>
          <p:spPr bwMode="auto">
            <a:xfrm>
              <a:off x="3931" y="3209"/>
              <a:ext cx="320" cy="247"/>
            </a:xfrm>
            <a:prstGeom prst="line">
              <a:avLst/>
            </a:prstGeom>
            <a:noFill/>
            <a:ln w="28575">
              <a:solidFill>
                <a:srgbClr val="4C2600"/>
              </a:solidFill>
              <a:round/>
              <a:headEnd/>
              <a:tailEnd type="arrow" w="med" len="med"/>
            </a:ln>
          </p:spPr>
          <p:txBody>
            <a:bodyPr>
              <a:spAutoFit/>
            </a:bodyPr>
            <a:lstStyle/>
            <a:p>
              <a:endParaRPr lang="en-US"/>
            </a:p>
          </p:txBody>
        </p:sp>
        <p:graphicFrame>
          <p:nvGraphicFramePr>
            <p:cNvPr id="4099" name="Object 33"/>
            <p:cNvGraphicFramePr>
              <a:graphicFrameLocks noChangeAspect="1"/>
            </p:cNvGraphicFramePr>
            <p:nvPr/>
          </p:nvGraphicFramePr>
          <p:xfrm>
            <a:off x="4752" y="2400"/>
            <a:ext cx="177" cy="257"/>
          </p:xfrm>
          <a:graphic>
            <a:graphicData uri="http://schemas.openxmlformats.org/presentationml/2006/ole">
              <mc:AlternateContent xmlns:mc="http://schemas.openxmlformats.org/markup-compatibility/2006">
                <mc:Choice xmlns:v="urn:schemas-microsoft-com:vml" Requires="v">
                  <p:oleObj spid="_x0000_s81962" name="Equation" r:id="rId5" imgW="4462200" imgH="6485400" progId="Equation.3">
                    <p:embed/>
                  </p:oleObj>
                </mc:Choice>
                <mc:Fallback>
                  <p:oleObj name="Equation" r:id="rId5" imgW="4462200" imgH="6485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2400"/>
                          <a:ext cx="177"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7" name="Line 34"/>
            <p:cNvSpPr>
              <a:spLocks noChangeShapeType="1"/>
            </p:cNvSpPr>
            <p:nvPr/>
          </p:nvSpPr>
          <p:spPr bwMode="auto">
            <a:xfrm flipV="1">
              <a:off x="4368" y="2928"/>
              <a:ext cx="0" cy="480"/>
            </a:xfrm>
            <a:prstGeom prst="line">
              <a:avLst/>
            </a:prstGeom>
            <a:noFill/>
            <a:ln w="38100">
              <a:solidFill>
                <a:srgbClr val="000000"/>
              </a:solidFill>
              <a:round/>
              <a:headEnd/>
              <a:tailEnd type="arrow" w="med" len="med"/>
            </a:ln>
          </p:spPr>
          <p:txBody>
            <a:bodyPr>
              <a:spAutoFit/>
            </a:bodyPr>
            <a:lstStyle/>
            <a:p>
              <a:endParaRPr lang="en-US"/>
            </a:p>
          </p:txBody>
        </p:sp>
        <p:graphicFrame>
          <p:nvGraphicFramePr>
            <p:cNvPr id="4100" name="Object 35"/>
            <p:cNvGraphicFramePr>
              <a:graphicFrameLocks noChangeAspect="1"/>
            </p:cNvGraphicFramePr>
            <p:nvPr/>
          </p:nvGraphicFramePr>
          <p:xfrm>
            <a:off x="4151" y="2791"/>
            <a:ext cx="161" cy="209"/>
          </p:xfrm>
          <a:graphic>
            <a:graphicData uri="http://schemas.openxmlformats.org/presentationml/2006/ole">
              <mc:AlternateContent xmlns:mc="http://schemas.openxmlformats.org/markup-compatibility/2006">
                <mc:Choice xmlns:v="urn:schemas-microsoft-com:vml" Requires="v">
                  <p:oleObj spid="_x0000_s81963" name="Equation" r:id="rId7" imgW="4055400" imgH="5266800" progId="Equation.3">
                    <p:embed/>
                  </p:oleObj>
                </mc:Choice>
                <mc:Fallback>
                  <p:oleObj name="Equation" r:id="rId7" imgW="4055400" imgH="5266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 y="2791"/>
                          <a:ext cx="161"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defRPr/>
            </a:pPr>
            <a:r>
              <a:rPr lang="en-GB" sz="3200" smtClean="0"/>
              <a:t>Splitting of atomic energy levels</a:t>
            </a:r>
            <a:endParaRPr lang="en-US" sz="3200" smtClean="0"/>
          </a:p>
        </p:txBody>
      </p:sp>
      <p:sp>
        <p:nvSpPr>
          <p:cNvPr id="5125" name="Text Box 10"/>
          <p:cNvSpPr txBox="1">
            <a:spLocks noChangeArrowheads="1"/>
          </p:cNvSpPr>
          <p:nvPr/>
        </p:nvSpPr>
        <p:spPr bwMode="auto">
          <a:xfrm>
            <a:off x="1143000" y="5257800"/>
            <a:ext cx="4824413" cy="1192213"/>
          </a:xfrm>
          <a:prstGeom prst="rect">
            <a:avLst/>
          </a:prstGeom>
          <a:solidFill>
            <a:srgbClr val="FFFF66"/>
          </a:solidFill>
          <a:ln w="9525">
            <a:noFill/>
            <a:miter lim="800000"/>
            <a:headEnd/>
            <a:tailEnd/>
          </a:ln>
        </p:spPr>
        <p:txBody>
          <a:bodyPr>
            <a:spAutoFit/>
          </a:bodyPr>
          <a:lstStyle/>
          <a:p>
            <a:pPr eaLnBrk="1" hangingPunct="1">
              <a:spcBef>
                <a:spcPct val="50000"/>
              </a:spcBef>
            </a:pPr>
            <a:r>
              <a:rPr lang="en-GB" sz="1600" b="1" dirty="0">
                <a:solidFill>
                  <a:schemeClr val="tx1"/>
                </a:solidFill>
              </a:rPr>
              <a:t>Predictions:</a:t>
            </a:r>
            <a:r>
              <a:rPr lang="en-GB" sz="1600" b="1" i="1" dirty="0">
                <a:solidFill>
                  <a:schemeClr val="tx1"/>
                </a:solidFill>
              </a:rPr>
              <a:t> </a:t>
            </a:r>
            <a:r>
              <a:rPr lang="en-GB" sz="1600" dirty="0">
                <a:solidFill>
                  <a:schemeClr val="tx1"/>
                </a:solidFill>
              </a:rPr>
              <a:t>should always get an odd number of levels.  An s state (such as the ground state of hydrogen, </a:t>
            </a:r>
            <a:r>
              <a:rPr lang="en-GB" sz="1600" i="1" dirty="0">
                <a:solidFill>
                  <a:schemeClr val="tx1"/>
                </a:solidFill>
              </a:rPr>
              <a:t>n=</a:t>
            </a:r>
            <a:r>
              <a:rPr lang="en-GB" sz="1600" dirty="0">
                <a:solidFill>
                  <a:schemeClr val="tx1"/>
                </a:solidFill>
              </a:rPr>
              <a:t>1, </a:t>
            </a:r>
            <a:r>
              <a:rPr lang="en-GB" sz="1600" i="1" dirty="0">
                <a:solidFill>
                  <a:schemeClr val="tx1"/>
                </a:solidFill>
              </a:rPr>
              <a:t>l</a:t>
            </a:r>
            <a:r>
              <a:rPr lang="en-GB" sz="1600" dirty="0">
                <a:solidFill>
                  <a:schemeClr val="tx1"/>
                </a:solidFill>
              </a:rPr>
              <a:t>=0, </a:t>
            </a:r>
            <a:r>
              <a:rPr lang="en-GB" sz="1600" i="1" dirty="0">
                <a:solidFill>
                  <a:schemeClr val="tx1"/>
                </a:solidFill>
              </a:rPr>
              <a:t>m</a:t>
            </a:r>
            <a:r>
              <a:rPr lang="en-GB" sz="1600" dirty="0">
                <a:solidFill>
                  <a:schemeClr val="tx1"/>
                </a:solidFill>
              </a:rPr>
              <a:t>=0) should not be split.</a:t>
            </a:r>
          </a:p>
          <a:p>
            <a:pPr eaLnBrk="1" hangingPunct="1">
              <a:spcBef>
                <a:spcPct val="50000"/>
              </a:spcBef>
            </a:pPr>
            <a:r>
              <a:rPr lang="en-GB" sz="1600" dirty="0">
                <a:solidFill>
                  <a:schemeClr val="tx1"/>
                </a:solidFill>
              </a:rPr>
              <a:t>Splitting was observed by Zeeman </a:t>
            </a:r>
            <a:endParaRPr lang="en-US" sz="1600" b="1" dirty="0">
              <a:solidFill>
                <a:schemeClr val="tx1"/>
              </a:solidFill>
            </a:endParaRPr>
          </a:p>
        </p:txBody>
      </p:sp>
      <p:sp>
        <p:nvSpPr>
          <p:cNvPr id="5126" name="Text Box 11"/>
          <p:cNvSpPr txBox="1">
            <a:spLocks noChangeArrowheads="1"/>
          </p:cNvSpPr>
          <p:nvPr/>
        </p:nvSpPr>
        <p:spPr bwMode="auto">
          <a:xfrm>
            <a:off x="1219200" y="4371975"/>
            <a:ext cx="2447925" cy="581025"/>
          </a:xfrm>
          <a:prstGeom prst="rect">
            <a:avLst/>
          </a:prstGeom>
          <a:noFill/>
          <a:ln w="9525">
            <a:noFill/>
            <a:miter lim="800000"/>
            <a:headEnd/>
            <a:tailEnd/>
          </a:ln>
        </p:spPr>
        <p:txBody>
          <a:bodyPr>
            <a:spAutoFit/>
          </a:bodyPr>
          <a:lstStyle/>
          <a:p>
            <a:pPr eaLnBrk="1" hangingPunct="1">
              <a:spcBef>
                <a:spcPct val="50000"/>
              </a:spcBef>
            </a:pPr>
            <a:r>
              <a:rPr lang="en-GB" sz="1600">
                <a:solidFill>
                  <a:srgbClr val="C8FEC8"/>
                </a:solidFill>
              </a:rPr>
              <a:t>(2l+1) states with same energy: m=-l,…+l</a:t>
            </a:r>
            <a:endParaRPr lang="en-US" sz="1600">
              <a:solidFill>
                <a:srgbClr val="C8FEC8"/>
              </a:solidFill>
            </a:endParaRPr>
          </a:p>
        </p:txBody>
      </p:sp>
      <p:sp>
        <p:nvSpPr>
          <p:cNvPr id="5127" name="Text Box 12"/>
          <p:cNvSpPr txBox="1">
            <a:spLocks noChangeArrowheads="1"/>
          </p:cNvSpPr>
          <p:nvPr/>
        </p:nvSpPr>
        <p:spPr bwMode="auto">
          <a:xfrm>
            <a:off x="6629400" y="5033963"/>
            <a:ext cx="2124075" cy="825500"/>
          </a:xfrm>
          <a:prstGeom prst="rect">
            <a:avLst/>
          </a:prstGeom>
          <a:solidFill>
            <a:schemeClr val="accent1"/>
          </a:solidFill>
          <a:ln w="9525">
            <a:noFill/>
            <a:miter lim="800000"/>
            <a:headEnd/>
            <a:tailEnd/>
          </a:ln>
        </p:spPr>
        <p:txBody>
          <a:bodyPr>
            <a:spAutoFit/>
          </a:bodyPr>
          <a:lstStyle/>
          <a:p>
            <a:pPr eaLnBrk="1" hangingPunct="1">
              <a:spcBef>
                <a:spcPct val="50000"/>
              </a:spcBef>
            </a:pPr>
            <a:r>
              <a:rPr lang="en-GB" sz="1600">
                <a:solidFill>
                  <a:schemeClr val="bg1"/>
                </a:solidFill>
              </a:rPr>
              <a:t>(Hence the name “magnetic quantum number” for </a:t>
            </a:r>
            <a:r>
              <a:rPr lang="en-GB" sz="1600" i="1">
                <a:solidFill>
                  <a:schemeClr val="bg1"/>
                </a:solidFill>
              </a:rPr>
              <a:t>m</a:t>
            </a:r>
            <a:r>
              <a:rPr lang="en-GB" sz="1600">
                <a:solidFill>
                  <a:schemeClr val="bg1"/>
                </a:solidFill>
              </a:rPr>
              <a:t>.)</a:t>
            </a:r>
            <a:endParaRPr lang="en-US" sz="1600">
              <a:solidFill>
                <a:schemeClr val="bg1"/>
              </a:solidFill>
            </a:endParaRPr>
          </a:p>
        </p:txBody>
      </p:sp>
      <p:graphicFrame>
        <p:nvGraphicFramePr>
          <p:cNvPr id="5122" name="Object 3"/>
          <p:cNvGraphicFramePr>
            <a:graphicFrameLocks noGrp="1" noChangeAspect="1"/>
          </p:cNvGraphicFramePr>
          <p:nvPr>
            <p:ph sz="half" idx="1"/>
          </p:nvPr>
        </p:nvGraphicFramePr>
        <p:xfrm>
          <a:off x="1906588" y="1143000"/>
          <a:ext cx="1152525" cy="538163"/>
        </p:xfrm>
        <a:graphic>
          <a:graphicData uri="http://schemas.openxmlformats.org/presentationml/2006/ole">
            <mc:AlternateContent xmlns:mc="http://schemas.openxmlformats.org/markup-compatibility/2006">
              <mc:Choice xmlns:v="urn:schemas-microsoft-com:vml" Requires="v">
                <p:oleObj spid="_x0000_s82972" name="Equation" r:id="rId3" imgW="380670" imgH="177646" progId="Equation.DSMT4">
                  <p:embed/>
                </p:oleObj>
              </mc:Choice>
              <mc:Fallback>
                <p:oleObj name="Equation" r:id="rId3" imgW="380670" imgH="177646"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88" y="1143000"/>
                        <a:ext cx="1152525" cy="538163"/>
                      </a:xfrm>
                      <a:prstGeom prst="rect">
                        <a:avLst/>
                      </a:prstGeom>
                      <a:solidFill>
                        <a:schemeClr val="bg1"/>
                      </a:solidFill>
                    </p:spPr>
                  </p:pic>
                </p:oleObj>
              </mc:Fallback>
            </mc:AlternateContent>
          </a:graphicData>
        </a:graphic>
      </p:graphicFrame>
      <p:sp>
        <p:nvSpPr>
          <p:cNvPr id="5128" name="Line 13"/>
          <p:cNvSpPr>
            <a:spLocks noChangeShapeType="1"/>
          </p:cNvSpPr>
          <p:nvPr/>
        </p:nvSpPr>
        <p:spPr bwMode="auto">
          <a:xfrm flipV="1">
            <a:off x="3581400" y="2514600"/>
            <a:ext cx="863600" cy="863600"/>
          </a:xfrm>
          <a:prstGeom prst="line">
            <a:avLst/>
          </a:prstGeom>
          <a:noFill/>
          <a:ln w="9525">
            <a:solidFill>
              <a:srgbClr val="FF0000"/>
            </a:solidFill>
            <a:prstDash val="dash"/>
            <a:round/>
            <a:headEnd/>
            <a:tailEnd/>
          </a:ln>
        </p:spPr>
        <p:txBody>
          <a:bodyPr/>
          <a:lstStyle/>
          <a:p>
            <a:endParaRPr lang="en-US"/>
          </a:p>
        </p:txBody>
      </p:sp>
      <p:sp>
        <p:nvSpPr>
          <p:cNvPr id="5129" name="Line 14"/>
          <p:cNvSpPr>
            <a:spLocks noChangeShapeType="1"/>
          </p:cNvSpPr>
          <p:nvPr/>
        </p:nvSpPr>
        <p:spPr bwMode="auto">
          <a:xfrm>
            <a:off x="3636963" y="3454400"/>
            <a:ext cx="863600" cy="863600"/>
          </a:xfrm>
          <a:prstGeom prst="line">
            <a:avLst/>
          </a:prstGeom>
          <a:noFill/>
          <a:ln w="9525">
            <a:solidFill>
              <a:srgbClr val="FF0000"/>
            </a:solidFill>
            <a:prstDash val="dash"/>
            <a:round/>
            <a:headEnd/>
            <a:tailEnd/>
          </a:ln>
        </p:spPr>
        <p:txBody>
          <a:bodyPr/>
          <a:lstStyle/>
          <a:p>
            <a:endParaRPr lang="en-US"/>
          </a:p>
        </p:txBody>
      </p:sp>
      <p:graphicFrame>
        <p:nvGraphicFramePr>
          <p:cNvPr id="5123" name="Object 17"/>
          <p:cNvGraphicFramePr>
            <a:graphicFrameLocks noGrp="1" noChangeAspect="1"/>
          </p:cNvGraphicFramePr>
          <p:nvPr>
            <p:ph sz="half" idx="2"/>
          </p:nvPr>
        </p:nvGraphicFramePr>
        <p:xfrm>
          <a:off x="5132388" y="1066800"/>
          <a:ext cx="1281112" cy="671513"/>
        </p:xfrm>
        <a:graphic>
          <a:graphicData uri="http://schemas.openxmlformats.org/presentationml/2006/ole">
            <mc:AlternateContent xmlns:mc="http://schemas.openxmlformats.org/markup-compatibility/2006">
              <mc:Choice xmlns:v="urn:schemas-microsoft-com:vml" Requires="v">
                <p:oleObj spid="_x0000_s82973" name="Equation" r:id="rId5" imgW="380670" imgH="177646" progId="Equation.DSMT4">
                  <p:embed/>
                </p:oleObj>
              </mc:Choice>
              <mc:Fallback>
                <p:oleObj name="Equation" r:id="rId5" imgW="380670" imgH="177646"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388" y="1066800"/>
                        <a:ext cx="1281112" cy="671513"/>
                      </a:xfrm>
                      <a:prstGeom prst="rect">
                        <a:avLst/>
                      </a:prstGeom>
                      <a:solidFill>
                        <a:schemeClr val="bg1"/>
                      </a:solidFill>
                    </p:spPr>
                  </p:pic>
                </p:oleObj>
              </mc:Fallback>
            </mc:AlternateContent>
          </a:graphicData>
        </a:graphic>
      </p:graphicFrame>
      <p:sp>
        <p:nvSpPr>
          <p:cNvPr id="5130" name="AutoShape 18"/>
          <p:cNvSpPr>
            <a:spLocks noChangeArrowheads="1"/>
          </p:cNvSpPr>
          <p:nvPr/>
        </p:nvSpPr>
        <p:spPr bwMode="auto">
          <a:xfrm>
            <a:off x="3708400" y="1371600"/>
            <a:ext cx="1008063" cy="215900"/>
          </a:xfrm>
          <a:custGeom>
            <a:avLst/>
            <a:gdLst>
              <a:gd name="T0" fmla="*/ 1646707651 w 21600"/>
              <a:gd name="T1" fmla="*/ 0 h 21600"/>
              <a:gd name="T2" fmla="*/ 0 w 21600"/>
              <a:gd name="T3" fmla="*/ 10785006 h 21600"/>
              <a:gd name="T4" fmla="*/ 1646707651 w 21600"/>
              <a:gd name="T5" fmla="*/ 21570011 h 21600"/>
              <a:gd name="T6" fmla="*/ 2147483647 w 21600"/>
              <a:gd name="T7" fmla="*/ 1078500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131" name="Line 25"/>
          <p:cNvSpPr>
            <a:spLocks noChangeShapeType="1"/>
          </p:cNvSpPr>
          <p:nvPr/>
        </p:nvSpPr>
        <p:spPr bwMode="auto">
          <a:xfrm>
            <a:off x="1300163" y="3378200"/>
            <a:ext cx="2232025" cy="0"/>
          </a:xfrm>
          <a:prstGeom prst="line">
            <a:avLst/>
          </a:prstGeom>
          <a:noFill/>
          <a:ln w="57150">
            <a:solidFill>
              <a:srgbClr val="FF0000"/>
            </a:solidFill>
            <a:round/>
            <a:headEnd/>
            <a:tailEnd/>
          </a:ln>
        </p:spPr>
        <p:txBody>
          <a:bodyPr/>
          <a:lstStyle/>
          <a:p>
            <a:endParaRPr lang="en-US"/>
          </a:p>
        </p:txBody>
      </p:sp>
      <p:sp>
        <p:nvSpPr>
          <p:cNvPr id="5132" name="Line 26"/>
          <p:cNvSpPr>
            <a:spLocks noChangeShapeType="1"/>
          </p:cNvSpPr>
          <p:nvPr/>
        </p:nvSpPr>
        <p:spPr bwMode="auto">
          <a:xfrm>
            <a:off x="4468813" y="2514600"/>
            <a:ext cx="2232025" cy="0"/>
          </a:xfrm>
          <a:prstGeom prst="line">
            <a:avLst/>
          </a:prstGeom>
          <a:noFill/>
          <a:ln w="57150">
            <a:solidFill>
              <a:srgbClr val="FF0000"/>
            </a:solidFill>
            <a:round/>
            <a:headEnd/>
            <a:tailEnd/>
          </a:ln>
        </p:spPr>
        <p:txBody>
          <a:bodyPr/>
          <a:lstStyle/>
          <a:p>
            <a:endParaRPr lang="en-US"/>
          </a:p>
        </p:txBody>
      </p:sp>
      <p:sp>
        <p:nvSpPr>
          <p:cNvPr id="5133" name="Line 27"/>
          <p:cNvSpPr>
            <a:spLocks noChangeShapeType="1"/>
          </p:cNvSpPr>
          <p:nvPr/>
        </p:nvSpPr>
        <p:spPr bwMode="auto">
          <a:xfrm>
            <a:off x="4468813" y="2946400"/>
            <a:ext cx="2232025" cy="0"/>
          </a:xfrm>
          <a:prstGeom prst="line">
            <a:avLst/>
          </a:prstGeom>
          <a:noFill/>
          <a:ln w="57150">
            <a:solidFill>
              <a:srgbClr val="FF0000"/>
            </a:solidFill>
            <a:round/>
            <a:headEnd/>
            <a:tailEnd/>
          </a:ln>
        </p:spPr>
        <p:txBody>
          <a:bodyPr/>
          <a:lstStyle/>
          <a:p>
            <a:endParaRPr lang="en-US"/>
          </a:p>
        </p:txBody>
      </p:sp>
      <p:sp>
        <p:nvSpPr>
          <p:cNvPr id="5134" name="Line 28"/>
          <p:cNvSpPr>
            <a:spLocks noChangeShapeType="1"/>
          </p:cNvSpPr>
          <p:nvPr/>
        </p:nvSpPr>
        <p:spPr bwMode="auto">
          <a:xfrm>
            <a:off x="4468813" y="3811588"/>
            <a:ext cx="2232025" cy="0"/>
          </a:xfrm>
          <a:prstGeom prst="line">
            <a:avLst/>
          </a:prstGeom>
          <a:noFill/>
          <a:ln w="57150">
            <a:solidFill>
              <a:srgbClr val="FF0000"/>
            </a:solidFill>
            <a:round/>
            <a:headEnd/>
            <a:tailEnd/>
          </a:ln>
        </p:spPr>
        <p:txBody>
          <a:bodyPr/>
          <a:lstStyle/>
          <a:p>
            <a:endParaRPr lang="en-US"/>
          </a:p>
        </p:txBody>
      </p:sp>
      <p:sp>
        <p:nvSpPr>
          <p:cNvPr id="5135" name="Line 29"/>
          <p:cNvSpPr>
            <a:spLocks noChangeShapeType="1"/>
          </p:cNvSpPr>
          <p:nvPr/>
        </p:nvSpPr>
        <p:spPr bwMode="auto">
          <a:xfrm>
            <a:off x="4468813" y="4243388"/>
            <a:ext cx="2232025" cy="0"/>
          </a:xfrm>
          <a:prstGeom prst="line">
            <a:avLst/>
          </a:prstGeom>
          <a:noFill/>
          <a:ln w="57150">
            <a:solidFill>
              <a:srgbClr val="FF0000"/>
            </a:solidFill>
            <a:round/>
            <a:headEnd/>
            <a:tailEnd/>
          </a:ln>
        </p:spPr>
        <p:txBody>
          <a:bodyPr/>
          <a:lstStyle/>
          <a:p>
            <a:endParaRPr lang="en-US"/>
          </a:p>
        </p:txBody>
      </p:sp>
      <p:sp>
        <p:nvSpPr>
          <p:cNvPr id="5136" name="Line 31"/>
          <p:cNvSpPr>
            <a:spLocks noChangeShapeType="1"/>
          </p:cNvSpPr>
          <p:nvPr/>
        </p:nvSpPr>
        <p:spPr bwMode="auto">
          <a:xfrm>
            <a:off x="4468813" y="3378200"/>
            <a:ext cx="2232025" cy="0"/>
          </a:xfrm>
          <a:prstGeom prst="line">
            <a:avLst/>
          </a:prstGeom>
          <a:noFill/>
          <a:ln w="57150">
            <a:solidFill>
              <a:srgbClr val="FF0000"/>
            </a:solidFill>
            <a:round/>
            <a:headEnd/>
            <a:tailEnd/>
          </a:ln>
        </p:spPr>
        <p:txBody>
          <a:bodyPr/>
          <a:lstStyle/>
          <a:p>
            <a:endParaRPr lang="en-US"/>
          </a:p>
        </p:txBody>
      </p:sp>
      <p:sp>
        <p:nvSpPr>
          <p:cNvPr id="5137" name="Text Box 33"/>
          <p:cNvSpPr txBox="1">
            <a:spLocks noChangeArrowheads="1"/>
          </p:cNvSpPr>
          <p:nvPr/>
        </p:nvSpPr>
        <p:spPr bwMode="auto">
          <a:xfrm>
            <a:off x="4252913" y="4387850"/>
            <a:ext cx="2879725" cy="581025"/>
          </a:xfrm>
          <a:prstGeom prst="rect">
            <a:avLst/>
          </a:prstGeom>
          <a:noFill/>
          <a:ln w="9525">
            <a:noFill/>
            <a:miter lim="800000"/>
            <a:headEnd/>
            <a:tailEnd/>
          </a:ln>
        </p:spPr>
        <p:txBody>
          <a:bodyPr>
            <a:spAutoFit/>
          </a:bodyPr>
          <a:lstStyle/>
          <a:p>
            <a:pPr eaLnBrk="1" hangingPunct="1">
              <a:spcBef>
                <a:spcPct val="50000"/>
              </a:spcBef>
            </a:pPr>
            <a:r>
              <a:rPr lang="en-GB" sz="1600">
                <a:solidFill>
                  <a:srgbClr val="C8FEC8"/>
                </a:solidFill>
              </a:rPr>
              <a:t>B </a:t>
            </a:r>
            <a:r>
              <a:rPr lang="en-GB" sz="1600">
                <a:solidFill>
                  <a:srgbClr val="C8FEC8"/>
                </a:solidFill>
                <a:cs typeface="Arial" pitchFamily="34" charset="0"/>
              </a:rPr>
              <a:t>≠</a:t>
            </a:r>
            <a:r>
              <a:rPr lang="en-GB" sz="1600">
                <a:solidFill>
                  <a:srgbClr val="C8FEC8"/>
                </a:solidFill>
              </a:rPr>
              <a:t> 0: (2l+1) states with distinct energies</a:t>
            </a:r>
            <a:endParaRPr lang="en-US" sz="1600">
              <a:solidFill>
                <a:srgbClr val="C8FEC8"/>
              </a:solidFill>
            </a:endParaRPr>
          </a:p>
        </p:txBody>
      </p:sp>
      <p:sp>
        <p:nvSpPr>
          <p:cNvPr id="5138" name="Text Box 34"/>
          <p:cNvSpPr txBox="1">
            <a:spLocks noChangeArrowheads="1"/>
          </p:cNvSpPr>
          <p:nvPr/>
        </p:nvSpPr>
        <p:spPr bwMode="auto">
          <a:xfrm>
            <a:off x="6772275" y="3219450"/>
            <a:ext cx="754063" cy="366713"/>
          </a:xfrm>
          <a:prstGeom prst="rect">
            <a:avLst/>
          </a:prstGeom>
          <a:noFill/>
          <a:ln w="9525">
            <a:noFill/>
            <a:miter lim="800000"/>
            <a:headEnd/>
            <a:tailEnd/>
          </a:ln>
        </p:spPr>
        <p:txBody>
          <a:bodyPr wrap="none">
            <a:spAutoFit/>
          </a:bodyPr>
          <a:lstStyle/>
          <a:p>
            <a:pPr eaLnBrk="1" hangingPunct="1"/>
            <a:r>
              <a:rPr lang="en-GB" sz="1800">
                <a:solidFill>
                  <a:srgbClr val="C8FEC8"/>
                </a:solidFill>
              </a:rPr>
              <a:t>m = 0</a:t>
            </a:r>
            <a:endParaRPr lang="en-US" sz="1800">
              <a:solidFill>
                <a:srgbClr val="C8FEC8"/>
              </a:solidFill>
            </a:endParaRPr>
          </a:p>
        </p:txBody>
      </p:sp>
      <p:sp>
        <p:nvSpPr>
          <p:cNvPr id="5139" name="Text Box 35"/>
          <p:cNvSpPr txBox="1">
            <a:spLocks noChangeArrowheads="1"/>
          </p:cNvSpPr>
          <p:nvPr/>
        </p:nvSpPr>
        <p:spPr bwMode="auto">
          <a:xfrm>
            <a:off x="6772275" y="3600450"/>
            <a:ext cx="812800" cy="366713"/>
          </a:xfrm>
          <a:prstGeom prst="rect">
            <a:avLst/>
          </a:prstGeom>
          <a:noFill/>
          <a:ln w="9525">
            <a:noFill/>
            <a:miter lim="800000"/>
            <a:headEnd/>
            <a:tailEnd/>
          </a:ln>
        </p:spPr>
        <p:txBody>
          <a:bodyPr wrap="none">
            <a:spAutoFit/>
          </a:bodyPr>
          <a:lstStyle/>
          <a:p>
            <a:pPr eaLnBrk="1" hangingPunct="1"/>
            <a:r>
              <a:rPr lang="en-GB" sz="1800">
                <a:solidFill>
                  <a:srgbClr val="C8FEC8"/>
                </a:solidFill>
              </a:rPr>
              <a:t>m = -1</a:t>
            </a:r>
            <a:endParaRPr lang="en-US" sz="1800">
              <a:solidFill>
                <a:srgbClr val="C8FEC8"/>
              </a:solidFill>
            </a:endParaRPr>
          </a:p>
        </p:txBody>
      </p:sp>
      <p:sp>
        <p:nvSpPr>
          <p:cNvPr id="5140" name="Text Box 36"/>
          <p:cNvSpPr txBox="1">
            <a:spLocks noChangeArrowheads="1"/>
          </p:cNvSpPr>
          <p:nvPr/>
        </p:nvSpPr>
        <p:spPr bwMode="auto">
          <a:xfrm>
            <a:off x="6772275" y="2762250"/>
            <a:ext cx="827088" cy="366713"/>
          </a:xfrm>
          <a:prstGeom prst="rect">
            <a:avLst/>
          </a:prstGeom>
          <a:noFill/>
          <a:ln w="9525">
            <a:noFill/>
            <a:miter lim="800000"/>
            <a:headEnd/>
            <a:tailEnd/>
          </a:ln>
        </p:spPr>
        <p:txBody>
          <a:bodyPr wrap="none">
            <a:spAutoFit/>
          </a:bodyPr>
          <a:lstStyle/>
          <a:p>
            <a:pPr eaLnBrk="1" hangingPunct="1"/>
            <a:r>
              <a:rPr lang="en-GB" sz="1800">
                <a:solidFill>
                  <a:srgbClr val="C8FEC8"/>
                </a:solidFill>
              </a:rPr>
              <a:t>m = +1</a:t>
            </a:r>
            <a:endParaRPr lang="en-US" sz="1800">
              <a:solidFill>
                <a:srgbClr val="C8FEC8"/>
              </a:solidFill>
            </a:endParaRPr>
          </a:p>
        </p:txBody>
      </p:sp>
      <p:sp>
        <p:nvSpPr>
          <p:cNvPr id="5141" name="Line 37"/>
          <p:cNvSpPr>
            <a:spLocks noChangeShapeType="1"/>
          </p:cNvSpPr>
          <p:nvPr/>
        </p:nvSpPr>
        <p:spPr bwMode="auto">
          <a:xfrm flipV="1">
            <a:off x="3657600" y="2971800"/>
            <a:ext cx="838200" cy="381000"/>
          </a:xfrm>
          <a:prstGeom prst="line">
            <a:avLst/>
          </a:prstGeom>
          <a:noFill/>
          <a:ln w="9525">
            <a:solidFill>
              <a:srgbClr val="FF0000"/>
            </a:solidFill>
            <a:prstDash val="dash"/>
            <a:round/>
            <a:headEnd/>
            <a:tailEnd/>
          </a:ln>
        </p:spPr>
        <p:txBody>
          <a:bodyPr/>
          <a:lstStyle/>
          <a:p>
            <a:endParaRPr lang="en-US"/>
          </a:p>
        </p:txBody>
      </p:sp>
      <p:sp>
        <p:nvSpPr>
          <p:cNvPr id="5142" name="Line 38"/>
          <p:cNvSpPr>
            <a:spLocks noChangeShapeType="1"/>
          </p:cNvSpPr>
          <p:nvPr/>
        </p:nvSpPr>
        <p:spPr bwMode="auto">
          <a:xfrm flipV="1">
            <a:off x="3505200" y="3352800"/>
            <a:ext cx="990600" cy="0"/>
          </a:xfrm>
          <a:prstGeom prst="line">
            <a:avLst/>
          </a:prstGeom>
          <a:noFill/>
          <a:ln w="9525">
            <a:solidFill>
              <a:srgbClr val="FF0000"/>
            </a:solidFill>
            <a:prstDash val="dash"/>
            <a:round/>
            <a:headEnd/>
            <a:tailEnd/>
          </a:ln>
        </p:spPr>
        <p:txBody>
          <a:bodyPr/>
          <a:lstStyle/>
          <a:p>
            <a:endParaRPr lang="en-US"/>
          </a:p>
        </p:txBody>
      </p:sp>
      <p:sp>
        <p:nvSpPr>
          <p:cNvPr id="5143" name="Line 40"/>
          <p:cNvSpPr>
            <a:spLocks noChangeShapeType="1"/>
          </p:cNvSpPr>
          <p:nvPr/>
        </p:nvSpPr>
        <p:spPr bwMode="auto">
          <a:xfrm>
            <a:off x="3581400" y="3352800"/>
            <a:ext cx="914400" cy="457200"/>
          </a:xfrm>
          <a:prstGeom prst="line">
            <a:avLst/>
          </a:prstGeom>
          <a:noFill/>
          <a:ln w="9525">
            <a:solidFill>
              <a:srgbClr val="FF0000"/>
            </a:solidFill>
            <a:prstDash val="dash"/>
            <a:round/>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228600" y="0"/>
            <a:ext cx="8915400" cy="685800"/>
          </a:xfrm>
        </p:spPr>
        <p:txBody>
          <a:bodyPr/>
          <a:lstStyle/>
          <a:p>
            <a:pPr>
              <a:defRPr/>
            </a:pPr>
            <a:r>
              <a:rPr lang="en-US" smtClean="0"/>
              <a:t>Stern - Gerlach experiment  - 1</a:t>
            </a:r>
          </a:p>
        </p:txBody>
      </p:sp>
      <p:sp>
        <p:nvSpPr>
          <p:cNvPr id="31747" name="Rectangle 3"/>
          <p:cNvSpPr>
            <a:spLocks noGrp="1" noChangeArrowheads="1"/>
          </p:cNvSpPr>
          <p:nvPr>
            <p:ph type="body" idx="1"/>
          </p:nvPr>
        </p:nvSpPr>
        <p:spPr>
          <a:xfrm>
            <a:off x="838200" y="685800"/>
            <a:ext cx="8001000" cy="6172200"/>
          </a:xfrm>
        </p:spPr>
        <p:txBody>
          <a:bodyPr/>
          <a:lstStyle/>
          <a:p>
            <a:pPr>
              <a:lnSpc>
                <a:spcPct val="90000"/>
              </a:lnSpc>
            </a:pPr>
            <a:r>
              <a:rPr lang="en-US" sz="2000" dirty="0" smtClean="0"/>
              <a:t>  magnetic dipole moment associated with angular momentum</a:t>
            </a:r>
          </a:p>
          <a:p>
            <a:pPr>
              <a:lnSpc>
                <a:spcPct val="90000"/>
              </a:lnSpc>
            </a:pPr>
            <a:r>
              <a:rPr lang="en-US" sz="2000" dirty="0" smtClean="0"/>
              <a:t>  magnetic dipole moment of atoms and quantization of angular   momentum direction anticipated from Bohr-</a:t>
            </a:r>
            <a:r>
              <a:rPr lang="en-US" sz="2000" dirty="0" err="1" smtClean="0"/>
              <a:t>Sommerfeld</a:t>
            </a:r>
            <a:r>
              <a:rPr lang="en-US" sz="2000" dirty="0" smtClean="0"/>
              <a:t> atom model</a:t>
            </a:r>
          </a:p>
          <a:p>
            <a:pPr>
              <a:lnSpc>
                <a:spcPct val="90000"/>
              </a:lnSpc>
            </a:pPr>
            <a:r>
              <a:rPr lang="en-US" sz="2000" dirty="0" smtClean="0"/>
              <a:t> magnetic dipole in uniform field magnetic  field feels torque, but no net force </a:t>
            </a:r>
          </a:p>
          <a:p>
            <a:pPr>
              <a:lnSpc>
                <a:spcPct val="90000"/>
              </a:lnSpc>
            </a:pPr>
            <a:r>
              <a:rPr lang="en-US" sz="2000" dirty="0" smtClean="0"/>
              <a:t> in non-uniform field there will be net force </a:t>
            </a:r>
            <a:r>
              <a:rPr lang="en-US" sz="2000" b="1" dirty="0" smtClean="0">
                <a:sym typeface="Symbol" pitchFamily="18" charset="2"/>
              </a:rPr>
              <a:t></a:t>
            </a:r>
            <a:r>
              <a:rPr lang="en-US" sz="2000" dirty="0" smtClean="0"/>
              <a:t>  deflection</a:t>
            </a:r>
          </a:p>
          <a:p>
            <a:pPr>
              <a:lnSpc>
                <a:spcPct val="90000"/>
              </a:lnSpc>
            </a:pPr>
            <a:r>
              <a:rPr lang="en-US" sz="2000" dirty="0" smtClean="0"/>
              <a:t> extent of deflection depends on</a:t>
            </a:r>
          </a:p>
          <a:p>
            <a:pPr lvl="1">
              <a:lnSpc>
                <a:spcPct val="90000"/>
              </a:lnSpc>
            </a:pPr>
            <a:r>
              <a:rPr lang="en-US" sz="2000" dirty="0" smtClean="0"/>
              <a:t>  non-uniformity of field</a:t>
            </a:r>
          </a:p>
          <a:p>
            <a:pPr lvl="1">
              <a:lnSpc>
                <a:spcPct val="90000"/>
              </a:lnSpc>
            </a:pPr>
            <a:r>
              <a:rPr lang="en-US" sz="2000" dirty="0" smtClean="0"/>
              <a:t> particle’s magnetic dipole moment</a:t>
            </a:r>
          </a:p>
          <a:p>
            <a:pPr lvl="1">
              <a:lnSpc>
                <a:spcPct val="90000"/>
              </a:lnSpc>
            </a:pPr>
            <a:r>
              <a:rPr lang="en-US" sz="2000" dirty="0" smtClean="0"/>
              <a:t>  orientation of dipole moment relative to 				mag. field   </a:t>
            </a:r>
          </a:p>
          <a:p>
            <a:pPr>
              <a:lnSpc>
                <a:spcPct val="90000"/>
              </a:lnSpc>
            </a:pPr>
            <a:r>
              <a:rPr lang="en-US" sz="2000" dirty="0" smtClean="0"/>
              <a:t> </a:t>
            </a:r>
            <a:r>
              <a:rPr lang="en-GB" sz="2000" dirty="0" smtClean="0"/>
              <a:t>Predictions:</a:t>
            </a:r>
            <a:endParaRPr lang="en-GB" sz="2000" i="1" dirty="0" smtClean="0"/>
          </a:p>
          <a:p>
            <a:pPr lvl="1">
              <a:lnSpc>
                <a:spcPct val="90000"/>
              </a:lnSpc>
            </a:pPr>
            <a:r>
              <a:rPr lang="en-GB" sz="2000" dirty="0" smtClean="0"/>
              <a:t>Beam should split into an odd number of  				parts (2l+1)</a:t>
            </a:r>
          </a:p>
          <a:p>
            <a:pPr lvl="1">
              <a:lnSpc>
                <a:spcPct val="90000"/>
              </a:lnSpc>
            </a:pPr>
            <a:r>
              <a:rPr lang="en-GB" sz="2000" dirty="0" smtClean="0"/>
              <a:t>A beam of atoms in an s state 						(e.g. the ground state of hydrogen, 			</a:t>
            </a:r>
            <a:r>
              <a:rPr lang="en-GB" sz="2000" i="1" dirty="0" smtClean="0"/>
              <a:t>n = </a:t>
            </a:r>
            <a:r>
              <a:rPr lang="en-GB" sz="2000" dirty="0" smtClean="0"/>
              <a:t>1, </a:t>
            </a:r>
            <a:r>
              <a:rPr lang="en-GB" sz="2000" i="1" dirty="0" smtClean="0"/>
              <a:t>l </a:t>
            </a:r>
            <a:r>
              <a:rPr lang="en-GB" sz="2000" dirty="0" smtClean="0"/>
              <a:t>= 0,   </a:t>
            </a:r>
            <a:r>
              <a:rPr lang="en-GB" sz="2000" i="1" dirty="0" smtClean="0"/>
              <a:t>m </a:t>
            </a:r>
            <a:r>
              <a:rPr lang="en-GB" sz="2000" dirty="0" smtClean="0"/>
              <a:t>= 0) should not be split.</a:t>
            </a:r>
            <a:endParaRPr lang="en-US" sz="2000" dirty="0" smtClean="0"/>
          </a:p>
        </p:txBody>
      </p:sp>
      <p:sp>
        <p:nvSpPr>
          <p:cNvPr id="31748" name="Text Box 4"/>
          <p:cNvSpPr txBox="1">
            <a:spLocks noChangeArrowheads="1"/>
          </p:cNvSpPr>
          <p:nvPr/>
        </p:nvSpPr>
        <p:spPr bwMode="auto">
          <a:xfrm>
            <a:off x="6858000" y="3505200"/>
            <a:ext cx="1676400" cy="1768475"/>
          </a:xfrm>
          <a:prstGeom prst="rect">
            <a:avLst/>
          </a:prstGeom>
          <a:solidFill>
            <a:schemeClr val="bg1"/>
          </a:solidFill>
          <a:ln w="12700">
            <a:noFill/>
            <a:miter lim="800000"/>
            <a:headEnd type="none" w="sm" len="sm"/>
            <a:tailEnd type="none" w="sm" len="sm"/>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grpSp>
        <p:nvGrpSpPr>
          <p:cNvPr id="2" name="Group 5"/>
          <p:cNvGrpSpPr>
            <a:grpSpLocks/>
          </p:cNvGrpSpPr>
          <p:nvPr/>
        </p:nvGrpSpPr>
        <p:grpSpPr bwMode="auto">
          <a:xfrm rot="10800000">
            <a:off x="7077075" y="3581400"/>
            <a:ext cx="1152525" cy="1587500"/>
            <a:chOff x="158" y="1931"/>
            <a:chExt cx="726" cy="1000"/>
          </a:xfrm>
        </p:grpSpPr>
        <p:sp>
          <p:nvSpPr>
            <p:cNvPr id="31750" name="AutoShape 6"/>
            <p:cNvSpPr>
              <a:spLocks noChangeArrowheads="1"/>
            </p:cNvSpPr>
            <p:nvPr/>
          </p:nvSpPr>
          <p:spPr bwMode="auto">
            <a:xfrm flipV="1">
              <a:off x="249" y="1931"/>
              <a:ext cx="544" cy="317"/>
            </a:xfrm>
            <a:prstGeom prst="triangle">
              <a:avLst>
                <a:gd name="adj" fmla="val 50000"/>
              </a:avLst>
            </a:prstGeom>
            <a:noFill/>
            <a:ln w="9525">
              <a:solidFill>
                <a:schemeClr val="tx1"/>
              </a:solidFill>
              <a:miter lim="800000"/>
              <a:headEnd/>
              <a:tailEnd/>
            </a:ln>
          </p:spPr>
          <p:txBody>
            <a:bodyPr wrap="none" anchor="ctr"/>
            <a:lstStyle/>
            <a:p>
              <a:pPr algn="ctr" eaLnBrk="1" hangingPunct="1"/>
              <a:endParaRPr lang="en-US" sz="1800">
                <a:solidFill>
                  <a:schemeClr val="tx1"/>
                </a:solidFill>
                <a:latin typeface="Times New Roman" pitchFamily="18" charset="0"/>
              </a:endParaRPr>
            </a:p>
          </p:txBody>
        </p:sp>
        <p:sp>
          <p:nvSpPr>
            <p:cNvPr id="31751" name="Arc 7"/>
            <p:cNvSpPr>
              <a:spLocks/>
            </p:cNvSpPr>
            <p:nvPr/>
          </p:nvSpPr>
          <p:spPr bwMode="auto">
            <a:xfrm rot="7930033">
              <a:off x="271" y="2137"/>
              <a:ext cx="499"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31752" name="Line 8"/>
            <p:cNvSpPr>
              <a:spLocks noChangeShapeType="1"/>
            </p:cNvSpPr>
            <p:nvPr/>
          </p:nvSpPr>
          <p:spPr bwMode="auto">
            <a:xfrm>
              <a:off x="158" y="2432"/>
              <a:ext cx="0" cy="498"/>
            </a:xfrm>
            <a:prstGeom prst="line">
              <a:avLst/>
            </a:prstGeom>
            <a:noFill/>
            <a:ln w="9525">
              <a:solidFill>
                <a:schemeClr val="tx1"/>
              </a:solidFill>
              <a:round/>
              <a:headEnd/>
              <a:tailEnd/>
            </a:ln>
          </p:spPr>
          <p:txBody>
            <a:bodyPr/>
            <a:lstStyle/>
            <a:p>
              <a:endParaRPr lang="en-US"/>
            </a:p>
          </p:txBody>
        </p:sp>
        <p:sp>
          <p:nvSpPr>
            <p:cNvPr id="31753" name="Line 9"/>
            <p:cNvSpPr>
              <a:spLocks noChangeShapeType="1"/>
            </p:cNvSpPr>
            <p:nvPr/>
          </p:nvSpPr>
          <p:spPr bwMode="auto">
            <a:xfrm>
              <a:off x="884" y="2432"/>
              <a:ext cx="0" cy="498"/>
            </a:xfrm>
            <a:prstGeom prst="line">
              <a:avLst/>
            </a:prstGeom>
            <a:noFill/>
            <a:ln w="9525">
              <a:solidFill>
                <a:schemeClr val="tx1"/>
              </a:solidFill>
              <a:round/>
              <a:headEnd/>
              <a:tailEnd/>
            </a:ln>
          </p:spPr>
          <p:txBody>
            <a:bodyPr/>
            <a:lstStyle/>
            <a:p>
              <a:endParaRPr lang="en-US"/>
            </a:p>
          </p:txBody>
        </p:sp>
        <p:sp>
          <p:nvSpPr>
            <p:cNvPr id="31754" name="Line 10"/>
            <p:cNvSpPr>
              <a:spLocks noChangeShapeType="1"/>
            </p:cNvSpPr>
            <p:nvPr/>
          </p:nvSpPr>
          <p:spPr bwMode="auto">
            <a:xfrm>
              <a:off x="158" y="2930"/>
              <a:ext cx="726" cy="1"/>
            </a:xfrm>
            <a:prstGeom prst="line">
              <a:avLst/>
            </a:prstGeom>
            <a:noFill/>
            <a:ln w="9525">
              <a:solidFill>
                <a:schemeClr val="tx1"/>
              </a:solidFill>
              <a:round/>
              <a:headEnd/>
              <a:tailEnd/>
            </a:ln>
          </p:spPr>
          <p:txBody>
            <a:bodyPr/>
            <a:lstStyle/>
            <a:p>
              <a:endParaRPr lang="en-US"/>
            </a:p>
          </p:txBody>
        </p:sp>
        <p:sp>
          <p:nvSpPr>
            <p:cNvPr id="31755" name="Freeform 11"/>
            <p:cNvSpPr>
              <a:spLocks/>
            </p:cNvSpPr>
            <p:nvPr/>
          </p:nvSpPr>
          <p:spPr bwMode="auto">
            <a:xfrm>
              <a:off x="423" y="2205"/>
              <a:ext cx="53" cy="363"/>
            </a:xfrm>
            <a:custGeom>
              <a:avLst/>
              <a:gdLst>
                <a:gd name="T0" fmla="*/ 53 w 53"/>
                <a:gd name="T1" fmla="*/ 0 h 363"/>
                <a:gd name="T2" fmla="*/ 8 w 53"/>
                <a:gd name="T3" fmla="*/ 181 h 363"/>
                <a:gd name="T4" fmla="*/ 8 w 53"/>
                <a:gd name="T5" fmla="*/ 363 h 363"/>
                <a:gd name="T6" fmla="*/ 0 60000 65536"/>
                <a:gd name="T7" fmla="*/ 0 60000 65536"/>
                <a:gd name="T8" fmla="*/ 0 60000 65536"/>
                <a:gd name="T9" fmla="*/ 0 w 53"/>
                <a:gd name="T10" fmla="*/ 0 h 363"/>
                <a:gd name="T11" fmla="*/ 53 w 53"/>
                <a:gd name="T12" fmla="*/ 363 h 363"/>
              </a:gdLst>
              <a:ahLst/>
              <a:cxnLst>
                <a:cxn ang="T6">
                  <a:pos x="T0" y="T1"/>
                </a:cxn>
                <a:cxn ang="T7">
                  <a:pos x="T2" y="T3"/>
                </a:cxn>
                <a:cxn ang="T8">
                  <a:pos x="T4" y="T5"/>
                </a:cxn>
              </a:cxnLst>
              <a:rect l="T9" t="T10" r="T11" b="T12"/>
              <a:pathLst>
                <a:path w="53" h="363">
                  <a:moveTo>
                    <a:pt x="53" y="0"/>
                  </a:moveTo>
                  <a:cubicBezTo>
                    <a:pt x="34" y="60"/>
                    <a:pt x="16" y="121"/>
                    <a:pt x="8" y="181"/>
                  </a:cubicBezTo>
                  <a:cubicBezTo>
                    <a:pt x="0" y="241"/>
                    <a:pt x="8" y="340"/>
                    <a:pt x="8" y="363"/>
                  </a:cubicBezTo>
                </a:path>
              </a:pathLst>
            </a:custGeom>
            <a:noFill/>
            <a:ln w="9525">
              <a:solidFill>
                <a:schemeClr val="tx1"/>
              </a:solidFill>
              <a:round/>
              <a:headEnd/>
              <a:tailEnd type="triangle" w="med" len="med"/>
            </a:ln>
          </p:spPr>
          <p:txBody>
            <a:bodyPr/>
            <a:lstStyle/>
            <a:p>
              <a:endParaRPr lang="en-US"/>
            </a:p>
          </p:txBody>
        </p:sp>
        <p:sp>
          <p:nvSpPr>
            <p:cNvPr id="31756" name="Freeform 12"/>
            <p:cNvSpPr>
              <a:spLocks/>
            </p:cNvSpPr>
            <p:nvPr/>
          </p:nvSpPr>
          <p:spPr bwMode="auto">
            <a:xfrm>
              <a:off x="289" y="2159"/>
              <a:ext cx="142" cy="317"/>
            </a:xfrm>
            <a:custGeom>
              <a:avLst/>
              <a:gdLst>
                <a:gd name="T0" fmla="*/ 142 w 142"/>
                <a:gd name="T1" fmla="*/ 0 h 317"/>
                <a:gd name="T2" fmla="*/ 79 w 142"/>
                <a:gd name="T3" fmla="*/ 119 h 317"/>
                <a:gd name="T4" fmla="*/ 0 w 142"/>
                <a:gd name="T5" fmla="*/ 317 h 317"/>
                <a:gd name="T6" fmla="*/ 0 60000 65536"/>
                <a:gd name="T7" fmla="*/ 0 60000 65536"/>
                <a:gd name="T8" fmla="*/ 0 60000 65536"/>
                <a:gd name="T9" fmla="*/ 0 w 142"/>
                <a:gd name="T10" fmla="*/ 0 h 317"/>
                <a:gd name="T11" fmla="*/ 142 w 142"/>
                <a:gd name="T12" fmla="*/ 317 h 317"/>
              </a:gdLst>
              <a:ahLst/>
              <a:cxnLst>
                <a:cxn ang="T6">
                  <a:pos x="T0" y="T1"/>
                </a:cxn>
                <a:cxn ang="T7">
                  <a:pos x="T2" y="T3"/>
                </a:cxn>
                <a:cxn ang="T8">
                  <a:pos x="T4" y="T5"/>
                </a:cxn>
              </a:cxnLst>
              <a:rect l="T9" t="T10" r="T11" b="T12"/>
              <a:pathLst>
                <a:path w="142" h="317">
                  <a:moveTo>
                    <a:pt x="142" y="0"/>
                  </a:moveTo>
                  <a:cubicBezTo>
                    <a:pt x="132" y="20"/>
                    <a:pt x="103" y="66"/>
                    <a:pt x="79" y="119"/>
                  </a:cubicBezTo>
                  <a:cubicBezTo>
                    <a:pt x="55" y="172"/>
                    <a:pt x="16" y="276"/>
                    <a:pt x="0" y="317"/>
                  </a:cubicBezTo>
                </a:path>
              </a:pathLst>
            </a:custGeom>
            <a:noFill/>
            <a:ln w="9525">
              <a:solidFill>
                <a:schemeClr val="tx1"/>
              </a:solidFill>
              <a:round/>
              <a:headEnd/>
              <a:tailEnd type="triangle" w="med" len="med"/>
            </a:ln>
          </p:spPr>
          <p:txBody>
            <a:bodyPr/>
            <a:lstStyle/>
            <a:p>
              <a:endParaRPr lang="en-US"/>
            </a:p>
          </p:txBody>
        </p:sp>
        <p:sp>
          <p:nvSpPr>
            <p:cNvPr id="31757" name="Freeform 13"/>
            <p:cNvSpPr>
              <a:spLocks/>
            </p:cNvSpPr>
            <p:nvPr/>
          </p:nvSpPr>
          <p:spPr bwMode="auto">
            <a:xfrm>
              <a:off x="204" y="2114"/>
              <a:ext cx="181" cy="318"/>
            </a:xfrm>
            <a:custGeom>
              <a:avLst/>
              <a:gdLst>
                <a:gd name="T0" fmla="*/ 181 w 181"/>
                <a:gd name="T1" fmla="*/ 0 h 318"/>
                <a:gd name="T2" fmla="*/ 45 w 181"/>
                <a:gd name="T3" fmla="*/ 136 h 318"/>
                <a:gd name="T4" fmla="*/ 0 w 181"/>
                <a:gd name="T5" fmla="*/ 318 h 318"/>
                <a:gd name="T6" fmla="*/ 0 60000 65536"/>
                <a:gd name="T7" fmla="*/ 0 60000 65536"/>
                <a:gd name="T8" fmla="*/ 0 60000 65536"/>
                <a:gd name="T9" fmla="*/ 0 w 181"/>
                <a:gd name="T10" fmla="*/ 0 h 318"/>
                <a:gd name="T11" fmla="*/ 181 w 181"/>
                <a:gd name="T12" fmla="*/ 318 h 318"/>
              </a:gdLst>
              <a:ahLst/>
              <a:cxnLst>
                <a:cxn ang="T6">
                  <a:pos x="T0" y="T1"/>
                </a:cxn>
                <a:cxn ang="T7">
                  <a:pos x="T2" y="T3"/>
                </a:cxn>
                <a:cxn ang="T8">
                  <a:pos x="T4" y="T5"/>
                </a:cxn>
              </a:cxnLst>
              <a:rect l="T9" t="T10" r="T11" b="T12"/>
              <a:pathLst>
                <a:path w="181" h="318">
                  <a:moveTo>
                    <a:pt x="181" y="0"/>
                  </a:moveTo>
                  <a:cubicBezTo>
                    <a:pt x="128" y="41"/>
                    <a:pt x="75" y="83"/>
                    <a:pt x="45" y="136"/>
                  </a:cubicBezTo>
                  <a:cubicBezTo>
                    <a:pt x="15" y="189"/>
                    <a:pt x="7" y="253"/>
                    <a:pt x="0" y="318"/>
                  </a:cubicBezTo>
                </a:path>
              </a:pathLst>
            </a:custGeom>
            <a:noFill/>
            <a:ln w="9525">
              <a:solidFill>
                <a:schemeClr val="tx1"/>
              </a:solidFill>
              <a:round/>
              <a:headEnd/>
              <a:tailEnd type="triangle" w="med" len="med"/>
            </a:ln>
          </p:spPr>
          <p:txBody>
            <a:bodyPr/>
            <a:lstStyle/>
            <a:p>
              <a:endParaRPr lang="en-US"/>
            </a:p>
          </p:txBody>
        </p:sp>
        <p:sp>
          <p:nvSpPr>
            <p:cNvPr id="31758" name="Line 14"/>
            <p:cNvSpPr>
              <a:spLocks noChangeShapeType="1"/>
            </p:cNvSpPr>
            <p:nvPr/>
          </p:nvSpPr>
          <p:spPr bwMode="auto">
            <a:xfrm>
              <a:off x="521" y="2250"/>
              <a:ext cx="0" cy="318"/>
            </a:xfrm>
            <a:prstGeom prst="line">
              <a:avLst/>
            </a:prstGeom>
            <a:noFill/>
            <a:ln w="9525">
              <a:solidFill>
                <a:schemeClr val="tx1"/>
              </a:solidFill>
              <a:round/>
              <a:headEnd/>
              <a:tailEnd type="triangle" w="med" len="med"/>
            </a:ln>
          </p:spPr>
          <p:txBody>
            <a:bodyPr/>
            <a:lstStyle/>
            <a:p>
              <a:endParaRPr lang="en-US"/>
            </a:p>
          </p:txBody>
        </p:sp>
        <p:sp>
          <p:nvSpPr>
            <p:cNvPr id="31759" name="Freeform 15"/>
            <p:cNvSpPr>
              <a:spLocks/>
            </p:cNvSpPr>
            <p:nvPr/>
          </p:nvSpPr>
          <p:spPr bwMode="auto">
            <a:xfrm flipH="1">
              <a:off x="604" y="2205"/>
              <a:ext cx="53" cy="363"/>
            </a:xfrm>
            <a:custGeom>
              <a:avLst/>
              <a:gdLst>
                <a:gd name="T0" fmla="*/ 53 w 53"/>
                <a:gd name="T1" fmla="*/ 0 h 363"/>
                <a:gd name="T2" fmla="*/ 8 w 53"/>
                <a:gd name="T3" fmla="*/ 181 h 363"/>
                <a:gd name="T4" fmla="*/ 8 w 53"/>
                <a:gd name="T5" fmla="*/ 363 h 363"/>
                <a:gd name="T6" fmla="*/ 0 60000 65536"/>
                <a:gd name="T7" fmla="*/ 0 60000 65536"/>
                <a:gd name="T8" fmla="*/ 0 60000 65536"/>
                <a:gd name="T9" fmla="*/ 0 w 53"/>
                <a:gd name="T10" fmla="*/ 0 h 363"/>
                <a:gd name="T11" fmla="*/ 53 w 53"/>
                <a:gd name="T12" fmla="*/ 363 h 363"/>
              </a:gdLst>
              <a:ahLst/>
              <a:cxnLst>
                <a:cxn ang="T6">
                  <a:pos x="T0" y="T1"/>
                </a:cxn>
                <a:cxn ang="T7">
                  <a:pos x="T2" y="T3"/>
                </a:cxn>
                <a:cxn ang="T8">
                  <a:pos x="T4" y="T5"/>
                </a:cxn>
              </a:cxnLst>
              <a:rect l="T9" t="T10" r="T11" b="T12"/>
              <a:pathLst>
                <a:path w="53" h="363">
                  <a:moveTo>
                    <a:pt x="53" y="0"/>
                  </a:moveTo>
                  <a:cubicBezTo>
                    <a:pt x="34" y="60"/>
                    <a:pt x="16" y="121"/>
                    <a:pt x="8" y="181"/>
                  </a:cubicBezTo>
                  <a:cubicBezTo>
                    <a:pt x="0" y="241"/>
                    <a:pt x="8" y="340"/>
                    <a:pt x="8" y="363"/>
                  </a:cubicBezTo>
                </a:path>
              </a:pathLst>
            </a:custGeom>
            <a:noFill/>
            <a:ln w="9525">
              <a:solidFill>
                <a:schemeClr val="tx1"/>
              </a:solidFill>
              <a:round/>
              <a:headEnd/>
              <a:tailEnd type="triangle" w="med" len="med"/>
            </a:ln>
          </p:spPr>
          <p:txBody>
            <a:bodyPr/>
            <a:lstStyle/>
            <a:p>
              <a:endParaRPr lang="en-US"/>
            </a:p>
          </p:txBody>
        </p:sp>
        <p:sp>
          <p:nvSpPr>
            <p:cNvPr id="31760" name="Freeform 16"/>
            <p:cNvSpPr>
              <a:spLocks/>
            </p:cNvSpPr>
            <p:nvPr/>
          </p:nvSpPr>
          <p:spPr bwMode="auto">
            <a:xfrm>
              <a:off x="658" y="2159"/>
              <a:ext cx="117" cy="318"/>
            </a:xfrm>
            <a:custGeom>
              <a:avLst/>
              <a:gdLst>
                <a:gd name="T0" fmla="*/ 0 w 117"/>
                <a:gd name="T1" fmla="*/ 0 h 318"/>
                <a:gd name="T2" fmla="*/ 68 w 117"/>
                <a:gd name="T3" fmla="*/ 149 h 318"/>
                <a:gd name="T4" fmla="*/ 117 w 117"/>
                <a:gd name="T5" fmla="*/ 318 h 318"/>
                <a:gd name="T6" fmla="*/ 0 60000 65536"/>
                <a:gd name="T7" fmla="*/ 0 60000 65536"/>
                <a:gd name="T8" fmla="*/ 0 60000 65536"/>
                <a:gd name="T9" fmla="*/ 0 w 117"/>
                <a:gd name="T10" fmla="*/ 0 h 318"/>
                <a:gd name="T11" fmla="*/ 117 w 117"/>
                <a:gd name="T12" fmla="*/ 318 h 318"/>
              </a:gdLst>
              <a:ahLst/>
              <a:cxnLst>
                <a:cxn ang="T6">
                  <a:pos x="T0" y="T1"/>
                </a:cxn>
                <a:cxn ang="T7">
                  <a:pos x="T2" y="T3"/>
                </a:cxn>
                <a:cxn ang="T8">
                  <a:pos x="T4" y="T5"/>
                </a:cxn>
              </a:cxnLst>
              <a:rect l="T9" t="T10" r="T11" b="T12"/>
              <a:pathLst>
                <a:path w="117" h="318">
                  <a:moveTo>
                    <a:pt x="0" y="0"/>
                  </a:moveTo>
                  <a:cubicBezTo>
                    <a:pt x="11" y="25"/>
                    <a:pt x="49" y="96"/>
                    <a:pt x="68" y="149"/>
                  </a:cubicBezTo>
                  <a:cubicBezTo>
                    <a:pt x="87" y="202"/>
                    <a:pt x="107" y="283"/>
                    <a:pt x="117" y="318"/>
                  </a:cubicBezTo>
                </a:path>
              </a:pathLst>
            </a:custGeom>
            <a:noFill/>
            <a:ln w="9525">
              <a:solidFill>
                <a:schemeClr val="tx1"/>
              </a:solidFill>
              <a:round/>
              <a:headEnd/>
              <a:tailEnd type="triangle" w="med" len="med"/>
            </a:ln>
          </p:spPr>
          <p:txBody>
            <a:bodyPr/>
            <a:lstStyle/>
            <a:p>
              <a:endParaRPr lang="en-US"/>
            </a:p>
          </p:txBody>
        </p:sp>
        <p:sp>
          <p:nvSpPr>
            <p:cNvPr id="31761" name="Freeform 17"/>
            <p:cNvSpPr>
              <a:spLocks/>
            </p:cNvSpPr>
            <p:nvPr/>
          </p:nvSpPr>
          <p:spPr bwMode="auto">
            <a:xfrm flipH="1">
              <a:off x="658" y="2114"/>
              <a:ext cx="181" cy="318"/>
            </a:xfrm>
            <a:custGeom>
              <a:avLst/>
              <a:gdLst>
                <a:gd name="T0" fmla="*/ 181 w 181"/>
                <a:gd name="T1" fmla="*/ 0 h 318"/>
                <a:gd name="T2" fmla="*/ 45 w 181"/>
                <a:gd name="T3" fmla="*/ 136 h 318"/>
                <a:gd name="T4" fmla="*/ 0 w 181"/>
                <a:gd name="T5" fmla="*/ 318 h 318"/>
                <a:gd name="T6" fmla="*/ 0 60000 65536"/>
                <a:gd name="T7" fmla="*/ 0 60000 65536"/>
                <a:gd name="T8" fmla="*/ 0 60000 65536"/>
                <a:gd name="T9" fmla="*/ 0 w 181"/>
                <a:gd name="T10" fmla="*/ 0 h 318"/>
                <a:gd name="T11" fmla="*/ 181 w 181"/>
                <a:gd name="T12" fmla="*/ 318 h 318"/>
              </a:gdLst>
              <a:ahLst/>
              <a:cxnLst>
                <a:cxn ang="T6">
                  <a:pos x="T0" y="T1"/>
                </a:cxn>
                <a:cxn ang="T7">
                  <a:pos x="T2" y="T3"/>
                </a:cxn>
                <a:cxn ang="T8">
                  <a:pos x="T4" y="T5"/>
                </a:cxn>
              </a:cxnLst>
              <a:rect l="T9" t="T10" r="T11" b="T12"/>
              <a:pathLst>
                <a:path w="181" h="318">
                  <a:moveTo>
                    <a:pt x="181" y="0"/>
                  </a:moveTo>
                  <a:cubicBezTo>
                    <a:pt x="128" y="41"/>
                    <a:pt x="75" y="83"/>
                    <a:pt x="45" y="136"/>
                  </a:cubicBezTo>
                  <a:cubicBezTo>
                    <a:pt x="15" y="189"/>
                    <a:pt x="7" y="253"/>
                    <a:pt x="0" y="318"/>
                  </a:cubicBezTo>
                </a:path>
              </a:pathLst>
            </a:custGeom>
            <a:noFill/>
            <a:ln w="9525">
              <a:solidFill>
                <a:schemeClr val="tx1"/>
              </a:solidFill>
              <a:round/>
              <a:headEnd/>
              <a:tailEnd type="triangle" w="med" len="med"/>
            </a:ln>
          </p:spPr>
          <p:txBody>
            <a:bodyPr/>
            <a:lstStyle/>
            <a:p>
              <a:endParaRPr lang="en-US"/>
            </a:p>
          </p:txBody>
        </p:sp>
        <p:sp>
          <p:nvSpPr>
            <p:cNvPr id="31762" name="Text Box 18"/>
            <p:cNvSpPr txBox="1">
              <a:spLocks noChangeArrowheads="1"/>
            </p:cNvSpPr>
            <p:nvPr/>
          </p:nvSpPr>
          <p:spPr bwMode="auto">
            <a:xfrm>
              <a:off x="431" y="1933"/>
              <a:ext cx="363" cy="231"/>
            </a:xfrm>
            <a:prstGeom prst="rect">
              <a:avLst/>
            </a:prstGeom>
            <a:no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N</a:t>
              </a:r>
              <a:endParaRPr lang="en-US" sz="1800">
                <a:solidFill>
                  <a:schemeClr val="tx1"/>
                </a:solidFill>
                <a:latin typeface="Times New Roman" pitchFamily="18" charset="0"/>
              </a:endParaRPr>
            </a:p>
          </p:txBody>
        </p:sp>
        <p:sp>
          <p:nvSpPr>
            <p:cNvPr id="31763" name="Text Box 19"/>
            <p:cNvSpPr txBox="1">
              <a:spLocks noChangeArrowheads="1"/>
            </p:cNvSpPr>
            <p:nvPr/>
          </p:nvSpPr>
          <p:spPr bwMode="auto">
            <a:xfrm>
              <a:off x="431" y="2613"/>
              <a:ext cx="453" cy="231"/>
            </a:xfrm>
            <a:prstGeom prst="rect">
              <a:avLst/>
            </a:prstGeom>
            <a:noFill/>
            <a:ln w="9525">
              <a:noFill/>
              <a:miter lim="800000"/>
              <a:headEnd/>
              <a:tailEnd/>
            </a:ln>
          </p:spPr>
          <p:txBody>
            <a:bodyPr>
              <a:spAutoFit/>
            </a:bodyPr>
            <a:lstStyle/>
            <a:p>
              <a:pPr eaLnBrk="1" hangingPunct="1">
                <a:spcBef>
                  <a:spcPct val="50000"/>
                </a:spcBef>
              </a:pPr>
              <a:r>
                <a:rPr lang="en-GB" sz="1800">
                  <a:solidFill>
                    <a:schemeClr val="tx1"/>
                  </a:solidFill>
                  <a:latin typeface="Times New Roman" pitchFamily="18" charset="0"/>
                </a:rPr>
                <a:t>S</a:t>
              </a:r>
              <a:endParaRPr lang="en-US" sz="1800">
                <a:solidFill>
                  <a:schemeClr val="tx1"/>
                </a:solidFill>
                <a:latin typeface="Times New Roman" pitchFamily="18" charset="0"/>
              </a:endParaRPr>
            </a:p>
          </p:txBody>
        </p:sp>
      </p:gr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381000" y="152400"/>
            <a:ext cx="8458200" cy="6557963"/>
          </a:xfrm>
          <a:prstGeom prst="rect">
            <a:avLst/>
          </a:prstGeom>
          <a:solidFill>
            <a:schemeClr val="bg1"/>
          </a:solidFill>
          <a:ln w="12700">
            <a:noFill/>
            <a:miter lim="800000"/>
            <a:headEnd type="none" w="sm" len="sm"/>
            <a:tailEnd type="none" w="sm" len="sm"/>
          </a:ln>
        </p:spPr>
        <p:txBody>
          <a:bodyPr>
            <a:spAutoFit/>
          </a:bodyPr>
          <a:lstStyle/>
          <a:p>
            <a:pPr>
              <a:spcBef>
                <a:spcPct val="20000"/>
              </a:spcBef>
              <a:buClr>
                <a:schemeClr val="folHlink"/>
              </a:buClr>
              <a:buFont typeface="Wingdings" pitchFamily="2" charset="2"/>
              <a:buChar char="q"/>
            </a:pPr>
            <a:r>
              <a:rPr lang="en-US" sz="1800">
                <a:solidFill>
                  <a:schemeClr val="hlink"/>
                </a:solidFill>
              </a:rPr>
              <a:t>Stern-Gerlach experiment (1921)</a:t>
            </a:r>
          </a:p>
          <a:p>
            <a:pPr>
              <a:spcBef>
                <a:spcPct val="50000"/>
              </a:spcBef>
            </a:pPr>
            <a:endParaRPr lang="en-US" sz="1800">
              <a:solidFill>
                <a:schemeClr val="hlink"/>
              </a:solidFill>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a:p>
            <a:pPr>
              <a:spcBef>
                <a:spcPct val="50000"/>
              </a:spcBef>
            </a:pPr>
            <a:endParaRPr lang="en-US" sz="1800">
              <a:solidFill>
                <a:schemeClr val="tx1"/>
              </a:solidFill>
              <a:latin typeface="Arial" pitchFamily="34" charset="0"/>
            </a:endParaRPr>
          </a:p>
        </p:txBody>
      </p:sp>
      <p:grpSp>
        <p:nvGrpSpPr>
          <p:cNvPr id="2" name="Group 7"/>
          <p:cNvGrpSpPr>
            <a:grpSpLocks/>
          </p:cNvGrpSpPr>
          <p:nvPr/>
        </p:nvGrpSpPr>
        <p:grpSpPr bwMode="auto">
          <a:xfrm>
            <a:off x="395288" y="304800"/>
            <a:ext cx="8443912" cy="3352800"/>
            <a:chOff x="144" y="528"/>
            <a:chExt cx="5463" cy="2121"/>
          </a:xfrm>
        </p:grpSpPr>
        <p:sp>
          <p:nvSpPr>
            <p:cNvPr id="6195" name="Line 8"/>
            <p:cNvSpPr>
              <a:spLocks noChangeShapeType="1"/>
            </p:cNvSpPr>
            <p:nvPr/>
          </p:nvSpPr>
          <p:spPr bwMode="auto">
            <a:xfrm>
              <a:off x="5136" y="1632"/>
              <a:ext cx="96" cy="0"/>
            </a:xfrm>
            <a:prstGeom prst="line">
              <a:avLst/>
            </a:prstGeom>
            <a:noFill/>
            <a:ln w="28575">
              <a:solidFill>
                <a:srgbClr val="0000CC"/>
              </a:solidFill>
              <a:round/>
              <a:headEnd/>
              <a:tailEnd/>
            </a:ln>
          </p:spPr>
          <p:txBody>
            <a:bodyPr>
              <a:spAutoFit/>
            </a:bodyPr>
            <a:lstStyle/>
            <a:p>
              <a:endParaRPr lang="en-US"/>
            </a:p>
          </p:txBody>
        </p:sp>
        <p:grpSp>
          <p:nvGrpSpPr>
            <p:cNvPr id="3" name="Group 9"/>
            <p:cNvGrpSpPr>
              <a:grpSpLocks/>
            </p:cNvGrpSpPr>
            <p:nvPr/>
          </p:nvGrpSpPr>
          <p:grpSpPr bwMode="auto">
            <a:xfrm>
              <a:off x="144" y="528"/>
              <a:ext cx="5463" cy="2121"/>
              <a:chOff x="144" y="528"/>
              <a:chExt cx="5463" cy="2121"/>
            </a:xfrm>
          </p:grpSpPr>
          <p:sp>
            <p:nvSpPr>
              <p:cNvPr id="6198" name="Freeform 10" descr="Small confetti"/>
              <p:cNvSpPr>
                <a:spLocks/>
              </p:cNvSpPr>
              <p:nvPr/>
            </p:nvSpPr>
            <p:spPr bwMode="auto">
              <a:xfrm>
                <a:off x="1463" y="1248"/>
                <a:ext cx="985" cy="720"/>
              </a:xfrm>
              <a:custGeom>
                <a:avLst/>
                <a:gdLst>
                  <a:gd name="T0" fmla="*/ 0 w 985"/>
                  <a:gd name="T1" fmla="*/ 334 h 720"/>
                  <a:gd name="T2" fmla="*/ 985 w 985"/>
                  <a:gd name="T3" fmla="*/ 0 h 720"/>
                  <a:gd name="T4" fmla="*/ 985 w 985"/>
                  <a:gd name="T5" fmla="*/ 720 h 720"/>
                  <a:gd name="T6" fmla="*/ 0 w 985"/>
                  <a:gd name="T7" fmla="*/ 407 h 720"/>
                  <a:gd name="T8" fmla="*/ 0 w 985"/>
                  <a:gd name="T9" fmla="*/ 334 h 720"/>
                  <a:gd name="T10" fmla="*/ 0 60000 65536"/>
                  <a:gd name="T11" fmla="*/ 0 60000 65536"/>
                  <a:gd name="T12" fmla="*/ 0 60000 65536"/>
                  <a:gd name="T13" fmla="*/ 0 60000 65536"/>
                  <a:gd name="T14" fmla="*/ 0 60000 65536"/>
                  <a:gd name="T15" fmla="*/ 0 w 985"/>
                  <a:gd name="T16" fmla="*/ 0 h 720"/>
                  <a:gd name="T17" fmla="*/ 985 w 985"/>
                  <a:gd name="T18" fmla="*/ 720 h 720"/>
                </a:gdLst>
                <a:ahLst/>
                <a:cxnLst>
                  <a:cxn ang="T10">
                    <a:pos x="T0" y="T1"/>
                  </a:cxn>
                  <a:cxn ang="T11">
                    <a:pos x="T2" y="T3"/>
                  </a:cxn>
                  <a:cxn ang="T12">
                    <a:pos x="T4" y="T5"/>
                  </a:cxn>
                  <a:cxn ang="T13">
                    <a:pos x="T6" y="T7"/>
                  </a:cxn>
                  <a:cxn ang="T14">
                    <a:pos x="T8" y="T9"/>
                  </a:cxn>
                </a:cxnLst>
                <a:rect l="T15" t="T16" r="T17" b="T18"/>
                <a:pathLst>
                  <a:path w="985" h="720">
                    <a:moveTo>
                      <a:pt x="0" y="334"/>
                    </a:moveTo>
                    <a:lnTo>
                      <a:pt x="985" y="0"/>
                    </a:lnTo>
                    <a:lnTo>
                      <a:pt x="985" y="720"/>
                    </a:lnTo>
                    <a:lnTo>
                      <a:pt x="0" y="407"/>
                    </a:lnTo>
                    <a:lnTo>
                      <a:pt x="0" y="334"/>
                    </a:lnTo>
                    <a:close/>
                  </a:path>
                </a:pathLst>
              </a:custGeom>
              <a:pattFill prst="smConfetti">
                <a:fgClr>
                  <a:srgbClr val="800080"/>
                </a:fgClr>
                <a:bgClr>
                  <a:srgbClr val="FFFFFF"/>
                </a:bgClr>
              </a:pattFill>
              <a:ln w="28575">
                <a:noFill/>
                <a:round/>
                <a:headEnd/>
                <a:tailEnd/>
              </a:ln>
            </p:spPr>
            <p:txBody>
              <a:bodyPr>
                <a:spAutoFit/>
              </a:bodyPr>
              <a:lstStyle/>
              <a:p>
                <a:endParaRPr lang="en-US"/>
              </a:p>
            </p:txBody>
          </p:sp>
          <p:sp>
            <p:nvSpPr>
              <p:cNvPr id="6199" name="Rectangle 11" descr="Large confetti"/>
              <p:cNvSpPr>
                <a:spLocks noChangeArrowheads="1"/>
              </p:cNvSpPr>
              <p:nvPr/>
            </p:nvSpPr>
            <p:spPr bwMode="auto">
              <a:xfrm>
                <a:off x="240" y="1248"/>
                <a:ext cx="1234" cy="768"/>
              </a:xfrm>
              <a:prstGeom prst="rect">
                <a:avLst/>
              </a:prstGeom>
              <a:pattFill prst="lgConfetti">
                <a:fgClr>
                  <a:srgbClr val="800080"/>
                </a:fgClr>
                <a:bgClr>
                  <a:srgbClr val="FFFFFF"/>
                </a:bgClr>
              </a:pattFill>
              <a:ln w="28575" algn="ctr">
                <a:noFill/>
                <a:miter lim="800000"/>
                <a:headEnd/>
                <a:tailEnd/>
              </a:ln>
            </p:spPr>
            <p:txBody>
              <a:bodyPr anchor="ctr">
                <a:spAutoFit/>
              </a:bodyPr>
              <a:lstStyle/>
              <a:p>
                <a:endParaRPr lang="en-US"/>
              </a:p>
            </p:txBody>
          </p:sp>
          <p:sp>
            <p:nvSpPr>
              <p:cNvPr id="6200" name="Line 12"/>
              <p:cNvSpPr>
                <a:spLocks noChangeShapeType="1"/>
              </p:cNvSpPr>
              <p:nvPr/>
            </p:nvSpPr>
            <p:spPr bwMode="auto">
              <a:xfrm>
                <a:off x="1417" y="1563"/>
                <a:ext cx="101" cy="0"/>
              </a:xfrm>
              <a:prstGeom prst="line">
                <a:avLst/>
              </a:prstGeom>
              <a:noFill/>
              <a:ln w="38100">
                <a:solidFill>
                  <a:srgbClr val="000000"/>
                </a:solidFill>
                <a:round/>
                <a:headEnd/>
                <a:tailEnd/>
              </a:ln>
            </p:spPr>
            <p:txBody>
              <a:bodyPr>
                <a:spAutoFit/>
              </a:bodyPr>
              <a:lstStyle/>
              <a:p>
                <a:endParaRPr lang="en-US"/>
              </a:p>
            </p:txBody>
          </p:sp>
          <p:sp>
            <p:nvSpPr>
              <p:cNvPr id="6201" name="Line 13"/>
              <p:cNvSpPr>
                <a:spLocks noChangeShapeType="1"/>
              </p:cNvSpPr>
              <p:nvPr/>
            </p:nvSpPr>
            <p:spPr bwMode="auto">
              <a:xfrm>
                <a:off x="1419" y="1680"/>
                <a:ext cx="101" cy="0"/>
              </a:xfrm>
              <a:prstGeom prst="line">
                <a:avLst/>
              </a:prstGeom>
              <a:noFill/>
              <a:ln w="38100">
                <a:solidFill>
                  <a:srgbClr val="000000"/>
                </a:solidFill>
                <a:round/>
                <a:headEnd/>
                <a:tailEnd/>
              </a:ln>
            </p:spPr>
            <p:txBody>
              <a:bodyPr>
                <a:spAutoFit/>
              </a:bodyPr>
              <a:lstStyle/>
              <a:p>
                <a:endParaRPr lang="en-US"/>
              </a:p>
            </p:txBody>
          </p:sp>
          <p:sp>
            <p:nvSpPr>
              <p:cNvPr id="6202" name="Freeform 14"/>
              <p:cNvSpPr>
                <a:spLocks/>
              </p:cNvSpPr>
              <p:nvPr/>
            </p:nvSpPr>
            <p:spPr bwMode="auto">
              <a:xfrm>
                <a:off x="234" y="1946"/>
                <a:ext cx="1244" cy="74"/>
              </a:xfrm>
              <a:custGeom>
                <a:avLst/>
                <a:gdLst>
                  <a:gd name="T0" fmla="*/ 0 w 1244"/>
                  <a:gd name="T1" fmla="*/ 58 h 74"/>
                  <a:gd name="T2" fmla="*/ 138 w 1244"/>
                  <a:gd name="T3" fmla="*/ 36 h 74"/>
                  <a:gd name="T4" fmla="*/ 626 w 1244"/>
                  <a:gd name="T5" fmla="*/ 4 h 74"/>
                  <a:gd name="T6" fmla="*/ 1174 w 1244"/>
                  <a:gd name="T7" fmla="*/ 58 h 74"/>
                  <a:gd name="T8" fmla="*/ 1244 w 1244"/>
                  <a:gd name="T9" fmla="*/ 72 h 74"/>
                  <a:gd name="T10" fmla="*/ 60 w 1244"/>
                  <a:gd name="T11" fmla="*/ 74 h 74"/>
                  <a:gd name="T12" fmla="*/ 0 w 1244"/>
                  <a:gd name="T13" fmla="*/ 58 h 74"/>
                  <a:gd name="T14" fmla="*/ 0 60000 65536"/>
                  <a:gd name="T15" fmla="*/ 0 60000 65536"/>
                  <a:gd name="T16" fmla="*/ 0 60000 65536"/>
                  <a:gd name="T17" fmla="*/ 0 60000 65536"/>
                  <a:gd name="T18" fmla="*/ 0 60000 65536"/>
                  <a:gd name="T19" fmla="*/ 0 60000 65536"/>
                  <a:gd name="T20" fmla="*/ 0 60000 65536"/>
                  <a:gd name="T21" fmla="*/ 0 w 1244"/>
                  <a:gd name="T22" fmla="*/ 0 h 74"/>
                  <a:gd name="T23" fmla="*/ 1244 w 124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4" h="74">
                    <a:moveTo>
                      <a:pt x="0" y="58"/>
                    </a:moveTo>
                    <a:lnTo>
                      <a:pt x="138" y="36"/>
                    </a:lnTo>
                    <a:cubicBezTo>
                      <a:pt x="242" y="27"/>
                      <a:pt x="453" y="0"/>
                      <a:pt x="626" y="4"/>
                    </a:cubicBezTo>
                    <a:cubicBezTo>
                      <a:pt x="799" y="8"/>
                      <a:pt x="1071" y="47"/>
                      <a:pt x="1174" y="58"/>
                    </a:cubicBezTo>
                    <a:lnTo>
                      <a:pt x="1244" y="72"/>
                    </a:lnTo>
                    <a:lnTo>
                      <a:pt x="60" y="74"/>
                    </a:lnTo>
                    <a:lnTo>
                      <a:pt x="0" y="58"/>
                    </a:lnTo>
                    <a:close/>
                  </a:path>
                </a:pathLst>
              </a:custGeom>
              <a:solidFill>
                <a:srgbClr val="FF66CC"/>
              </a:solidFill>
              <a:ln w="28575">
                <a:noFill/>
                <a:round/>
                <a:headEnd/>
                <a:tailEnd/>
              </a:ln>
            </p:spPr>
            <p:txBody>
              <a:bodyPr>
                <a:spAutoFit/>
              </a:bodyPr>
              <a:lstStyle/>
              <a:p>
                <a:endParaRPr lang="en-US"/>
              </a:p>
            </p:txBody>
          </p:sp>
          <p:sp>
            <p:nvSpPr>
              <p:cNvPr id="6203" name="Freeform 15"/>
              <p:cNvSpPr>
                <a:spLocks/>
              </p:cNvSpPr>
              <p:nvPr/>
            </p:nvSpPr>
            <p:spPr bwMode="auto">
              <a:xfrm>
                <a:off x="240" y="1243"/>
                <a:ext cx="1232" cy="778"/>
              </a:xfrm>
              <a:custGeom>
                <a:avLst/>
                <a:gdLst>
                  <a:gd name="T0" fmla="*/ 1232 w 1232"/>
                  <a:gd name="T1" fmla="*/ 439 h 778"/>
                  <a:gd name="T2" fmla="*/ 1232 w 1232"/>
                  <a:gd name="T3" fmla="*/ 778 h 778"/>
                  <a:gd name="T4" fmla="*/ 0 w 1232"/>
                  <a:gd name="T5" fmla="*/ 773 h 778"/>
                  <a:gd name="T6" fmla="*/ 0 w 1232"/>
                  <a:gd name="T7" fmla="*/ 5 h 778"/>
                  <a:gd name="T8" fmla="*/ 1232 w 1232"/>
                  <a:gd name="T9" fmla="*/ 0 h 778"/>
                  <a:gd name="T10" fmla="*/ 1232 w 1232"/>
                  <a:gd name="T11" fmla="*/ 330 h 778"/>
                  <a:gd name="T12" fmla="*/ 0 60000 65536"/>
                  <a:gd name="T13" fmla="*/ 0 60000 65536"/>
                  <a:gd name="T14" fmla="*/ 0 60000 65536"/>
                  <a:gd name="T15" fmla="*/ 0 60000 65536"/>
                  <a:gd name="T16" fmla="*/ 0 60000 65536"/>
                  <a:gd name="T17" fmla="*/ 0 60000 65536"/>
                  <a:gd name="T18" fmla="*/ 0 w 1232"/>
                  <a:gd name="T19" fmla="*/ 0 h 778"/>
                  <a:gd name="T20" fmla="*/ 1232 w 1232"/>
                  <a:gd name="T21" fmla="*/ 778 h 778"/>
                </a:gdLst>
                <a:ahLst/>
                <a:cxnLst>
                  <a:cxn ang="T12">
                    <a:pos x="T0" y="T1"/>
                  </a:cxn>
                  <a:cxn ang="T13">
                    <a:pos x="T2" y="T3"/>
                  </a:cxn>
                  <a:cxn ang="T14">
                    <a:pos x="T4" y="T5"/>
                  </a:cxn>
                  <a:cxn ang="T15">
                    <a:pos x="T6" y="T7"/>
                  </a:cxn>
                  <a:cxn ang="T16">
                    <a:pos x="T8" y="T9"/>
                  </a:cxn>
                  <a:cxn ang="T17">
                    <a:pos x="T10" y="T11"/>
                  </a:cxn>
                </a:cxnLst>
                <a:rect l="T18" t="T19" r="T20" b="T21"/>
                <a:pathLst>
                  <a:path w="1232" h="778">
                    <a:moveTo>
                      <a:pt x="1232" y="439"/>
                    </a:moveTo>
                    <a:lnTo>
                      <a:pt x="1232" y="778"/>
                    </a:lnTo>
                    <a:lnTo>
                      <a:pt x="0" y="773"/>
                    </a:lnTo>
                    <a:lnTo>
                      <a:pt x="0" y="5"/>
                    </a:lnTo>
                    <a:lnTo>
                      <a:pt x="1232" y="0"/>
                    </a:lnTo>
                    <a:lnTo>
                      <a:pt x="1232" y="330"/>
                    </a:lnTo>
                  </a:path>
                </a:pathLst>
              </a:custGeom>
              <a:noFill/>
              <a:ln w="38100">
                <a:solidFill>
                  <a:srgbClr val="000000"/>
                </a:solidFill>
                <a:round/>
                <a:headEnd/>
                <a:tailEnd/>
              </a:ln>
            </p:spPr>
            <p:txBody>
              <a:bodyPr>
                <a:spAutoFit/>
              </a:bodyPr>
              <a:lstStyle/>
              <a:p>
                <a:endParaRPr lang="en-US"/>
              </a:p>
            </p:txBody>
          </p:sp>
          <p:sp>
            <p:nvSpPr>
              <p:cNvPr id="6204" name="Text Box 16"/>
              <p:cNvSpPr txBox="1">
                <a:spLocks noChangeArrowheads="1"/>
              </p:cNvSpPr>
              <p:nvPr/>
            </p:nvSpPr>
            <p:spPr bwMode="auto">
              <a:xfrm>
                <a:off x="480" y="1008"/>
                <a:ext cx="768"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chemeClr val="tx1"/>
                    </a:solidFill>
                    <a:latin typeface="Times New Roman" pitchFamily="18" charset="0"/>
                  </a:rPr>
                  <a:t>Oven</a:t>
                </a:r>
              </a:p>
            </p:txBody>
          </p:sp>
          <p:sp>
            <p:nvSpPr>
              <p:cNvPr id="6205" name="Text Box 17"/>
              <p:cNvSpPr txBox="1">
                <a:spLocks noChangeArrowheads="1"/>
              </p:cNvSpPr>
              <p:nvPr/>
            </p:nvSpPr>
            <p:spPr bwMode="auto">
              <a:xfrm>
                <a:off x="1104" y="2112"/>
                <a:ext cx="432"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660066"/>
                    </a:solidFill>
                    <a:latin typeface="Times New Roman" pitchFamily="18" charset="0"/>
                  </a:rPr>
                  <a:t>Ag</a:t>
                </a:r>
              </a:p>
            </p:txBody>
          </p:sp>
          <p:sp>
            <p:nvSpPr>
              <p:cNvPr id="6206" name="Line 18"/>
              <p:cNvSpPr>
                <a:spLocks noChangeShapeType="1"/>
              </p:cNvSpPr>
              <p:nvPr/>
            </p:nvSpPr>
            <p:spPr bwMode="auto">
              <a:xfrm flipH="1" flipV="1">
                <a:off x="960" y="1984"/>
                <a:ext cx="247" cy="229"/>
              </a:xfrm>
              <a:prstGeom prst="line">
                <a:avLst/>
              </a:prstGeom>
              <a:noFill/>
              <a:ln w="28575">
                <a:solidFill>
                  <a:srgbClr val="000000"/>
                </a:solidFill>
                <a:round/>
                <a:headEnd/>
                <a:tailEnd type="arrow" w="med" len="med"/>
              </a:ln>
            </p:spPr>
            <p:txBody>
              <a:bodyPr>
                <a:spAutoFit/>
              </a:bodyPr>
              <a:lstStyle/>
              <a:p>
                <a:endParaRPr lang="en-US"/>
              </a:p>
            </p:txBody>
          </p:sp>
          <p:sp>
            <p:nvSpPr>
              <p:cNvPr id="6207" name="Text Box 19"/>
              <p:cNvSpPr txBox="1">
                <a:spLocks noChangeArrowheads="1"/>
              </p:cNvSpPr>
              <p:nvPr/>
            </p:nvSpPr>
            <p:spPr bwMode="auto">
              <a:xfrm>
                <a:off x="144" y="2112"/>
                <a:ext cx="816"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Ag-vapor</a:t>
                </a:r>
              </a:p>
            </p:txBody>
          </p:sp>
          <p:sp>
            <p:nvSpPr>
              <p:cNvPr id="6208" name="Line 20"/>
              <p:cNvSpPr>
                <a:spLocks noChangeShapeType="1"/>
              </p:cNvSpPr>
              <p:nvPr/>
            </p:nvSpPr>
            <p:spPr bwMode="auto">
              <a:xfrm flipV="1">
                <a:off x="393" y="1701"/>
                <a:ext cx="156" cy="448"/>
              </a:xfrm>
              <a:prstGeom prst="line">
                <a:avLst/>
              </a:prstGeom>
              <a:noFill/>
              <a:ln w="28575">
                <a:solidFill>
                  <a:srgbClr val="000000"/>
                </a:solidFill>
                <a:round/>
                <a:headEnd/>
                <a:tailEnd type="arrow" w="med" len="med"/>
              </a:ln>
            </p:spPr>
            <p:txBody>
              <a:bodyPr>
                <a:spAutoFit/>
              </a:bodyPr>
              <a:lstStyle/>
              <a:p>
                <a:endParaRPr lang="en-US"/>
              </a:p>
            </p:txBody>
          </p:sp>
          <p:grpSp>
            <p:nvGrpSpPr>
              <p:cNvPr id="4" name="Group 21"/>
              <p:cNvGrpSpPr>
                <a:grpSpLocks/>
              </p:cNvGrpSpPr>
              <p:nvPr/>
            </p:nvGrpSpPr>
            <p:grpSpPr bwMode="auto">
              <a:xfrm>
                <a:off x="2448" y="969"/>
                <a:ext cx="2" cy="1285"/>
                <a:chOff x="1470" y="969"/>
                <a:chExt cx="2" cy="1285"/>
              </a:xfrm>
            </p:grpSpPr>
            <p:sp>
              <p:nvSpPr>
                <p:cNvPr id="6225" name="Line 22"/>
                <p:cNvSpPr>
                  <a:spLocks noChangeShapeType="1"/>
                </p:cNvSpPr>
                <p:nvPr/>
              </p:nvSpPr>
              <p:spPr bwMode="auto">
                <a:xfrm>
                  <a:off x="1472" y="969"/>
                  <a:ext cx="0" cy="576"/>
                </a:xfrm>
                <a:prstGeom prst="line">
                  <a:avLst/>
                </a:prstGeom>
                <a:noFill/>
                <a:ln w="57150">
                  <a:solidFill>
                    <a:srgbClr val="000000"/>
                  </a:solidFill>
                  <a:round/>
                  <a:headEnd/>
                  <a:tailEnd/>
                </a:ln>
              </p:spPr>
              <p:txBody>
                <a:bodyPr>
                  <a:spAutoFit/>
                </a:bodyPr>
                <a:lstStyle/>
                <a:p>
                  <a:endParaRPr lang="en-US"/>
                </a:p>
              </p:txBody>
            </p:sp>
            <p:sp>
              <p:nvSpPr>
                <p:cNvPr id="6226" name="Line 23"/>
                <p:cNvSpPr>
                  <a:spLocks noChangeShapeType="1"/>
                </p:cNvSpPr>
                <p:nvPr/>
              </p:nvSpPr>
              <p:spPr bwMode="auto">
                <a:xfrm>
                  <a:off x="1470" y="1678"/>
                  <a:ext cx="0" cy="576"/>
                </a:xfrm>
                <a:prstGeom prst="line">
                  <a:avLst/>
                </a:prstGeom>
                <a:noFill/>
                <a:ln w="57150">
                  <a:solidFill>
                    <a:srgbClr val="000000"/>
                  </a:solidFill>
                  <a:round/>
                  <a:headEnd/>
                  <a:tailEnd/>
                </a:ln>
              </p:spPr>
              <p:txBody>
                <a:bodyPr>
                  <a:spAutoFit/>
                </a:bodyPr>
                <a:lstStyle/>
                <a:p>
                  <a:endParaRPr lang="en-US"/>
                </a:p>
              </p:txBody>
            </p:sp>
          </p:grpSp>
          <p:sp>
            <p:nvSpPr>
              <p:cNvPr id="6210" name="Text Box 24"/>
              <p:cNvSpPr txBox="1">
                <a:spLocks noChangeArrowheads="1"/>
              </p:cNvSpPr>
              <p:nvPr/>
            </p:nvSpPr>
            <p:spPr bwMode="auto">
              <a:xfrm>
                <a:off x="2160" y="2208"/>
                <a:ext cx="624"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chemeClr val="hlink"/>
                    </a:solidFill>
                  </a:rPr>
                  <a:t>collim.</a:t>
                </a:r>
              </a:p>
            </p:txBody>
          </p:sp>
          <p:sp>
            <p:nvSpPr>
              <p:cNvPr id="6211" name="Freeform 25" descr="Small confetti"/>
              <p:cNvSpPr>
                <a:spLocks/>
              </p:cNvSpPr>
              <p:nvPr/>
            </p:nvSpPr>
            <p:spPr bwMode="auto">
              <a:xfrm>
                <a:off x="2405" y="1479"/>
                <a:ext cx="2735" cy="258"/>
              </a:xfrm>
              <a:custGeom>
                <a:avLst/>
                <a:gdLst>
                  <a:gd name="T0" fmla="*/ 0 w 2735"/>
                  <a:gd name="T1" fmla="*/ 66 h 258"/>
                  <a:gd name="T2" fmla="*/ 2735 w 2735"/>
                  <a:gd name="T3" fmla="*/ 0 h 258"/>
                  <a:gd name="T4" fmla="*/ 2735 w 2735"/>
                  <a:gd name="T5" fmla="*/ 258 h 258"/>
                  <a:gd name="T6" fmla="*/ 0 w 2735"/>
                  <a:gd name="T7" fmla="*/ 194 h 258"/>
                  <a:gd name="T8" fmla="*/ 0 w 2735"/>
                  <a:gd name="T9" fmla="*/ 66 h 258"/>
                  <a:gd name="T10" fmla="*/ 0 60000 65536"/>
                  <a:gd name="T11" fmla="*/ 0 60000 65536"/>
                  <a:gd name="T12" fmla="*/ 0 60000 65536"/>
                  <a:gd name="T13" fmla="*/ 0 60000 65536"/>
                  <a:gd name="T14" fmla="*/ 0 60000 65536"/>
                  <a:gd name="T15" fmla="*/ 0 w 2735"/>
                  <a:gd name="T16" fmla="*/ 0 h 258"/>
                  <a:gd name="T17" fmla="*/ 2735 w 2735"/>
                  <a:gd name="T18" fmla="*/ 258 h 258"/>
                </a:gdLst>
                <a:ahLst/>
                <a:cxnLst>
                  <a:cxn ang="T10">
                    <a:pos x="T0" y="T1"/>
                  </a:cxn>
                  <a:cxn ang="T11">
                    <a:pos x="T2" y="T3"/>
                  </a:cxn>
                  <a:cxn ang="T12">
                    <a:pos x="T4" y="T5"/>
                  </a:cxn>
                  <a:cxn ang="T13">
                    <a:pos x="T6" y="T7"/>
                  </a:cxn>
                  <a:cxn ang="T14">
                    <a:pos x="T8" y="T9"/>
                  </a:cxn>
                </a:cxnLst>
                <a:rect l="T15" t="T16" r="T17" b="T18"/>
                <a:pathLst>
                  <a:path w="2735" h="258">
                    <a:moveTo>
                      <a:pt x="0" y="66"/>
                    </a:moveTo>
                    <a:lnTo>
                      <a:pt x="2735" y="0"/>
                    </a:lnTo>
                    <a:lnTo>
                      <a:pt x="2735" y="258"/>
                    </a:lnTo>
                    <a:lnTo>
                      <a:pt x="0" y="194"/>
                    </a:lnTo>
                    <a:lnTo>
                      <a:pt x="0" y="66"/>
                    </a:lnTo>
                    <a:close/>
                  </a:path>
                </a:pathLst>
              </a:custGeom>
              <a:pattFill prst="smConfetti">
                <a:fgClr>
                  <a:srgbClr val="800080"/>
                </a:fgClr>
                <a:bgClr>
                  <a:srgbClr val="FFFFFF"/>
                </a:bgClr>
              </a:pattFill>
              <a:ln w="28575">
                <a:noFill/>
                <a:round/>
                <a:headEnd/>
                <a:tailEnd/>
              </a:ln>
            </p:spPr>
            <p:txBody>
              <a:bodyPr>
                <a:spAutoFit/>
              </a:bodyPr>
              <a:lstStyle/>
              <a:p>
                <a:endParaRPr lang="en-US"/>
              </a:p>
            </p:txBody>
          </p:sp>
          <p:sp>
            <p:nvSpPr>
              <p:cNvPr id="6212" name="Line 26"/>
              <p:cNvSpPr>
                <a:spLocks noChangeShapeType="1"/>
              </p:cNvSpPr>
              <p:nvPr/>
            </p:nvSpPr>
            <p:spPr bwMode="auto">
              <a:xfrm>
                <a:off x="5136" y="720"/>
                <a:ext cx="0" cy="1728"/>
              </a:xfrm>
              <a:prstGeom prst="line">
                <a:avLst/>
              </a:prstGeom>
              <a:noFill/>
              <a:ln w="76200">
                <a:solidFill>
                  <a:srgbClr val="0066FF"/>
                </a:solidFill>
                <a:round/>
                <a:headEnd/>
                <a:tailEnd/>
              </a:ln>
            </p:spPr>
            <p:txBody>
              <a:bodyPr>
                <a:spAutoFit/>
              </a:bodyPr>
              <a:lstStyle/>
              <a:p>
                <a:endParaRPr lang="en-US"/>
              </a:p>
            </p:txBody>
          </p:sp>
          <p:sp>
            <p:nvSpPr>
              <p:cNvPr id="6213" name="Text Box 27"/>
              <p:cNvSpPr txBox="1">
                <a:spLocks noChangeArrowheads="1"/>
              </p:cNvSpPr>
              <p:nvPr/>
            </p:nvSpPr>
            <p:spPr bwMode="auto">
              <a:xfrm>
                <a:off x="4647" y="2418"/>
                <a:ext cx="960"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screen</a:t>
                </a:r>
              </a:p>
            </p:txBody>
          </p:sp>
          <p:grpSp>
            <p:nvGrpSpPr>
              <p:cNvPr id="5" name="Group 28"/>
              <p:cNvGrpSpPr>
                <a:grpSpLocks/>
              </p:cNvGrpSpPr>
              <p:nvPr/>
            </p:nvGrpSpPr>
            <p:grpSpPr bwMode="auto">
              <a:xfrm>
                <a:off x="3984" y="528"/>
                <a:ext cx="912" cy="874"/>
                <a:chOff x="3792" y="672"/>
                <a:chExt cx="912" cy="874"/>
              </a:xfrm>
            </p:grpSpPr>
            <p:sp>
              <p:nvSpPr>
                <p:cNvPr id="6221" name="Line 29"/>
                <p:cNvSpPr>
                  <a:spLocks noChangeShapeType="1"/>
                </p:cNvSpPr>
                <p:nvPr/>
              </p:nvSpPr>
              <p:spPr bwMode="auto">
                <a:xfrm flipV="1">
                  <a:off x="4032" y="768"/>
                  <a:ext cx="0" cy="576"/>
                </a:xfrm>
                <a:prstGeom prst="line">
                  <a:avLst/>
                </a:prstGeom>
                <a:noFill/>
                <a:ln w="28575">
                  <a:solidFill>
                    <a:srgbClr val="000000"/>
                  </a:solidFill>
                  <a:round/>
                  <a:headEnd/>
                  <a:tailEnd type="arrow" w="med" len="med"/>
                </a:ln>
              </p:spPr>
              <p:txBody>
                <a:bodyPr>
                  <a:spAutoFit/>
                </a:bodyPr>
                <a:lstStyle/>
                <a:p>
                  <a:endParaRPr lang="en-US"/>
                </a:p>
              </p:txBody>
            </p:sp>
            <p:sp>
              <p:nvSpPr>
                <p:cNvPr id="6222" name="Line 30"/>
                <p:cNvSpPr>
                  <a:spLocks noChangeShapeType="1"/>
                </p:cNvSpPr>
                <p:nvPr/>
              </p:nvSpPr>
              <p:spPr bwMode="auto">
                <a:xfrm rot="5400000" flipV="1">
                  <a:off x="4320" y="1056"/>
                  <a:ext cx="0" cy="576"/>
                </a:xfrm>
                <a:prstGeom prst="line">
                  <a:avLst/>
                </a:prstGeom>
                <a:noFill/>
                <a:ln w="28575">
                  <a:solidFill>
                    <a:srgbClr val="000000"/>
                  </a:solidFill>
                  <a:round/>
                  <a:headEnd/>
                  <a:tailEnd type="arrow" w="med" len="med"/>
                </a:ln>
              </p:spPr>
              <p:txBody>
                <a:bodyPr>
                  <a:spAutoFit/>
                </a:bodyPr>
                <a:lstStyle/>
                <a:p>
                  <a:endParaRPr lang="en-US"/>
                </a:p>
              </p:txBody>
            </p:sp>
            <p:sp>
              <p:nvSpPr>
                <p:cNvPr id="6223" name="Text Box 31"/>
                <p:cNvSpPr txBox="1">
                  <a:spLocks noChangeArrowheads="1"/>
                </p:cNvSpPr>
                <p:nvPr/>
              </p:nvSpPr>
              <p:spPr bwMode="auto">
                <a:xfrm>
                  <a:off x="3792" y="672"/>
                  <a:ext cx="288"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000000"/>
                      </a:solidFill>
                      <a:latin typeface="Times New Roman" pitchFamily="18" charset="0"/>
                    </a:rPr>
                    <a:t>z</a:t>
                  </a:r>
                </a:p>
              </p:txBody>
            </p:sp>
            <p:sp>
              <p:nvSpPr>
                <p:cNvPr id="6224" name="Text Box 32"/>
                <p:cNvSpPr txBox="1">
                  <a:spLocks noChangeArrowheads="1"/>
                </p:cNvSpPr>
                <p:nvPr/>
              </p:nvSpPr>
              <p:spPr bwMode="auto">
                <a:xfrm>
                  <a:off x="4416" y="1296"/>
                  <a:ext cx="288"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000000"/>
                      </a:solidFill>
                      <a:latin typeface="Times New Roman" pitchFamily="18" charset="0"/>
                    </a:rPr>
                    <a:t>x</a:t>
                  </a:r>
                </a:p>
              </p:txBody>
            </p:sp>
          </p:grpSp>
          <p:sp>
            <p:nvSpPr>
              <p:cNvPr id="6215" name="Text Box 33"/>
              <p:cNvSpPr txBox="1">
                <a:spLocks noChangeArrowheads="1"/>
              </p:cNvSpPr>
              <p:nvPr/>
            </p:nvSpPr>
            <p:spPr bwMode="auto">
              <a:xfrm>
                <a:off x="3888" y="1680"/>
                <a:ext cx="1008"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Ag beam</a:t>
                </a:r>
              </a:p>
            </p:txBody>
          </p:sp>
          <p:sp>
            <p:nvSpPr>
              <p:cNvPr id="6216" name="Rectangle 34" descr="Light upward diagonal"/>
              <p:cNvSpPr>
                <a:spLocks noChangeArrowheads="1"/>
              </p:cNvSpPr>
              <p:nvPr/>
            </p:nvSpPr>
            <p:spPr bwMode="auto">
              <a:xfrm>
                <a:off x="2688" y="1056"/>
                <a:ext cx="480" cy="432"/>
              </a:xfrm>
              <a:prstGeom prst="rect">
                <a:avLst/>
              </a:prstGeom>
              <a:pattFill prst="ltUpDiag">
                <a:fgClr>
                  <a:srgbClr val="FF0000"/>
                </a:fgClr>
                <a:bgClr>
                  <a:srgbClr val="FFFFFF"/>
                </a:bgClr>
              </a:pattFill>
              <a:ln w="28575" algn="ctr">
                <a:solidFill>
                  <a:srgbClr val="000000"/>
                </a:solidFill>
                <a:miter lim="800000"/>
                <a:headEnd/>
                <a:tailEnd/>
              </a:ln>
            </p:spPr>
            <p:txBody>
              <a:bodyPr wrap="none" anchor="ctr">
                <a:spAutoFit/>
              </a:bodyPr>
              <a:lstStyle/>
              <a:p>
                <a:endParaRPr lang="en-US"/>
              </a:p>
            </p:txBody>
          </p:sp>
          <p:sp>
            <p:nvSpPr>
              <p:cNvPr id="6217" name="Rectangle 35" descr="Light upward diagonal"/>
              <p:cNvSpPr>
                <a:spLocks noChangeArrowheads="1"/>
              </p:cNvSpPr>
              <p:nvPr/>
            </p:nvSpPr>
            <p:spPr bwMode="auto">
              <a:xfrm>
                <a:off x="2688" y="1728"/>
                <a:ext cx="480" cy="432"/>
              </a:xfrm>
              <a:prstGeom prst="rect">
                <a:avLst/>
              </a:prstGeom>
              <a:pattFill prst="ltUpDiag">
                <a:fgClr>
                  <a:schemeClr val="accent2"/>
                </a:fgClr>
                <a:bgClr>
                  <a:srgbClr val="FFFFFF"/>
                </a:bgClr>
              </a:pattFill>
              <a:ln w="28575" algn="ctr">
                <a:solidFill>
                  <a:srgbClr val="000000"/>
                </a:solidFill>
                <a:miter lim="800000"/>
                <a:headEnd/>
                <a:tailEnd/>
              </a:ln>
            </p:spPr>
            <p:txBody>
              <a:bodyPr wrap="none" anchor="ctr">
                <a:spAutoFit/>
              </a:bodyPr>
              <a:lstStyle/>
              <a:p>
                <a:endParaRPr lang="en-US"/>
              </a:p>
            </p:txBody>
          </p:sp>
          <p:sp>
            <p:nvSpPr>
              <p:cNvPr id="6218" name="Text Box 36"/>
              <p:cNvSpPr txBox="1">
                <a:spLocks noChangeArrowheads="1"/>
              </p:cNvSpPr>
              <p:nvPr/>
            </p:nvSpPr>
            <p:spPr bwMode="auto">
              <a:xfrm>
                <a:off x="2726" y="1095"/>
                <a:ext cx="384" cy="367"/>
              </a:xfrm>
              <a:prstGeom prst="rect">
                <a:avLst/>
              </a:prstGeom>
              <a:noFill/>
              <a:ln w="28575" algn="ctr">
                <a:noFill/>
                <a:miter lim="800000"/>
                <a:headEnd/>
                <a:tailEnd/>
              </a:ln>
            </p:spPr>
            <p:txBody>
              <a:bodyPr>
                <a:spAutoFit/>
              </a:bodyPr>
              <a:lstStyle/>
              <a:p>
                <a:pPr algn="ctr" eaLnBrk="1" hangingPunct="1">
                  <a:spcBef>
                    <a:spcPct val="50000"/>
                  </a:spcBef>
                </a:pPr>
                <a:r>
                  <a:rPr lang="en-US" sz="3200" b="1">
                    <a:solidFill>
                      <a:srgbClr val="FF0000"/>
                    </a:solidFill>
                    <a:latin typeface="Times New Roman" pitchFamily="18" charset="0"/>
                  </a:rPr>
                  <a:t>N</a:t>
                </a:r>
              </a:p>
            </p:txBody>
          </p:sp>
          <p:sp>
            <p:nvSpPr>
              <p:cNvPr id="6219" name="Text Box 37"/>
              <p:cNvSpPr txBox="1">
                <a:spLocks noChangeArrowheads="1"/>
              </p:cNvSpPr>
              <p:nvPr/>
            </p:nvSpPr>
            <p:spPr bwMode="auto">
              <a:xfrm>
                <a:off x="2740" y="1758"/>
                <a:ext cx="384" cy="367"/>
              </a:xfrm>
              <a:prstGeom prst="rect">
                <a:avLst/>
              </a:prstGeom>
              <a:noFill/>
              <a:ln w="28575" algn="ctr">
                <a:noFill/>
                <a:miter lim="800000"/>
                <a:headEnd/>
                <a:tailEnd/>
              </a:ln>
            </p:spPr>
            <p:txBody>
              <a:bodyPr>
                <a:spAutoFit/>
              </a:bodyPr>
              <a:lstStyle/>
              <a:p>
                <a:pPr algn="ctr" eaLnBrk="1" hangingPunct="1">
                  <a:spcBef>
                    <a:spcPct val="50000"/>
                  </a:spcBef>
                </a:pPr>
                <a:r>
                  <a:rPr lang="en-US" sz="3200" b="1">
                    <a:solidFill>
                      <a:srgbClr val="0000CC"/>
                    </a:solidFill>
                    <a:latin typeface="Times New Roman" pitchFamily="18" charset="0"/>
                  </a:rPr>
                  <a:t>S</a:t>
                </a:r>
              </a:p>
            </p:txBody>
          </p:sp>
          <p:sp>
            <p:nvSpPr>
              <p:cNvPr id="6220" name="Text Box 38"/>
              <p:cNvSpPr txBox="1">
                <a:spLocks noChangeArrowheads="1"/>
              </p:cNvSpPr>
              <p:nvPr/>
            </p:nvSpPr>
            <p:spPr bwMode="auto">
              <a:xfrm>
                <a:off x="2592" y="768"/>
                <a:ext cx="720"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Magnet</a:t>
                </a:r>
              </a:p>
            </p:txBody>
          </p:sp>
        </p:grpSp>
        <p:sp>
          <p:nvSpPr>
            <p:cNvPr id="6197" name="Text Box 39"/>
            <p:cNvSpPr txBox="1">
              <a:spLocks noChangeArrowheads="1"/>
            </p:cNvSpPr>
            <p:nvPr/>
          </p:nvSpPr>
          <p:spPr bwMode="auto">
            <a:xfrm>
              <a:off x="5214" y="1497"/>
              <a:ext cx="192"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0000CC"/>
                  </a:solidFill>
                  <a:latin typeface="Times New Roman" pitchFamily="18" charset="0"/>
                </a:rPr>
                <a:t>0</a:t>
              </a:r>
            </a:p>
          </p:txBody>
        </p:sp>
      </p:grpSp>
      <p:grpSp>
        <p:nvGrpSpPr>
          <p:cNvPr id="6" name="Group 40"/>
          <p:cNvGrpSpPr>
            <a:grpSpLocks/>
          </p:cNvGrpSpPr>
          <p:nvPr/>
        </p:nvGrpSpPr>
        <p:grpSpPr bwMode="auto">
          <a:xfrm>
            <a:off x="381000" y="3657600"/>
            <a:ext cx="4267200" cy="3200400"/>
            <a:chOff x="240" y="2208"/>
            <a:chExt cx="2688" cy="2016"/>
          </a:xfrm>
        </p:grpSpPr>
        <p:grpSp>
          <p:nvGrpSpPr>
            <p:cNvPr id="7" name="Group 41"/>
            <p:cNvGrpSpPr>
              <a:grpSpLocks/>
            </p:cNvGrpSpPr>
            <p:nvPr/>
          </p:nvGrpSpPr>
          <p:grpSpPr bwMode="auto">
            <a:xfrm>
              <a:off x="240" y="2640"/>
              <a:ext cx="1824" cy="1584"/>
              <a:chOff x="384" y="2448"/>
              <a:chExt cx="1824" cy="1584"/>
            </a:xfrm>
          </p:grpSpPr>
          <p:grpSp>
            <p:nvGrpSpPr>
              <p:cNvPr id="8" name="Group 42"/>
              <p:cNvGrpSpPr>
                <a:grpSpLocks/>
              </p:cNvGrpSpPr>
              <p:nvPr/>
            </p:nvGrpSpPr>
            <p:grpSpPr bwMode="auto">
              <a:xfrm>
                <a:off x="664" y="2544"/>
                <a:ext cx="1231" cy="1344"/>
                <a:chOff x="664" y="2640"/>
                <a:chExt cx="1231" cy="1344"/>
              </a:xfrm>
            </p:grpSpPr>
            <p:sp>
              <p:nvSpPr>
                <p:cNvPr id="6183" name="Freeform 43"/>
                <p:cNvSpPr>
                  <a:spLocks/>
                </p:cNvSpPr>
                <p:nvPr/>
              </p:nvSpPr>
              <p:spPr bwMode="auto">
                <a:xfrm>
                  <a:off x="975" y="3141"/>
                  <a:ext cx="126" cy="270"/>
                </a:xfrm>
                <a:custGeom>
                  <a:avLst/>
                  <a:gdLst>
                    <a:gd name="T0" fmla="*/ 0 w 126"/>
                    <a:gd name="T1" fmla="*/ 0 h 270"/>
                    <a:gd name="T2" fmla="*/ 63 w 126"/>
                    <a:gd name="T3" fmla="*/ 141 h 270"/>
                    <a:gd name="T4" fmla="*/ 126 w 126"/>
                    <a:gd name="T5" fmla="*/ 270 h 270"/>
                    <a:gd name="T6" fmla="*/ 0 60000 65536"/>
                    <a:gd name="T7" fmla="*/ 0 60000 65536"/>
                    <a:gd name="T8" fmla="*/ 0 60000 65536"/>
                    <a:gd name="T9" fmla="*/ 0 w 126"/>
                    <a:gd name="T10" fmla="*/ 0 h 270"/>
                    <a:gd name="T11" fmla="*/ 126 w 126"/>
                    <a:gd name="T12" fmla="*/ 270 h 270"/>
                  </a:gdLst>
                  <a:ahLst/>
                  <a:cxnLst>
                    <a:cxn ang="T6">
                      <a:pos x="T0" y="T1"/>
                    </a:cxn>
                    <a:cxn ang="T7">
                      <a:pos x="T2" y="T3"/>
                    </a:cxn>
                    <a:cxn ang="T8">
                      <a:pos x="T4" y="T5"/>
                    </a:cxn>
                  </a:cxnLst>
                  <a:rect l="T9" t="T10" r="T11" b="T12"/>
                  <a:pathLst>
                    <a:path w="126" h="270">
                      <a:moveTo>
                        <a:pt x="0" y="0"/>
                      </a:moveTo>
                      <a:cubicBezTo>
                        <a:pt x="10" y="23"/>
                        <a:pt x="42" y="96"/>
                        <a:pt x="63" y="141"/>
                      </a:cubicBezTo>
                      <a:cubicBezTo>
                        <a:pt x="84" y="186"/>
                        <a:pt x="113" y="243"/>
                        <a:pt x="126" y="270"/>
                      </a:cubicBezTo>
                    </a:path>
                  </a:pathLst>
                </a:custGeom>
                <a:noFill/>
                <a:ln w="28575">
                  <a:solidFill>
                    <a:srgbClr val="006600"/>
                  </a:solidFill>
                  <a:round/>
                  <a:headEnd/>
                  <a:tailEnd type="arrow" w="med" len="med"/>
                </a:ln>
              </p:spPr>
              <p:txBody>
                <a:bodyPr>
                  <a:spAutoFit/>
                </a:bodyPr>
                <a:lstStyle/>
                <a:p>
                  <a:endParaRPr lang="en-US"/>
                </a:p>
              </p:txBody>
            </p:sp>
            <p:sp>
              <p:nvSpPr>
                <p:cNvPr id="6184" name="Freeform 44"/>
                <p:cNvSpPr>
                  <a:spLocks/>
                </p:cNvSpPr>
                <p:nvPr/>
              </p:nvSpPr>
              <p:spPr bwMode="auto">
                <a:xfrm>
                  <a:off x="774" y="3150"/>
                  <a:ext cx="138" cy="258"/>
                </a:xfrm>
                <a:custGeom>
                  <a:avLst/>
                  <a:gdLst>
                    <a:gd name="T0" fmla="*/ 138 w 138"/>
                    <a:gd name="T1" fmla="*/ 18 h 258"/>
                    <a:gd name="T2" fmla="*/ 120 w 138"/>
                    <a:gd name="T3" fmla="*/ 0 h 258"/>
                    <a:gd name="T4" fmla="*/ 63 w 138"/>
                    <a:gd name="T5" fmla="*/ 129 h 258"/>
                    <a:gd name="T6" fmla="*/ 0 w 138"/>
                    <a:gd name="T7" fmla="*/ 258 h 258"/>
                    <a:gd name="T8" fmla="*/ 0 60000 65536"/>
                    <a:gd name="T9" fmla="*/ 0 60000 65536"/>
                    <a:gd name="T10" fmla="*/ 0 60000 65536"/>
                    <a:gd name="T11" fmla="*/ 0 60000 65536"/>
                    <a:gd name="T12" fmla="*/ 0 w 138"/>
                    <a:gd name="T13" fmla="*/ 0 h 258"/>
                    <a:gd name="T14" fmla="*/ 138 w 138"/>
                    <a:gd name="T15" fmla="*/ 258 h 258"/>
                  </a:gdLst>
                  <a:ahLst/>
                  <a:cxnLst>
                    <a:cxn ang="T8">
                      <a:pos x="T0" y="T1"/>
                    </a:cxn>
                    <a:cxn ang="T9">
                      <a:pos x="T2" y="T3"/>
                    </a:cxn>
                    <a:cxn ang="T10">
                      <a:pos x="T4" y="T5"/>
                    </a:cxn>
                    <a:cxn ang="T11">
                      <a:pos x="T6" y="T7"/>
                    </a:cxn>
                  </a:cxnLst>
                  <a:rect l="T12" t="T13" r="T14" b="T15"/>
                  <a:pathLst>
                    <a:path w="138" h="258">
                      <a:moveTo>
                        <a:pt x="138" y="18"/>
                      </a:moveTo>
                      <a:lnTo>
                        <a:pt x="120" y="0"/>
                      </a:lnTo>
                      <a:cubicBezTo>
                        <a:pt x="108" y="18"/>
                        <a:pt x="83" y="86"/>
                        <a:pt x="63" y="129"/>
                      </a:cubicBezTo>
                      <a:cubicBezTo>
                        <a:pt x="43" y="172"/>
                        <a:pt x="13" y="231"/>
                        <a:pt x="0" y="258"/>
                      </a:cubicBezTo>
                    </a:path>
                  </a:pathLst>
                </a:custGeom>
                <a:noFill/>
                <a:ln w="28575">
                  <a:solidFill>
                    <a:srgbClr val="006600"/>
                  </a:solidFill>
                  <a:round/>
                  <a:headEnd/>
                  <a:tailEnd type="arrow" w="med" len="med"/>
                </a:ln>
              </p:spPr>
              <p:txBody>
                <a:bodyPr>
                  <a:spAutoFit/>
                </a:bodyPr>
                <a:lstStyle/>
                <a:p>
                  <a:endParaRPr lang="en-US"/>
                </a:p>
              </p:txBody>
            </p:sp>
            <p:sp>
              <p:nvSpPr>
                <p:cNvPr id="6185" name="Freeform 45"/>
                <p:cNvSpPr>
                  <a:spLocks/>
                </p:cNvSpPr>
                <p:nvPr/>
              </p:nvSpPr>
              <p:spPr bwMode="auto">
                <a:xfrm>
                  <a:off x="951" y="3159"/>
                  <a:ext cx="79" cy="300"/>
                </a:xfrm>
                <a:custGeom>
                  <a:avLst/>
                  <a:gdLst>
                    <a:gd name="T0" fmla="*/ 0 w 79"/>
                    <a:gd name="T1" fmla="*/ 0 h 300"/>
                    <a:gd name="T2" fmla="*/ 28 w 79"/>
                    <a:gd name="T3" fmla="*/ 168 h 300"/>
                    <a:gd name="T4" fmla="*/ 79 w 79"/>
                    <a:gd name="T5" fmla="*/ 300 h 300"/>
                    <a:gd name="T6" fmla="*/ 0 60000 65536"/>
                    <a:gd name="T7" fmla="*/ 0 60000 65536"/>
                    <a:gd name="T8" fmla="*/ 0 60000 65536"/>
                    <a:gd name="T9" fmla="*/ 0 w 79"/>
                    <a:gd name="T10" fmla="*/ 0 h 300"/>
                    <a:gd name="T11" fmla="*/ 79 w 79"/>
                    <a:gd name="T12" fmla="*/ 300 h 300"/>
                  </a:gdLst>
                  <a:ahLst/>
                  <a:cxnLst>
                    <a:cxn ang="T6">
                      <a:pos x="T0" y="T1"/>
                    </a:cxn>
                    <a:cxn ang="T7">
                      <a:pos x="T2" y="T3"/>
                    </a:cxn>
                    <a:cxn ang="T8">
                      <a:pos x="T4" y="T5"/>
                    </a:cxn>
                  </a:cxnLst>
                  <a:rect l="T9" t="T10" r="T11" b="T12"/>
                  <a:pathLst>
                    <a:path w="79" h="300">
                      <a:moveTo>
                        <a:pt x="0" y="0"/>
                      </a:moveTo>
                      <a:cubicBezTo>
                        <a:pt x="5" y="27"/>
                        <a:pt x="15" y="118"/>
                        <a:pt x="28" y="168"/>
                      </a:cubicBezTo>
                      <a:cubicBezTo>
                        <a:pt x="41" y="218"/>
                        <a:pt x="60" y="258"/>
                        <a:pt x="79" y="300"/>
                      </a:cubicBezTo>
                    </a:path>
                  </a:pathLst>
                </a:custGeom>
                <a:noFill/>
                <a:ln w="28575">
                  <a:solidFill>
                    <a:srgbClr val="006600"/>
                  </a:solidFill>
                  <a:round/>
                  <a:headEnd/>
                  <a:tailEnd type="arrow" w="med" len="med"/>
                </a:ln>
              </p:spPr>
              <p:txBody>
                <a:bodyPr>
                  <a:spAutoFit/>
                </a:bodyPr>
                <a:lstStyle/>
                <a:p>
                  <a:endParaRPr lang="en-US"/>
                </a:p>
              </p:txBody>
            </p:sp>
            <p:sp>
              <p:nvSpPr>
                <p:cNvPr id="6186" name="Freeform 46"/>
                <p:cNvSpPr>
                  <a:spLocks/>
                </p:cNvSpPr>
                <p:nvPr/>
              </p:nvSpPr>
              <p:spPr bwMode="auto">
                <a:xfrm>
                  <a:off x="837" y="3168"/>
                  <a:ext cx="75" cy="291"/>
                </a:xfrm>
                <a:custGeom>
                  <a:avLst/>
                  <a:gdLst>
                    <a:gd name="T0" fmla="*/ 75 w 75"/>
                    <a:gd name="T1" fmla="*/ 0 h 291"/>
                    <a:gd name="T2" fmla="*/ 51 w 75"/>
                    <a:gd name="T3" fmla="*/ 159 h 291"/>
                    <a:gd name="T4" fmla="*/ 0 w 75"/>
                    <a:gd name="T5" fmla="*/ 291 h 291"/>
                    <a:gd name="T6" fmla="*/ 0 60000 65536"/>
                    <a:gd name="T7" fmla="*/ 0 60000 65536"/>
                    <a:gd name="T8" fmla="*/ 0 60000 65536"/>
                    <a:gd name="T9" fmla="*/ 0 w 75"/>
                    <a:gd name="T10" fmla="*/ 0 h 291"/>
                    <a:gd name="T11" fmla="*/ 75 w 75"/>
                    <a:gd name="T12" fmla="*/ 291 h 291"/>
                  </a:gdLst>
                  <a:ahLst/>
                  <a:cxnLst>
                    <a:cxn ang="T6">
                      <a:pos x="T0" y="T1"/>
                    </a:cxn>
                    <a:cxn ang="T7">
                      <a:pos x="T2" y="T3"/>
                    </a:cxn>
                    <a:cxn ang="T8">
                      <a:pos x="T4" y="T5"/>
                    </a:cxn>
                  </a:cxnLst>
                  <a:rect l="T9" t="T10" r="T11" b="T12"/>
                  <a:pathLst>
                    <a:path w="75" h="291">
                      <a:moveTo>
                        <a:pt x="75" y="0"/>
                      </a:moveTo>
                      <a:cubicBezTo>
                        <a:pt x="69" y="55"/>
                        <a:pt x="63" y="111"/>
                        <a:pt x="51" y="159"/>
                      </a:cubicBezTo>
                      <a:cubicBezTo>
                        <a:pt x="39" y="207"/>
                        <a:pt x="19" y="249"/>
                        <a:pt x="0" y="291"/>
                      </a:cubicBezTo>
                    </a:path>
                  </a:pathLst>
                </a:custGeom>
                <a:noFill/>
                <a:ln w="28575">
                  <a:solidFill>
                    <a:srgbClr val="006600"/>
                  </a:solidFill>
                  <a:round/>
                  <a:headEnd/>
                  <a:tailEnd type="arrow" w="med" len="med"/>
                </a:ln>
              </p:spPr>
              <p:txBody>
                <a:bodyPr>
                  <a:spAutoFit/>
                </a:bodyPr>
                <a:lstStyle/>
                <a:p>
                  <a:endParaRPr lang="en-US"/>
                </a:p>
              </p:txBody>
            </p:sp>
            <p:sp>
              <p:nvSpPr>
                <p:cNvPr id="6187" name="Line 47"/>
                <p:cNvSpPr>
                  <a:spLocks noChangeShapeType="1"/>
                </p:cNvSpPr>
                <p:nvPr/>
              </p:nvSpPr>
              <p:spPr bwMode="auto">
                <a:xfrm>
                  <a:off x="933" y="3168"/>
                  <a:ext cx="0" cy="336"/>
                </a:xfrm>
                <a:prstGeom prst="line">
                  <a:avLst/>
                </a:prstGeom>
                <a:noFill/>
                <a:ln w="28575">
                  <a:solidFill>
                    <a:srgbClr val="006600"/>
                  </a:solidFill>
                  <a:round/>
                  <a:headEnd/>
                  <a:tailEnd type="arrow" w="med" len="med"/>
                </a:ln>
              </p:spPr>
              <p:txBody>
                <a:bodyPr>
                  <a:spAutoFit/>
                </a:bodyPr>
                <a:lstStyle/>
                <a:p>
                  <a:endParaRPr lang="en-US"/>
                </a:p>
              </p:txBody>
            </p:sp>
            <p:sp>
              <p:nvSpPr>
                <p:cNvPr id="6188" name="Oval 48"/>
                <p:cNvSpPr>
                  <a:spLocks noChangeArrowheads="1"/>
                </p:cNvSpPr>
                <p:nvPr/>
              </p:nvSpPr>
              <p:spPr bwMode="auto">
                <a:xfrm>
                  <a:off x="864" y="3255"/>
                  <a:ext cx="144" cy="144"/>
                </a:xfrm>
                <a:prstGeom prst="ellipse">
                  <a:avLst/>
                </a:prstGeom>
                <a:solidFill>
                  <a:srgbClr val="FF66CC"/>
                </a:solidFill>
                <a:ln w="28575" algn="ctr">
                  <a:solidFill>
                    <a:srgbClr val="000000"/>
                  </a:solidFill>
                  <a:round/>
                  <a:headEnd/>
                  <a:tailEnd/>
                </a:ln>
              </p:spPr>
              <p:txBody>
                <a:bodyPr anchor="ctr">
                  <a:spAutoFit/>
                </a:bodyPr>
                <a:lstStyle/>
                <a:p>
                  <a:endParaRPr lang="en-US"/>
                </a:p>
              </p:txBody>
            </p:sp>
            <p:sp>
              <p:nvSpPr>
                <p:cNvPr id="6189" name="Freeform 49" descr="Light upward diagonal"/>
                <p:cNvSpPr>
                  <a:spLocks/>
                </p:cNvSpPr>
                <p:nvPr/>
              </p:nvSpPr>
              <p:spPr bwMode="auto">
                <a:xfrm>
                  <a:off x="786" y="2640"/>
                  <a:ext cx="288" cy="528"/>
                </a:xfrm>
                <a:custGeom>
                  <a:avLst/>
                  <a:gdLst>
                    <a:gd name="T0" fmla="*/ 0 w 288"/>
                    <a:gd name="T1" fmla="*/ 0 h 528"/>
                    <a:gd name="T2" fmla="*/ 0 w 288"/>
                    <a:gd name="T3" fmla="*/ 192 h 528"/>
                    <a:gd name="T4" fmla="*/ 0 w 288"/>
                    <a:gd name="T5" fmla="*/ 288 h 528"/>
                    <a:gd name="T6" fmla="*/ 144 w 288"/>
                    <a:gd name="T7" fmla="*/ 528 h 528"/>
                    <a:gd name="T8" fmla="*/ 288 w 288"/>
                    <a:gd name="T9" fmla="*/ 288 h 528"/>
                    <a:gd name="T10" fmla="*/ 288 w 288"/>
                    <a:gd name="T11" fmla="*/ 192 h 528"/>
                    <a:gd name="T12" fmla="*/ 288 w 288"/>
                    <a:gd name="T13" fmla="*/ 0 h 528"/>
                    <a:gd name="T14" fmla="*/ 0 w 288"/>
                    <a:gd name="T15" fmla="*/ 0 h 52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528"/>
                    <a:gd name="T26" fmla="*/ 288 w 288"/>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528">
                      <a:moveTo>
                        <a:pt x="0" y="0"/>
                      </a:moveTo>
                      <a:lnTo>
                        <a:pt x="0" y="192"/>
                      </a:lnTo>
                      <a:lnTo>
                        <a:pt x="0" y="288"/>
                      </a:lnTo>
                      <a:cubicBezTo>
                        <a:pt x="24" y="344"/>
                        <a:pt x="96" y="528"/>
                        <a:pt x="144" y="528"/>
                      </a:cubicBezTo>
                      <a:cubicBezTo>
                        <a:pt x="192" y="528"/>
                        <a:pt x="264" y="344"/>
                        <a:pt x="288" y="288"/>
                      </a:cubicBezTo>
                      <a:lnTo>
                        <a:pt x="288" y="192"/>
                      </a:lnTo>
                      <a:lnTo>
                        <a:pt x="288" y="0"/>
                      </a:lnTo>
                      <a:lnTo>
                        <a:pt x="0" y="0"/>
                      </a:lnTo>
                      <a:close/>
                    </a:path>
                  </a:pathLst>
                </a:custGeom>
                <a:pattFill prst="ltUpDiag">
                  <a:fgClr>
                    <a:srgbClr val="FF0000"/>
                  </a:fgClr>
                  <a:bgClr>
                    <a:srgbClr val="FFFFFF"/>
                  </a:bgClr>
                </a:pattFill>
                <a:ln w="28575">
                  <a:solidFill>
                    <a:srgbClr val="000000"/>
                  </a:solidFill>
                  <a:round/>
                  <a:headEnd/>
                  <a:tailEnd/>
                </a:ln>
              </p:spPr>
              <p:txBody>
                <a:bodyPr>
                  <a:spAutoFit/>
                </a:bodyPr>
                <a:lstStyle/>
                <a:p>
                  <a:endParaRPr lang="en-US"/>
                </a:p>
              </p:txBody>
            </p:sp>
            <p:sp>
              <p:nvSpPr>
                <p:cNvPr id="6190" name="Freeform 50" descr="Light upward diagonal"/>
                <p:cNvSpPr>
                  <a:spLocks/>
                </p:cNvSpPr>
                <p:nvPr/>
              </p:nvSpPr>
              <p:spPr bwMode="auto">
                <a:xfrm>
                  <a:off x="741" y="3390"/>
                  <a:ext cx="396" cy="594"/>
                </a:xfrm>
                <a:custGeom>
                  <a:avLst/>
                  <a:gdLst>
                    <a:gd name="T0" fmla="*/ 0 w 396"/>
                    <a:gd name="T1" fmla="*/ 594 h 594"/>
                    <a:gd name="T2" fmla="*/ 0 w 396"/>
                    <a:gd name="T3" fmla="*/ 0 h 594"/>
                    <a:gd name="T4" fmla="*/ 81 w 396"/>
                    <a:gd name="T5" fmla="*/ 63 h 594"/>
                    <a:gd name="T6" fmla="*/ 195 w 396"/>
                    <a:gd name="T7" fmla="*/ 99 h 594"/>
                    <a:gd name="T8" fmla="*/ 318 w 396"/>
                    <a:gd name="T9" fmla="*/ 57 h 594"/>
                    <a:gd name="T10" fmla="*/ 396 w 396"/>
                    <a:gd name="T11" fmla="*/ 0 h 594"/>
                    <a:gd name="T12" fmla="*/ 396 w 396"/>
                    <a:gd name="T13" fmla="*/ 594 h 594"/>
                    <a:gd name="T14" fmla="*/ 0 w 396"/>
                    <a:gd name="T15" fmla="*/ 594 h 594"/>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594"/>
                    <a:gd name="T26" fmla="*/ 396 w 396"/>
                    <a:gd name="T27" fmla="*/ 594 h 5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594">
                      <a:moveTo>
                        <a:pt x="0" y="594"/>
                      </a:moveTo>
                      <a:lnTo>
                        <a:pt x="0" y="0"/>
                      </a:lnTo>
                      <a:lnTo>
                        <a:pt x="81" y="63"/>
                      </a:lnTo>
                      <a:cubicBezTo>
                        <a:pt x="113" y="79"/>
                        <a:pt x="156" y="100"/>
                        <a:pt x="195" y="99"/>
                      </a:cubicBezTo>
                      <a:cubicBezTo>
                        <a:pt x="234" y="98"/>
                        <a:pt x="284" y="74"/>
                        <a:pt x="318" y="57"/>
                      </a:cubicBezTo>
                      <a:lnTo>
                        <a:pt x="396" y="0"/>
                      </a:lnTo>
                      <a:lnTo>
                        <a:pt x="396" y="594"/>
                      </a:lnTo>
                      <a:lnTo>
                        <a:pt x="0" y="594"/>
                      </a:lnTo>
                      <a:close/>
                    </a:path>
                  </a:pathLst>
                </a:custGeom>
                <a:pattFill prst="ltUpDiag">
                  <a:fgClr>
                    <a:srgbClr val="0000CC"/>
                  </a:fgClr>
                  <a:bgClr>
                    <a:srgbClr val="FFFFFF"/>
                  </a:bgClr>
                </a:pattFill>
                <a:ln w="28575">
                  <a:solidFill>
                    <a:srgbClr val="000000"/>
                  </a:solidFill>
                  <a:round/>
                  <a:headEnd/>
                  <a:tailEnd/>
                </a:ln>
              </p:spPr>
              <p:txBody>
                <a:bodyPr>
                  <a:spAutoFit/>
                </a:bodyPr>
                <a:lstStyle/>
                <a:p>
                  <a:endParaRPr lang="en-US"/>
                </a:p>
              </p:txBody>
            </p:sp>
            <p:graphicFrame>
              <p:nvGraphicFramePr>
                <p:cNvPr id="6147" name="Object 51"/>
                <p:cNvGraphicFramePr>
                  <a:graphicFrameLocks noChangeAspect="1"/>
                </p:cNvGraphicFramePr>
                <p:nvPr/>
              </p:nvGraphicFramePr>
              <p:xfrm>
                <a:off x="664" y="3099"/>
                <a:ext cx="177" cy="236"/>
              </p:xfrm>
              <a:graphic>
                <a:graphicData uri="http://schemas.openxmlformats.org/presentationml/2006/ole">
                  <mc:AlternateContent xmlns:mc="http://schemas.openxmlformats.org/markup-compatibility/2006">
                    <mc:Choice xmlns:v="urn:schemas-microsoft-com:vml" Requires="v">
                      <p:oleObj spid="_x0000_s83996" name="Equation" r:id="rId3" imgW="4869000" imgH="6485400" progId="Equation.3">
                        <p:embed/>
                      </p:oleObj>
                    </mc:Choice>
                    <mc:Fallback>
                      <p:oleObj name="Equation" r:id="rId3" imgW="4869000" imgH="6485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 y="3099"/>
                              <a:ext cx="177"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1" name="Text Box 52"/>
                <p:cNvSpPr txBox="1">
                  <a:spLocks noChangeArrowheads="1"/>
                </p:cNvSpPr>
                <p:nvPr/>
              </p:nvSpPr>
              <p:spPr bwMode="auto">
                <a:xfrm>
                  <a:off x="805" y="2679"/>
                  <a:ext cx="237" cy="288"/>
                </a:xfrm>
                <a:prstGeom prst="rect">
                  <a:avLst/>
                </a:prstGeom>
                <a:noFill/>
                <a:ln w="28575" algn="ctr">
                  <a:noFill/>
                  <a:miter lim="800000"/>
                  <a:headEnd/>
                  <a:tailEnd/>
                </a:ln>
              </p:spPr>
              <p:txBody>
                <a:bodyPr>
                  <a:spAutoFit/>
                </a:bodyPr>
                <a:lstStyle/>
                <a:p>
                  <a:pPr algn="ctr" eaLnBrk="1" hangingPunct="1">
                    <a:spcBef>
                      <a:spcPct val="50000"/>
                    </a:spcBef>
                  </a:pPr>
                  <a:r>
                    <a:rPr lang="en-US" sz="2400" b="1">
                      <a:solidFill>
                        <a:srgbClr val="FF0000"/>
                      </a:solidFill>
                      <a:latin typeface="Times New Roman" pitchFamily="18" charset="0"/>
                    </a:rPr>
                    <a:t>N</a:t>
                  </a:r>
                </a:p>
              </p:txBody>
            </p:sp>
            <p:sp>
              <p:nvSpPr>
                <p:cNvPr id="6192" name="Text Box 53"/>
                <p:cNvSpPr txBox="1">
                  <a:spLocks noChangeArrowheads="1"/>
                </p:cNvSpPr>
                <p:nvPr/>
              </p:nvSpPr>
              <p:spPr bwMode="auto">
                <a:xfrm>
                  <a:off x="833" y="3552"/>
                  <a:ext cx="237" cy="288"/>
                </a:xfrm>
                <a:prstGeom prst="rect">
                  <a:avLst/>
                </a:prstGeom>
                <a:noFill/>
                <a:ln w="28575" algn="ctr">
                  <a:noFill/>
                  <a:miter lim="800000"/>
                  <a:headEnd/>
                  <a:tailEnd/>
                </a:ln>
              </p:spPr>
              <p:txBody>
                <a:bodyPr>
                  <a:spAutoFit/>
                </a:bodyPr>
                <a:lstStyle/>
                <a:p>
                  <a:pPr algn="ctr" eaLnBrk="1" hangingPunct="1">
                    <a:spcBef>
                      <a:spcPct val="50000"/>
                    </a:spcBef>
                  </a:pPr>
                  <a:r>
                    <a:rPr lang="en-US" sz="2400" b="1">
                      <a:solidFill>
                        <a:srgbClr val="0000CC"/>
                      </a:solidFill>
                      <a:latin typeface="Times New Roman" pitchFamily="18" charset="0"/>
                    </a:rPr>
                    <a:t>S</a:t>
                  </a:r>
                </a:p>
              </p:txBody>
            </p:sp>
            <p:sp>
              <p:nvSpPr>
                <p:cNvPr id="6193" name="Text Box 54"/>
                <p:cNvSpPr txBox="1">
                  <a:spLocks noChangeArrowheads="1"/>
                </p:cNvSpPr>
                <p:nvPr/>
              </p:nvSpPr>
              <p:spPr bwMode="auto">
                <a:xfrm>
                  <a:off x="1079" y="2978"/>
                  <a:ext cx="816"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Ag beam</a:t>
                  </a:r>
                </a:p>
              </p:txBody>
            </p:sp>
            <p:sp>
              <p:nvSpPr>
                <p:cNvPr id="6194" name="Line 55"/>
                <p:cNvSpPr>
                  <a:spLocks noChangeShapeType="1"/>
                </p:cNvSpPr>
                <p:nvPr/>
              </p:nvSpPr>
              <p:spPr bwMode="auto">
                <a:xfrm flipH="1">
                  <a:off x="969" y="3154"/>
                  <a:ext cx="174" cy="147"/>
                </a:xfrm>
                <a:prstGeom prst="line">
                  <a:avLst/>
                </a:prstGeom>
                <a:noFill/>
                <a:ln w="28575">
                  <a:solidFill>
                    <a:srgbClr val="000000"/>
                  </a:solidFill>
                  <a:round/>
                  <a:headEnd/>
                  <a:tailEnd type="arrow" w="med" len="med"/>
                </a:ln>
              </p:spPr>
              <p:txBody>
                <a:bodyPr>
                  <a:spAutoFit/>
                </a:bodyPr>
                <a:lstStyle/>
                <a:p>
                  <a:endParaRPr lang="en-US"/>
                </a:p>
              </p:txBody>
            </p:sp>
          </p:grpSp>
          <p:grpSp>
            <p:nvGrpSpPr>
              <p:cNvPr id="9" name="Group 56"/>
              <p:cNvGrpSpPr>
                <a:grpSpLocks/>
              </p:cNvGrpSpPr>
              <p:nvPr/>
            </p:nvGrpSpPr>
            <p:grpSpPr bwMode="auto">
              <a:xfrm>
                <a:off x="1200" y="3312"/>
                <a:ext cx="960" cy="644"/>
                <a:chOff x="1392" y="3456"/>
                <a:chExt cx="960" cy="644"/>
              </a:xfrm>
            </p:grpSpPr>
            <p:graphicFrame>
              <p:nvGraphicFramePr>
                <p:cNvPr id="6146" name="Object 57"/>
                <p:cNvGraphicFramePr>
                  <a:graphicFrameLocks noChangeAspect="1"/>
                </p:cNvGraphicFramePr>
                <p:nvPr/>
              </p:nvGraphicFramePr>
              <p:xfrm>
                <a:off x="1440" y="3456"/>
                <a:ext cx="912" cy="289"/>
              </p:xfrm>
              <a:graphic>
                <a:graphicData uri="http://schemas.openxmlformats.org/presentationml/2006/ole">
                  <mc:AlternateContent xmlns:mc="http://schemas.openxmlformats.org/markup-compatibility/2006">
                    <mc:Choice xmlns:v="urn:schemas-microsoft-com:vml" Requires="v">
                      <p:oleObj spid="_x0000_s83997" name="Equation" r:id="rId5" imgW="761669" imgH="241195" progId="Equation.3">
                        <p:embed/>
                      </p:oleObj>
                    </mc:Choice>
                    <mc:Fallback>
                      <p:oleObj name="Equation" r:id="rId5" imgW="761669"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3456"/>
                              <a:ext cx="912"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2" name="Text Box 58"/>
                <p:cNvSpPr txBox="1">
                  <a:spLocks noChangeArrowheads="1"/>
                </p:cNvSpPr>
                <p:nvPr/>
              </p:nvSpPr>
              <p:spPr bwMode="auto">
                <a:xfrm>
                  <a:off x="1392" y="3696"/>
                  <a:ext cx="912" cy="404"/>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non-uniform</a:t>
                  </a:r>
                </a:p>
              </p:txBody>
            </p:sp>
          </p:grpSp>
          <p:sp>
            <p:nvSpPr>
              <p:cNvPr id="6181" name="Rectangle 59"/>
              <p:cNvSpPr>
                <a:spLocks noChangeArrowheads="1"/>
              </p:cNvSpPr>
              <p:nvPr/>
            </p:nvSpPr>
            <p:spPr bwMode="auto">
              <a:xfrm>
                <a:off x="384" y="2448"/>
                <a:ext cx="1824" cy="1584"/>
              </a:xfrm>
              <a:prstGeom prst="rect">
                <a:avLst/>
              </a:prstGeom>
              <a:noFill/>
              <a:ln w="38100" algn="ctr">
                <a:solidFill>
                  <a:srgbClr val="000000"/>
                </a:solidFill>
                <a:miter lim="800000"/>
                <a:headEnd/>
                <a:tailEnd/>
              </a:ln>
            </p:spPr>
            <p:txBody>
              <a:bodyPr wrap="none" anchor="ctr">
                <a:spAutoFit/>
              </a:bodyPr>
              <a:lstStyle/>
              <a:p>
                <a:endParaRPr lang="en-US"/>
              </a:p>
            </p:txBody>
          </p:sp>
        </p:grpSp>
        <p:sp>
          <p:nvSpPr>
            <p:cNvPr id="6178" name="Freeform 60"/>
            <p:cNvSpPr>
              <a:spLocks/>
            </p:cNvSpPr>
            <p:nvPr/>
          </p:nvSpPr>
          <p:spPr bwMode="auto">
            <a:xfrm>
              <a:off x="2064" y="2208"/>
              <a:ext cx="864" cy="768"/>
            </a:xfrm>
            <a:custGeom>
              <a:avLst/>
              <a:gdLst>
                <a:gd name="T0" fmla="*/ 0 w 864"/>
                <a:gd name="T1" fmla="*/ 768 h 768"/>
                <a:gd name="T2" fmla="*/ 533 w 864"/>
                <a:gd name="T3" fmla="*/ 459 h 768"/>
                <a:gd name="T4" fmla="*/ 864 w 864"/>
                <a:gd name="T5" fmla="*/ 0 h 768"/>
                <a:gd name="T6" fmla="*/ 0 60000 65536"/>
                <a:gd name="T7" fmla="*/ 0 60000 65536"/>
                <a:gd name="T8" fmla="*/ 0 60000 65536"/>
                <a:gd name="T9" fmla="*/ 0 w 864"/>
                <a:gd name="T10" fmla="*/ 0 h 768"/>
                <a:gd name="T11" fmla="*/ 864 w 864"/>
                <a:gd name="T12" fmla="*/ 768 h 768"/>
              </a:gdLst>
              <a:ahLst/>
              <a:cxnLst>
                <a:cxn ang="T6">
                  <a:pos x="T0" y="T1"/>
                </a:cxn>
                <a:cxn ang="T7">
                  <a:pos x="T2" y="T3"/>
                </a:cxn>
                <a:cxn ang="T8">
                  <a:pos x="T4" y="T5"/>
                </a:cxn>
              </a:cxnLst>
              <a:rect l="T9" t="T10" r="T11" b="T12"/>
              <a:pathLst>
                <a:path w="864" h="768">
                  <a:moveTo>
                    <a:pt x="0" y="768"/>
                  </a:moveTo>
                  <a:cubicBezTo>
                    <a:pt x="89" y="717"/>
                    <a:pt x="389" y="587"/>
                    <a:pt x="533" y="459"/>
                  </a:cubicBezTo>
                  <a:cubicBezTo>
                    <a:pt x="677" y="331"/>
                    <a:pt x="795" y="96"/>
                    <a:pt x="864" y="0"/>
                  </a:cubicBezTo>
                </a:path>
              </a:pathLst>
            </a:custGeom>
            <a:noFill/>
            <a:ln w="28575">
              <a:solidFill>
                <a:srgbClr val="000000"/>
              </a:solidFill>
              <a:round/>
              <a:headEnd type="arrow" w="med" len="med"/>
              <a:tailEnd type="arrow" w="med" len="med"/>
            </a:ln>
          </p:spPr>
          <p:txBody>
            <a:bodyPr>
              <a:spAutoFit/>
            </a:bodyPr>
            <a:lstStyle/>
            <a:p>
              <a:endParaRPr lang="en-US"/>
            </a:p>
          </p:txBody>
        </p:sp>
      </p:grpSp>
      <p:grpSp>
        <p:nvGrpSpPr>
          <p:cNvPr id="10" name="Group 61"/>
          <p:cNvGrpSpPr>
            <a:grpSpLocks/>
          </p:cNvGrpSpPr>
          <p:nvPr/>
        </p:nvGrpSpPr>
        <p:grpSpPr bwMode="auto">
          <a:xfrm>
            <a:off x="4876800" y="2879725"/>
            <a:ext cx="3962400" cy="3978275"/>
            <a:chOff x="2880" y="1719"/>
            <a:chExt cx="2496" cy="2506"/>
          </a:xfrm>
        </p:grpSpPr>
        <p:grpSp>
          <p:nvGrpSpPr>
            <p:cNvPr id="11" name="Group 62"/>
            <p:cNvGrpSpPr>
              <a:grpSpLocks/>
            </p:cNvGrpSpPr>
            <p:nvPr/>
          </p:nvGrpSpPr>
          <p:grpSpPr bwMode="auto">
            <a:xfrm>
              <a:off x="2880" y="2639"/>
              <a:ext cx="2496" cy="1586"/>
              <a:chOff x="2784" y="2639"/>
              <a:chExt cx="2496" cy="1586"/>
            </a:xfrm>
          </p:grpSpPr>
          <p:grpSp>
            <p:nvGrpSpPr>
              <p:cNvPr id="12" name="Group 63"/>
              <p:cNvGrpSpPr>
                <a:grpSpLocks/>
              </p:cNvGrpSpPr>
              <p:nvPr/>
            </p:nvGrpSpPr>
            <p:grpSpPr bwMode="auto">
              <a:xfrm>
                <a:off x="2832" y="2639"/>
                <a:ext cx="2400" cy="1586"/>
                <a:chOff x="2832" y="2639"/>
                <a:chExt cx="2400" cy="1586"/>
              </a:xfrm>
            </p:grpSpPr>
            <p:sp>
              <p:nvSpPr>
                <p:cNvPr id="6156" name="Line 64"/>
                <p:cNvSpPr>
                  <a:spLocks noChangeShapeType="1"/>
                </p:cNvSpPr>
                <p:nvPr/>
              </p:nvSpPr>
              <p:spPr bwMode="auto">
                <a:xfrm flipV="1">
                  <a:off x="4176" y="2784"/>
                  <a:ext cx="0" cy="1200"/>
                </a:xfrm>
                <a:prstGeom prst="line">
                  <a:avLst/>
                </a:prstGeom>
                <a:noFill/>
                <a:ln w="28575">
                  <a:solidFill>
                    <a:srgbClr val="000000"/>
                  </a:solidFill>
                  <a:prstDash val="sysDot"/>
                  <a:round/>
                  <a:headEnd/>
                  <a:tailEnd/>
                </a:ln>
              </p:spPr>
              <p:txBody>
                <a:bodyPr>
                  <a:spAutoFit/>
                </a:bodyPr>
                <a:lstStyle/>
                <a:p>
                  <a:endParaRPr lang="en-US"/>
                </a:p>
              </p:txBody>
            </p:sp>
            <p:grpSp>
              <p:nvGrpSpPr>
                <p:cNvPr id="13" name="Group 65"/>
                <p:cNvGrpSpPr>
                  <a:grpSpLocks/>
                </p:cNvGrpSpPr>
                <p:nvPr/>
              </p:nvGrpSpPr>
              <p:grpSpPr bwMode="auto">
                <a:xfrm>
                  <a:off x="3372" y="3342"/>
                  <a:ext cx="1605" cy="645"/>
                  <a:chOff x="3372" y="3342"/>
                  <a:chExt cx="1605" cy="645"/>
                </a:xfrm>
              </p:grpSpPr>
              <p:sp>
                <p:nvSpPr>
                  <p:cNvPr id="6175" name="Freeform 66"/>
                  <p:cNvSpPr>
                    <a:spLocks/>
                  </p:cNvSpPr>
                  <p:nvPr/>
                </p:nvSpPr>
                <p:spPr bwMode="auto">
                  <a:xfrm>
                    <a:off x="3372" y="3342"/>
                    <a:ext cx="804" cy="645"/>
                  </a:xfrm>
                  <a:custGeom>
                    <a:avLst/>
                    <a:gdLst>
                      <a:gd name="T0" fmla="*/ 804 w 804"/>
                      <a:gd name="T1" fmla="*/ 546 h 645"/>
                      <a:gd name="T2" fmla="*/ 774 w 804"/>
                      <a:gd name="T3" fmla="*/ 546 h 645"/>
                      <a:gd name="T4" fmla="*/ 612 w 804"/>
                      <a:gd name="T5" fmla="*/ 417 h 645"/>
                      <a:gd name="T6" fmla="*/ 402 w 804"/>
                      <a:gd name="T7" fmla="*/ 21 h 645"/>
                      <a:gd name="T8" fmla="*/ 156 w 804"/>
                      <a:gd name="T9" fmla="*/ 543 h 645"/>
                      <a:gd name="T10" fmla="*/ 54 w 804"/>
                      <a:gd name="T11" fmla="*/ 633 h 645"/>
                      <a:gd name="T12" fmla="*/ 0 w 804"/>
                      <a:gd name="T13" fmla="*/ 636 h 645"/>
                      <a:gd name="T14" fmla="*/ 0 60000 65536"/>
                      <a:gd name="T15" fmla="*/ 0 60000 65536"/>
                      <a:gd name="T16" fmla="*/ 0 60000 65536"/>
                      <a:gd name="T17" fmla="*/ 0 60000 65536"/>
                      <a:gd name="T18" fmla="*/ 0 60000 65536"/>
                      <a:gd name="T19" fmla="*/ 0 60000 65536"/>
                      <a:gd name="T20" fmla="*/ 0 60000 65536"/>
                      <a:gd name="T21" fmla="*/ 0 w 804"/>
                      <a:gd name="T22" fmla="*/ 0 h 645"/>
                      <a:gd name="T23" fmla="*/ 804 w 804"/>
                      <a:gd name="T24" fmla="*/ 645 h 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4" h="645">
                        <a:moveTo>
                          <a:pt x="804" y="546"/>
                        </a:moveTo>
                        <a:lnTo>
                          <a:pt x="774" y="546"/>
                        </a:lnTo>
                        <a:cubicBezTo>
                          <a:pt x="742" y="525"/>
                          <a:pt x="674" y="504"/>
                          <a:pt x="612" y="417"/>
                        </a:cubicBezTo>
                        <a:cubicBezTo>
                          <a:pt x="550" y="330"/>
                          <a:pt x="478" y="0"/>
                          <a:pt x="402" y="21"/>
                        </a:cubicBezTo>
                        <a:cubicBezTo>
                          <a:pt x="326" y="42"/>
                          <a:pt x="214" y="441"/>
                          <a:pt x="156" y="543"/>
                        </a:cubicBezTo>
                        <a:cubicBezTo>
                          <a:pt x="98" y="645"/>
                          <a:pt x="80" y="618"/>
                          <a:pt x="54" y="633"/>
                        </a:cubicBezTo>
                        <a:lnTo>
                          <a:pt x="0" y="636"/>
                        </a:lnTo>
                      </a:path>
                    </a:pathLst>
                  </a:custGeom>
                  <a:noFill/>
                  <a:ln w="28575">
                    <a:solidFill>
                      <a:srgbClr val="FF0000"/>
                    </a:solidFill>
                    <a:round/>
                    <a:headEnd/>
                    <a:tailEnd/>
                  </a:ln>
                </p:spPr>
                <p:txBody>
                  <a:bodyPr>
                    <a:spAutoFit/>
                  </a:bodyPr>
                  <a:lstStyle/>
                  <a:p>
                    <a:endParaRPr lang="en-US"/>
                  </a:p>
                </p:txBody>
              </p:sp>
              <p:sp>
                <p:nvSpPr>
                  <p:cNvPr id="6176" name="Freeform 67"/>
                  <p:cNvSpPr>
                    <a:spLocks/>
                  </p:cNvSpPr>
                  <p:nvPr/>
                </p:nvSpPr>
                <p:spPr bwMode="auto">
                  <a:xfrm flipH="1">
                    <a:off x="4173" y="3342"/>
                    <a:ext cx="804" cy="645"/>
                  </a:xfrm>
                  <a:custGeom>
                    <a:avLst/>
                    <a:gdLst>
                      <a:gd name="T0" fmla="*/ 804 w 804"/>
                      <a:gd name="T1" fmla="*/ 546 h 645"/>
                      <a:gd name="T2" fmla="*/ 774 w 804"/>
                      <a:gd name="T3" fmla="*/ 546 h 645"/>
                      <a:gd name="T4" fmla="*/ 612 w 804"/>
                      <a:gd name="T5" fmla="*/ 417 h 645"/>
                      <a:gd name="T6" fmla="*/ 402 w 804"/>
                      <a:gd name="T7" fmla="*/ 21 h 645"/>
                      <a:gd name="T8" fmla="*/ 156 w 804"/>
                      <a:gd name="T9" fmla="*/ 543 h 645"/>
                      <a:gd name="T10" fmla="*/ 54 w 804"/>
                      <a:gd name="T11" fmla="*/ 633 h 645"/>
                      <a:gd name="T12" fmla="*/ 0 w 804"/>
                      <a:gd name="T13" fmla="*/ 636 h 645"/>
                      <a:gd name="T14" fmla="*/ 0 60000 65536"/>
                      <a:gd name="T15" fmla="*/ 0 60000 65536"/>
                      <a:gd name="T16" fmla="*/ 0 60000 65536"/>
                      <a:gd name="T17" fmla="*/ 0 60000 65536"/>
                      <a:gd name="T18" fmla="*/ 0 60000 65536"/>
                      <a:gd name="T19" fmla="*/ 0 60000 65536"/>
                      <a:gd name="T20" fmla="*/ 0 60000 65536"/>
                      <a:gd name="T21" fmla="*/ 0 w 804"/>
                      <a:gd name="T22" fmla="*/ 0 h 645"/>
                      <a:gd name="T23" fmla="*/ 804 w 804"/>
                      <a:gd name="T24" fmla="*/ 645 h 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4" h="645">
                        <a:moveTo>
                          <a:pt x="804" y="546"/>
                        </a:moveTo>
                        <a:lnTo>
                          <a:pt x="774" y="546"/>
                        </a:lnTo>
                        <a:cubicBezTo>
                          <a:pt x="742" y="525"/>
                          <a:pt x="674" y="504"/>
                          <a:pt x="612" y="417"/>
                        </a:cubicBezTo>
                        <a:cubicBezTo>
                          <a:pt x="550" y="330"/>
                          <a:pt x="478" y="0"/>
                          <a:pt x="402" y="21"/>
                        </a:cubicBezTo>
                        <a:cubicBezTo>
                          <a:pt x="326" y="42"/>
                          <a:pt x="214" y="441"/>
                          <a:pt x="156" y="543"/>
                        </a:cubicBezTo>
                        <a:cubicBezTo>
                          <a:pt x="98" y="645"/>
                          <a:pt x="80" y="618"/>
                          <a:pt x="54" y="633"/>
                        </a:cubicBezTo>
                        <a:lnTo>
                          <a:pt x="0" y="636"/>
                        </a:lnTo>
                      </a:path>
                    </a:pathLst>
                  </a:custGeom>
                  <a:noFill/>
                  <a:ln w="28575">
                    <a:solidFill>
                      <a:srgbClr val="FF0000"/>
                    </a:solidFill>
                    <a:round/>
                    <a:headEnd/>
                    <a:tailEnd/>
                  </a:ln>
                </p:spPr>
                <p:txBody>
                  <a:bodyPr>
                    <a:spAutoFit/>
                  </a:bodyPr>
                  <a:lstStyle/>
                  <a:p>
                    <a:endParaRPr lang="en-US"/>
                  </a:p>
                </p:txBody>
              </p:sp>
            </p:grpSp>
            <p:grpSp>
              <p:nvGrpSpPr>
                <p:cNvPr id="14" name="Group 68"/>
                <p:cNvGrpSpPr>
                  <a:grpSpLocks/>
                </p:cNvGrpSpPr>
                <p:nvPr/>
              </p:nvGrpSpPr>
              <p:grpSpPr bwMode="auto">
                <a:xfrm>
                  <a:off x="3552" y="3302"/>
                  <a:ext cx="1245" cy="682"/>
                  <a:chOff x="3552" y="3302"/>
                  <a:chExt cx="1245" cy="682"/>
                </a:xfrm>
              </p:grpSpPr>
              <p:sp>
                <p:nvSpPr>
                  <p:cNvPr id="6173" name="Freeform 69"/>
                  <p:cNvSpPr>
                    <a:spLocks/>
                  </p:cNvSpPr>
                  <p:nvPr/>
                </p:nvSpPr>
                <p:spPr bwMode="auto">
                  <a:xfrm>
                    <a:off x="3552" y="3302"/>
                    <a:ext cx="624" cy="682"/>
                  </a:xfrm>
                  <a:custGeom>
                    <a:avLst/>
                    <a:gdLst>
                      <a:gd name="T0" fmla="*/ 624 w 624"/>
                      <a:gd name="T1" fmla="*/ 58 h 682"/>
                      <a:gd name="T2" fmla="*/ 576 w 624"/>
                      <a:gd name="T3" fmla="*/ 58 h 682"/>
                      <a:gd name="T4" fmla="*/ 435 w 624"/>
                      <a:gd name="T5" fmla="*/ 49 h 682"/>
                      <a:gd name="T6" fmla="*/ 309 w 624"/>
                      <a:gd name="T7" fmla="*/ 355 h 682"/>
                      <a:gd name="T8" fmla="*/ 174 w 624"/>
                      <a:gd name="T9" fmla="*/ 592 h 682"/>
                      <a:gd name="T10" fmla="*/ 87 w 624"/>
                      <a:gd name="T11" fmla="*/ 664 h 682"/>
                      <a:gd name="T12" fmla="*/ 0 w 624"/>
                      <a:gd name="T13" fmla="*/ 682 h 682"/>
                      <a:gd name="T14" fmla="*/ 0 60000 65536"/>
                      <a:gd name="T15" fmla="*/ 0 60000 65536"/>
                      <a:gd name="T16" fmla="*/ 0 60000 65536"/>
                      <a:gd name="T17" fmla="*/ 0 60000 65536"/>
                      <a:gd name="T18" fmla="*/ 0 60000 65536"/>
                      <a:gd name="T19" fmla="*/ 0 60000 65536"/>
                      <a:gd name="T20" fmla="*/ 0 60000 65536"/>
                      <a:gd name="T21" fmla="*/ 0 w 624"/>
                      <a:gd name="T22" fmla="*/ 0 h 682"/>
                      <a:gd name="T23" fmla="*/ 624 w 624"/>
                      <a:gd name="T24" fmla="*/ 682 h 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682">
                        <a:moveTo>
                          <a:pt x="624" y="58"/>
                        </a:moveTo>
                        <a:cubicBezTo>
                          <a:pt x="612" y="66"/>
                          <a:pt x="607" y="59"/>
                          <a:pt x="576" y="58"/>
                        </a:cubicBezTo>
                        <a:cubicBezTo>
                          <a:pt x="545" y="57"/>
                          <a:pt x="479" y="0"/>
                          <a:pt x="435" y="49"/>
                        </a:cubicBezTo>
                        <a:cubicBezTo>
                          <a:pt x="391" y="98"/>
                          <a:pt x="352" y="264"/>
                          <a:pt x="309" y="355"/>
                        </a:cubicBezTo>
                        <a:cubicBezTo>
                          <a:pt x="266" y="446"/>
                          <a:pt x="211" y="541"/>
                          <a:pt x="174" y="592"/>
                        </a:cubicBezTo>
                        <a:cubicBezTo>
                          <a:pt x="137" y="643"/>
                          <a:pt x="116" y="649"/>
                          <a:pt x="87" y="664"/>
                        </a:cubicBezTo>
                        <a:cubicBezTo>
                          <a:pt x="58" y="679"/>
                          <a:pt x="18" y="678"/>
                          <a:pt x="0" y="682"/>
                        </a:cubicBezTo>
                      </a:path>
                    </a:pathLst>
                  </a:custGeom>
                  <a:noFill/>
                  <a:ln w="28575">
                    <a:solidFill>
                      <a:srgbClr val="006600"/>
                    </a:solidFill>
                    <a:round/>
                    <a:headEnd/>
                    <a:tailEnd/>
                  </a:ln>
                </p:spPr>
                <p:txBody>
                  <a:bodyPr>
                    <a:spAutoFit/>
                  </a:bodyPr>
                  <a:lstStyle/>
                  <a:p>
                    <a:endParaRPr lang="en-US"/>
                  </a:p>
                </p:txBody>
              </p:sp>
              <p:sp>
                <p:nvSpPr>
                  <p:cNvPr id="6174" name="Freeform 70"/>
                  <p:cNvSpPr>
                    <a:spLocks/>
                  </p:cNvSpPr>
                  <p:nvPr/>
                </p:nvSpPr>
                <p:spPr bwMode="auto">
                  <a:xfrm flipH="1">
                    <a:off x="4173" y="3302"/>
                    <a:ext cx="624" cy="682"/>
                  </a:xfrm>
                  <a:custGeom>
                    <a:avLst/>
                    <a:gdLst>
                      <a:gd name="T0" fmla="*/ 624 w 624"/>
                      <a:gd name="T1" fmla="*/ 58 h 682"/>
                      <a:gd name="T2" fmla="*/ 576 w 624"/>
                      <a:gd name="T3" fmla="*/ 58 h 682"/>
                      <a:gd name="T4" fmla="*/ 435 w 624"/>
                      <a:gd name="T5" fmla="*/ 49 h 682"/>
                      <a:gd name="T6" fmla="*/ 309 w 624"/>
                      <a:gd name="T7" fmla="*/ 355 h 682"/>
                      <a:gd name="T8" fmla="*/ 174 w 624"/>
                      <a:gd name="T9" fmla="*/ 592 h 682"/>
                      <a:gd name="T10" fmla="*/ 87 w 624"/>
                      <a:gd name="T11" fmla="*/ 664 h 682"/>
                      <a:gd name="T12" fmla="*/ 0 w 624"/>
                      <a:gd name="T13" fmla="*/ 682 h 682"/>
                      <a:gd name="T14" fmla="*/ 0 60000 65536"/>
                      <a:gd name="T15" fmla="*/ 0 60000 65536"/>
                      <a:gd name="T16" fmla="*/ 0 60000 65536"/>
                      <a:gd name="T17" fmla="*/ 0 60000 65536"/>
                      <a:gd name="T18" fmla="*/ 0 60000 65536"/>
                      <a:gd name="T19" fmla="*/ 0 60000 65536"/>
                      <a:gd name="T20" fmla="*/ 0 60000 65536"/>
                      <a:gd name="T21" fmla="*/ 0 w 624"/>
                      <a:gd name="T22" fmla="*/ 0 h 682"/>
                      <a:gd name="T23" fmla="*/ 624 w 624"/>
                      <a:gd name="T24" fmla="*/ 682 h 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682">
                        <a:moveTo>
                          <a:pt x="624" y="58"/>
                        </a:moveTo>
                        <a:cubicBezTo>
                          <a:pt x="612" y="66"/>
                          <a:pt x="607" y="59"/>
                          <a:pt x="576" y="58"/>
                        </a:cubicBezTo>
                        <a:cubicBezTo>
                          <a:pt x="545" y="57"/>
                          <a:pt x="479" y="0"/>
                          <a:pt x="435" y="49"/>
                        </a:cubicBezTo>
                        <a:cubicBezTo>
                          <a:pt x="391" y="98"/>
                          <a:pt x="352" y="264"/>
                          <a:pt x="309" y="355"/>
                        </a:cubicBezTo>
                        <a:cubicBezTo>
                          <a:pt x="266" y="446"/>
                          <a:pt x="211" y="541"/>
                          <a:pt x="174" y="592"/>
                        </a:cubicBezTo>
                        <a:cubicBezTo>
                          <a:pt x="137" y="643"/>
                          <a:pt x="116" y="649"/>
                          <a:pt x="87" y="664"/>
                        </a:cubicBezTo>
                        <a:cubicBezTo>
                          <a:pt x="58" y="679"/>
                          <a:pt x="18" y="678"/>
                          <a:pt x="0" y="682"/>
                        </a:cubicBezTo>
                      </a:path>
                    </a:pathLst>
                  </a:custGeom>
                  <a:noFill/>
                  <a:ln w="28575">
                    <a:solidFill>
                      <a:srgbClr val="006600"/>
                    </a:solidFill>
                    <a:round/>
                    <a:headEnd/>
                    <a:tailEnd/>
                  </a:ln>
                </p:spPr>
                <p:txBody>
                  <a:bodyPr>
                    <a:spAutoFit/>
                  </a:bodyPr>
                  <a:lstStyle/>
                  <a:p>
                    <a:endParaRPr lang="en-US"/>
                  </a:p>
                </p:txBody>
              </p:sp>
            </p:grpSp>
            <p:grpSp>
              <p:nvGrpSpPr>
                <p:cNvPr id="15" name="Group 71"/>
                <p:cNvGrpSpPr>
                  <a:grpSpLocks/>
                </p:cNvGrpSpPr>
                <p:nvPr/>
              </p:nvGrpSpPr>
              <p:grpSpPr bwMode="auto">
                <a:xfrm>
                  <a:off x="3729" y="2928"/>
                  <a:ext cx="894" cy="1049"/>
                  <a:chOff x="3729" y="2928"/>
                  <a:chExt cx="894" cy="1049"/>
                </a:xfrm>
              </p:grpSpPr>
              <p:sp>
                <p:nvSpPr>
                  <p:cNvPr id="6171" name="Freeform 72"/>
                  <p:cNvSpPr>
                    <a:spLocks/>
                  </p:cNvSpPr>
                  <p:nvPr/>
                </p:nvSpPr>
                <p:spPr bwMode="auto">
                  <a:xfrm>
                    <a:off x="3729" y="2928"/>
                    <a:ext cx="447" cy="1049"/>
                  </a:xfrm>
                  <a:custGeom>
                    <a:avLst/>
                    <a:gdLst>
                      <a:gd name="T0" fmla="*/ 447 w 447"/>
                      <a:gd name="T1" fmla="*/ 0 h 1049"/>
                      <a:gd name="T2" fmla="*/ 402 w 447"/>
                      <a:gd name="T3" fmla="*/ 33 h 1049"/>
                      <a:gd name="T4" fmla="*/ 363 w 447"/>
                      <a:gd name="T5" fmla="*/ 165 h 1049"/>
                      <a:gd name="T6" fmla="*/ 213 w 447"/>
                      <a:gd name="T7" fmla="*/ 903 h 1049"/>
                      <a:gd name="T8" fmla="*/ 87 w 447"/>
                      <a:gd name="T9" fmla="*/ 1041 h 1049"/>
                      <a:gd name="T10" fmla="*/ 0 w 447"/>
                      <a:gd name="T11" fmla="*/ 1044 h 1049"/>
                      <a:gd name="T12" fmla="*/ 0 60000 65536"/>
                      <a:gd name="T13" fmla="*/ 0 60000 65536"/>
                      <a:gd name="T14" fmla="*/ 0 60000 65536"/>
                      <a:gd name="T15" fmla="*/ 0 60000 65536"/>
                      <a:gd name="T16" fmla="*/ 0 60000 65536"/>
                      <a:gd name="T17" fmla="*/ 0 60000 65536"/>
                      <a:gd name="T18" fmla="*/ 0 w 447"/>
                      <a:gd name="T19" fmla="*/ 0 h 1049"/>
                      <a:gd name="T20" fmla="*/ 447 w 447"/>
                      <a:gd name="T21" fmla="*/ 1049 h 1049"/>
                    </a:gdLst>
                    <a:ahLst/>
                    <a:cxnLst>
                      <a:cxn ang="T12">
                        <a:pos x="T0" y="T1"/>
                      </a:cxn>
                      <a:cxn ang="T13">
                        <a:pos x="T2" y="T3"/>
                      </a:cxn>
                      <a:cxn ang="T14">
                        <a:pos x="T4" y="T5"/>
                      </a:cxn>
                      <a:cxn ang="T15">
                        <a:pos x="T6" y="T7"/>
                      </a:cxn>
                      <a:cxn ang="T16">
                        <a:pos x="T8" y="T9"/>
                      </a:cxn>
                      <a:cxn ang="T17">
                        <a:pos x="T10" y="T11"/>
                      </a:cxn>
                    </a:cxnLst>
                    <a:rect l="T18" t="T19" r="T20" b="T21"/>
                    <a:pathLst>
                      <a:path w="447" h="1049">
                        <a:moveTo>
                          <a:pt x="447" y="0"/>
                        </a:moveTo>
                        <a:cubicBezTo>
                          <a:pt x="440" y="5"/>
                          <a:pt x="416" y="6"/>
                          <a:pt x="402" y="33"/>
                        </a:cubicBezTo>
                        <a:cubicBezTo>
                          <a:pt x="388" y="60"/>
                          <a:pt x="395" y="20"/>
                          <a:pt x="363" y="165"/>
                        </a:cubicBezTo>
                        <a:cubicBezTo>
                          <a:pt x="331" y="310"/>
                          <a:pt x="259" y="757"/>
                          <a:pt x="213" y="903"/>
                        </a:cubicBezTo>
                        <a:cubicBezTo>
                          <a:pt x="167" y="1049"/>
                          <a:pt x="123" y="1018"/>
                          <a:pt x="87" y="1041"/>
                        </a:cubicBezTo>
                        <a:lnTo>
                          <a:pt x="0" y="1044"/>
                        </a:lnTo>
                      </a:path>
                    </a:pathLst>
                  </a:custGeom>
                  <a:noFill/>
                  <a:ln w="28575">
                    <a:solidFill>
                      <a:srgbClr val="800080"/>
                    </a:solidFill>
                    <a:round/>
                    <a:headEnd/>
                    <a:tailEnd/>
                  </a:ln>
                </p:spPr>
                <p:txBody>
                  <a:bodyPr>
                    <a:spAutoFit/>
                  </a:bodyPr>
                  <a:lstStyle/>
                  <a:p>
                    <a:endParaRPr lang="en-US"/>
                  </a:p>
                </p:txBody>
              </p:sp>
              <p:sp>
                <p:nvSpPr>
                  <p:cNvPr id="6172" name="Freeform 73"/>
                  <p:cNvSpPr>
                    <a:spLocks/>
                  </p:cNvSpPr>
                  <p:nvPr/>
                </p:nvSpPr>
                <p:spPr bwMode="auto">
                  <a:xfrm flipH="1">
                    <a:off x="4176" y="2928"/>
                    <a:ext cx="447" cy="1049"/>
                  </a:xfrm>
                  <a:custGeom>
                    <a:avLst/>
                    <a:gdLst>
                      <a:gd name="T0" fmla="*/ 447 w 447"/>
                      <a:gd name="T1" fmla="*/ 0 h 1049"/>
                      <a:gd name="T2" fmla="*/ 402 w 447"/>
                      <a:gd name="T3" fmla="*/ 33 h 1049"/>
                      <a:gd name="T4" fmla="*/ 363 w 447"/>
                      <a:gd name="T5" fmla="*/ 165 h 1049"/>
                      <a:gd name="T6" fmla="*/ 213 w 447"/>
                      <a:gd name="T7" fmla="*/ 903 h 1049"/>
                      <a:gd name="T8" fmla="*/ 87 w 447"/>
                      <a:gd name="T9" fmla="*/ 1041 h 1049"/>
                      <a:gd name="T10" fmla="*/ 0 w 447"/>
                      <a:gd name="T11" fmla="*/ 1044 h 1049"/>
                      <a:gd name="T12" fmla="*/ 0 60000 65536"/>
                      <a:gd name="T13" fmla="*/ 0 60000 65536"/>
                      <a:gd name="T14" fmla="*/ 0 60000 65536"/>
                      <a:gd name="T15" fmla="*/ 0 60000 65536"/>
                      <a:gd name="T16" fmla="*/ 0 60000 65536"/>
                      <a:gd name="T17" fmla="*/ 0 60000 65536"/>
                      <a:gd name="T18" fmla="*/ 0 w 447"/>
                      <a:gd name="T19" fmla="*/ 0 h 1049"/>
                      <a:gd name="T20" fmla="*/ 447 w 447"/>
                      <a:gd name="T21" fmla="*/ 1049 h 1049"/>
                    </a:gdLst>
                    <a:ahLst/>
                    <a:cxnLst>
                      <a:cxn ang="T12">
                        <a:pos x="T0" y="T1"/>
                      </a:cxn>
                      <a:cxn ang="T13">
                        <a:pos x="T2" y="T3"/>
                      </a:cxn>
                      <a:cxn ang="T14">
                        <a:pos x="T4" y="T5"/>
                      </a:cxn>
                      <a:cxn ang="T15">
                        <a:pos x="T6" y="T7"/>
                      </a:cxn>
                      <a:cxn ang="T16">
                        <a:pos x="T8" y="T9"/>
                      </a:cxn>
                      <a:cxn ang="T17">
                        <a:pos x="T10" y="T11"/>
                      </a:cxn>
                    </a:cxnLst>
                    <a:rect l="T18" t="T19" r="T20" b="T21"/>
                    <a:pathLst>
                      <a:path w="447" h="1049">
                        <a:moveTo>
                          <a:pt x="447" y="0"/>
                        </a:moveTo>
                        <a:cubicBezTo>
                          <a:pt x="440" y="5"/>
                          <a:pt x="416" y="6"/>
                          <a:pt x="402" y="33"/>
                        </a:cubicBezTo>
                        <a:cubicBezTo>
                          <a:pt x="388" y="60"/>
                          <a:pt x="395" y="20"/>
                          <a:pt x="363" y="165"/>
                        </a:cubicBezTo>
                        <a:cubicBezTo>
                          <a:pt x="331" y="310"/>
                          <a:pt x="259" y="757"/>
                          <a:pt x="213" y="903"/>
                        </a:cubicBezTo>
                        <a:cubicBezTo>
                          <a:pt x="167" y="1049"/>
                          <a:pt x="123" y="1018"/>
                          <a:pt x="87" y="1041"/>
                        </a:cubicBezTo>
                        <a:lnTo>
                          <a:pt x="0" y="1044"/>
                        </a:lnTo>
                      </a:path>
                    </a:pathLst>
                  </a:custGeom>
                  <a:noFill/>
                  <a:ln w="28575">
                    <a:solidFill>
                      <a:srgbClr val="800080"/>
                    </a:solidFill>
                    <a:round/>
                    <a:headEnd/>
                    <a:tailEnd/>
                  </a:ln>
                </p:spPr>
                <p:txBody>
                  <a:bodyPr>
                    <a:spAutoFit/>
                  </a:bodyPr>
                  <a:lstStyle/>
                  <a:p>
                    <a:endParaRPr lang="en-US"/>
                  </a:p>
                </p:txBody>
              </p:sp>
            </p:grpSp>
            <p:sp>
              <p:nvSpPr>
                <p:cNvPr id="6160" name="Line 74"/>
                <p:cNvSpPr>
                  <a:spLocks noChangeShapeType="1"/>
                </p:cNvSpPr>
                <p:nvPr/>
              </p:nvSpPr>
              <p:spPr bwMode="auto">
                <a:xfrm flipV="1">
                  <a:off x="3168" y="2784"/>
                  <a:ext cx="0" cy="1200"/>
                </a:xfrm>
                <a:prstGeom prst="line">
                  <a:avLst/>
                </a:prstGeom>
                <a:noFill/>
                <a:ln w="38100">
                  <a:solidFill>
                    <a:srgbClr val="0000CC"/>
                  </a:solidFill>
                  <a:round/>
                  <a:headEnd/>
                  <a:tailEnd type="arrow" w="med" len="med"/>
                </a:ln>
              </p:spPr>
              <p:txBody>
                <a:bodyPr>
                  <a:spAutoFit/>
                </a:bodyPr>
                <a:lstStyle/>
                <a:p>
                  <a:endParaRPr lang="en-US"/>
                </a:p>
              </p:txBody>
            </p:sp>
            <p:sp>
              <p:nvSpPr>
                <p:cNvPr id="6161" name="Line 75"/>
                <p:cNvSpPr>
                  <a:spLocks noChangeShapeType="1"/>
                </p:cNvSpPr>
                <p:nvPr/>
              </p:nvSpPr>
              <p:spPr bwMode="auto">
                <a:xfrm rot="5400000" flipV="1">
                  <a:off x="4176" y="2976"/>
                  <a:ext cx="0" cy="2016"/>
                </a:xfrm>
                <a:prstGeom prst="line">
                  <a:avLst/>
                </a:prstGeom>
                <a:noFill/>
                <a:ln w="38100">
                  <a:solidFill>
                    <a:srgbClr val="0000CC"/>
                  </a:solidFill>
                  <a:round/>
                  <a:headEnd/>
                  <a:tailEnd type="arrow" w="med" len="med"/>
                </a:ln>
              </p:spPr>
              <p:txBody>
                <a:bodyPr>
                  <a:spAutoFit/>
                </a:bodyPr>
                <a:lstStyle/>
                <a:p>
                  <a:endParaRPr lang="en-US"/>
                </a:p>
              </p:txBody>
            </p:sp>
            <p:sp>
              <p:nvSpPr>
                <p:cNvPr id="6162" name="Text Box 76"/>
                <p:cNvSpPr txBox="1">
                  <a:spLocks noChangeArrowheads="1"/>
                </p:cNvSpPr>
                <p:nvPr/>
              </p:nvSpPr>
              <p:spPr bwMode="auto">
                <a:xfrm>
                  <a:off x="4992" y="3936"/>
                  <a:ext cx="240" cy="288"/>
                </a:xfrm>
                <a:prstGeom prst="rect">
                  <a:avLst/>
                </a:prstGeom>
                <a:noFill/>
                <a:ln w="28575" algn="ctr">
                  <a:noFill/>
                  <a:miter lim="800000"/>
                  <a:headEnd/>
                  <a:tailEnd/>
                </a:ln>
              </p:spPr>
              <p:txBody>
                <a:bodyPr>
                  <a:spAutoFit/>
                </a:bodyPr>
                <a:lstStyle/>
                <a:p>
                  <a:pPr algn="ctr" eaLnBrk="1" hangingPunct="1">
                    <a:spcBef>
                      <a:spcPct val="50000"/>
                    </a:spcBef>
                  </a:pPr>
                  <a:r>
                    <a:rPr lang="en-US" sz="2400">
                      <a:solidFill>
                        <a:srgbClr val="0000CC"/>
                      </a:solidFill>
                      <a:latin typeface="Times New Roman" pitchFamily="18" charset="0"/>
                    </a:rPr>
                    <a:t>z</a:t>
                  </a:r>
                </a:p>
              </p:txBody>
            </p:sp>
            <p:sp>
              <p:nvSpPr>
                <p:cNvPr id="6163" name="Line 77"/>
                <p:cNvSpPr>
                  <a:spLocks noChangeShapeType="1"/>
                </p:cNvSpPr>
                <p:nvPr/>
              </p:nvSpPr>
              <p:spPr bwMode="auto">
                <a:xfrm>
                  <a:off x="4176" y="3888"/>
                  <a:ext cx="0" cy="96"/>
                </a:xfrm>
                <a:prstGeom prst="line">
                  <a:avLst/>
                </a:prstGeom>
                <a:noFill/>
                <a:ln w="28575">
                  <a:solidFill>
                    <a:srgbClr val="0000CC"/>
                  </a:solidFill>
                  <a:round/>
                  <a:headEnd/>
                  <a:tailEnd/>
                </a:ln>
              </p:spPr>
              <p:txBody>
                <a:bodyPr>
                  <a:spAutoFit/>
                </a:bodyPr>
                <a:lstStyle/>
                <a:p>
                  <a:endParaRPr lang="en-US"/>
                </a:p>
              </p:txBody>
            </p:sp>
            <p:sp>
              <p:nvSpPr>
                <p:cNvPr id="6164" name="Text Box 78"/>
                <p:cNvSpPr txBox="1">
                  <a:spLocks noChangeArrowheads="1"/>
                </p:cNvSpPr>
                <p:nvPr/>
              </p:nvSpPr>
              <p:spPr bwMode="auto">
                <a:xfrm>
                  <a:off x="4062" y="3975"/>
                  <a:ext cx="240"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0000CC"/>
                      </a:solidFill>
                      <a:latin typeface="Times New Roman" pitchFamily="18" charset="0"/>
                    </a:rPr>
                    <a:t>0</a:t>
                  </a:r>
                </a:p>
              </p:txBody>
            </p:sp>
            <p:sp>
              <p:nvSpPr>
                <p:cNvPr id="6165" name="Text Box 79"/>
                <p:cNvSpPr txBox="1">
                  <a:spLocks noChangeArrowheads="1"/>
                </p:cNvSpPr>
                <p:nvPr/>
              </p:nvSpPr>
              <p:spPr bwMode="auto">
                <a:xfrm rot="-5400000">
                  <a:off x="2444" y="3027"/>
                  <a:ext cx="1008" cy="231"/>
                </a:xfrm>
                <a:prstGeom prst="rect">
                  <a:avLst/>
                </a:prstGeom>
                <a:noFill/>
                <a:ln w="28575" algn="ctr">
                  <a:noFill/>
                  <a:miter lim="800000"/>
                  <a:headEnd/>
                  <a:tailEnd/>
                </a:ln>
              </p:spPr>
              <p:txBody>
                <a:bodyPr>
                  <a:spAutoFit/>
                </a:bodyPr>
                <a:lstStyle/>
                <a:p>
                  <a:pPr algn="ctr" eaLnBrk="1" hangingPunct="1">
                    <a:spcBef>
                      <a:spcPct val="50000"/>
                    </a:spcBef>
                  </a:pPr>
                  <a:r>
                    <a:rPr lang="en-US" sz="1800">
                      <a:solidFill>
                        <a:schemeClr val="hlink"/>
                      </a:solidFill>
                    </a:rPr>
                    <a:t># Ag atoms</a:t>
                  </a:r>
                </a:p>
              </p:txBody>
            </p:sp>
            <p:sp>
              <p:nvSpPr>
                <p:cNvPr id="6166" name="Text Box 80"/>
                <p:cNvSpPr txBox="1">
                  <a:spLocks noChangeArrowheads="1"/>
                </p:cNvSpPr>
                <p:nvPr/>
              </p:nvSpPr>
              <p:spPr bwMode="auto">
                <a:xfrm>
                  <a:off x="4224" y="2784"/>
                  <a:ext cx="432" cy="250"/>
                </a:xfrm>
                <a:prstGeom prst="rect">
                  <a:avLst/>
                </a:prstGeom>
                <a:noFill/>
                <a:ln w="28575" algn="ctr">
                  <a:noFill/>
                  <a:miter lim="800000"/>
                  <a:headEnd/>
                  <a:tailEnd/>
                </a:ln>
              </p:spPr>
              <p:txBody>
                <a:bodyPr>
                  <a:spAutoFit/>
                </a:bodyPr>
                <a:lstStyle/>
                <a:p>
                  <a:pPr algn="ctr" eaLnBrk="1" hangingPunct="1">
                    <a:spcBef>
                      <a:spcPct val="50000"/>
                    </a:spcBef>
                  </a:pPr>
                  <a:r>
                    <a:rPr lang="en-US">
                      <a:solidFill>
                        <a:srgbClr val="800080"/>
                      </a:solidFill>
                      <a:latin typeface="Times New Roman" pitchFamily="18" charset="0"/>
                    </a:rPr>
                    <a:t>B</a:t>
                  </a:r>
                  <a:r>
                    <a:rPr lang="en-US" sz="800">
                      <a:solidFill>
                        <a:srgbClr val="800080"/>
                      </a:solidFill>
                      <a:latin typeface="Times New Roman" pitchFamily="18" charset="0"/>
                    </a:rPr>
                    <a:t> </a:t>
                  </a:r>
                  <a:r>
                    <a:rPr lang="en-US">
                      <a:solidFill>
                        <a:srgbClr val="800080"/>
                      </a:solidFill>
                      <a:latin typeface="Times New Roman" pitchFamily="18" charset="0"/>
                      <a:sym typeface="Symbol" pitchFamily="18" charset="2"/>
                    </a:rPr>
                    <a:t></a:t>
                  </a:r>
                  <a:r>
                    <a:rPr lang="en-US" sz="800">
                      <a:solidFill>
                        <a:srgbClr val="800080"/>
                      </a:solidFill>
                      <a:latin typeface="Times New Roman" pitchFamily="18" charset="0"/>
                      <a:sym typeface="Symbol" pitchFamily="18" charset="2"/>
                    </a:rPr>
                    <a:t> </a:t>
                  </a:r>
                  <a:r>
                    <a:rPr lang="en-US">
                      <a:solidFill>
                        <a:srgbClr val="800080"/>
                      </a:solidFill>
                      <a:latin typeface="Times New Roman" pitchFamily="18" charset="0"/>
                      <a:sym typeface="Symbol" pitchFamily="18" charset="2"/>
                    </a:rPr>
                    <a:t>0</a:t>
                  </a:r>
                </a:p>
              </p:txBody>
            </p:sp>
            <p:sp>
              <p:nvSpPr>
                <p:cNvPr id="6167" name="Text Box 81"/>
                <p:cNvSpPr txBox="1">
                  <a:spLocks noChangeArrowheads="1"/>
                </p:cNvSpPr>
                <p:nvPr/>
              </p:nvSpPr>
              <p:spPr bwMode="auto">
                <a:xfrm>
                  <a:off x="4311" y="3005"/>
                  <a:ext cx="432" cy="212"/>
                </a:xfrm>
                <a:prstGeom prst="rect">
                  <a:avLst/>
                </a:prstGeom>
                <a:noFill/>
                <a:ln w="28575" algn="ctr">
                  <a:noFill/>
                  <a:miter lim="800000"/>
                  <a:headEnd/>
                  <a:tailEnd/>
                </a:ln>
              </p:spPr>
              <p:txBody>
                <a:bodyPr>
                  <a:spAutoFit/>
                </a:bodyPr>
                <a:lstStyle/>
                <a:p>
                  <a:pPr algn="ctr" eaLnBrk="1" hangingPunct="1">
                    <a:spcBef>
                      <a:spcPct val="50000"/>
                    </a:spcBef>
                  </a:pPr>
                  <a:r>
                    <a:rPr lang="en-US" sz="1600">
                      <a:solidFill>
                        <a:srgbClr val="006600"/>
                      </a:solidFill>
                      <a:latin typeface="Times New Roman" pitchFamily="18" charset="0"/>
                    </a:rPr>
                    <a:t>B=b</a:t>
                  </a:r>
                  <a:endParaRPr lang="en-US" sz="1600">
                    <a:solidFill>
                      <a:srgbClr val="006600"/>
                    </a:solidFill>
                    <a:latin typeface="Times New Roman" pitchFamily="18" charset="0"/>
                    <a:ea typeface="Arial Unicode MS" pitchFamily="34" charset="-128"/>
                    <a:cs typeface="Arial Unicode MS" pitchFamily="34" charset="-128"/>
                    <a:sym typeface="Symbol" pitchFamily="18" charset="2"/>
                  </a:endParaRPr>
                </a:p>
              </p:txBody>
            </p:sp>
            <p:sp>
              <p:nvSpPr>
                <p:cNvPr id="6168" name="Line 82"/>
                <p:cNvSpPr>
                  <a:spLocks noChangeShapeType="1"/>
                </p:cNvSpPr>
                <p:nvPr/>
              </p:nvSpPr>
              <p:spPr bwMode="auto">
                <a:xfrm flipH="1">
                  <a:off x="4379" y="3209"/>
                  <a:ext cx="74" cy="165"/>
                </a:xfrm>
                <a:prstGeom prst="line">
                  <a:avLst/>
                </a:prstGeom>
                <a:noFill/>
                <a:ln w="28575">
                  <a:solidFill>
                    <a:srgbClr val="006600"/>
                  </a:solidFill>
                  <a:round/>
                  <a:headEnd/>
                  <a:tailEnd type="arrow" w="med" len="med"/>
                </a:ln>
              </p:spPr>
              <p:txBody>
                <a:bodyPr>
                  <a:spAutoFit/>
                </a:bodyPr>
                <a:lstStyle/>
                <a:p>
                  <a:endParaRPr lang="en-US"/>
                </a:p>
              </p:txBody>
            </p:sp>
            <p:sp>
              <p:nvSpPr>
                <p:cNvPr id="6169" name="Text Box 83"/>
                <p:cNvSpPr txBox="1">
                  <a:spLocks noChangeArrowheads="1"/>
                </p:cNvSpPr>
                <p:nvPr/>
              </p:nvSpPr>
              <p:spPr bwMode="auto">
                <a:xfrm>
                  <a:off x="4683" y="3101"/>
                  <a:ext cx="528" cy="212"/>
                </a:xfrm>
                <a:prstGeom prst="rect">
                  <a:avLst/>
                </a:prstGeom>
                <a:noFill/>
                <a:ln w="28575" algn="ctr">
                  <a:noFill/>
                  <a:miter lim="800000"/>
                  <a:headEnd/>
                  <a:tailEnd/>
                </a:ln>
              </p:spPr>
              <p:txBody>
                <a:bodyPr>
                  <a:spAutoFit/>
                </a:bodyPr>
                <a:lstStyle/>
                <a:p>
                  <a:pPr algn="ctr" eaLnBrk="1" hangingPunct="1">
                    <a:spcBef>
                      <a:spcPct val="50000"/>
                    </a:spcBef>
                  </a:pPr>
                  <a:r>
                    <a:rPr lang="en-US" sz="1600">
                      <a:solidFill>
                        <a:srgbClr val="FF0000"/>
                      </a:solidFill>
                      <a:latin typeface="Times New Roman" pitchFamily="18" charset="0"/>
                      <a:ea typeface="Arial Unicode MS" pitchFamily="34" charset="-128"/>
                      <a:cs typeface="Arial Unicode MS" pitchFamily="34" charset="-128"/>
                    </a:rPr>
                    <a:t>B=2b</a:t>
                  </a:r>
                </a:p>
              </p:txBody>
            </p:sp>
            <p:sp>
              <p:nvSpPr>
                <p:cNvPr id="6170" name="Line 84"/>
                <p:cNvSpPr>
                  <a:spLocks noChangeShapeType="1"/>
                </p:cNvSpPr>
                <p:nvPr/>
              </p:nvSpPr>
              <p:spPr bwMode="auto">
                <a:xfrm flipH="1">
                  <a:off x="4660" y="3305"/>
                  <a:ext cx="138" cy="147"/>
                </a:xfrm>
                <a:prstGeom prst="line">
                  <a:avLst/>
                </a:prstGeom>
                <a:noFill/>
                <a:ln w="28575">
                  <a:solidFill>
                    <a:srgbClr val="FF0000"/>
                  </a:solidFill>
                  <a:round/>
                  <a:headEnd/>
                  <a:tailEnd type="arrow" w="med" len="med"/>
                </a:ln>
              </p:spPr>
              <p:txBody>
                <a:bodyPr>
                  <a:spAutoFit/>
                </a:bodyPr>
                <a:lstStyle/>
                <a:p>
                  <a:endParaRPr lang="en-US"/>
                </a:p>
              </p:txBody>
            </p:sp>
          </p:grpSp>
          <p:sp>
            <p:nvSpPr>
              <p:cNvPr id="6155" name="Rectangle 85"/>
              <p:cNvSpPr>
                <a:spLocks noChangeArrowheads="1"/>
              </p:cNvSpPr>
              <p:nvPr/>
            </p:nvSpPr>
            <p:spPr bwMode="auto">
              <a:xfrm>
                <a:off x="2784" y="2640"/>
                <a:ext cx="2496" cy="1584"/>
              </a:xfrm>
              <a:prstGeom prst="rect">
                <a:avLst/>
              </a:prstGeom>
              <a:noFill/>
              <a:ln w="38100" algn="ctr">
                <a:solidFill>
                  <a:srgbClr val="000000"/>
                </a:solidFill>
                <a:miter lim="800000"/>
                <a:headEnd/>
                <a:tailEnd/>
              </a:ln>
            </p:spPr>
            <p:txBody>
              <a:bodyPr anchor="ctr">
                <a:spAutoFit/>
              </a:bodyPr>
              <a:lstStyle/>
              <a:p>
                <a:endParaRPr lang="en-US"/>
              </a:p>
            </p:txBody>
          </p:sp>
        </p:grpSp>
        <p:sp>
          <p:nvSpPr>
            <p:cNvPr id="6153" name="Freeform 86"/>
            <p:cNvSpPr>
              <a:spLocks/>
            </p:cNvSpPr>
            <p:nvPr/>
          </p:nvSpPr>
          <p:spPr bwMode="auto">
            <a:xfrm>
              <a:off x="4298" y="1719"/>
              <a:ext cx="771" cy="903"/>
            </a:xfrm>
            <a:custGeom>
              <a:avLst/>
              <a:gdLst>
                <a:gd name="T0" fmla="*/ 0 w 1083"/>
                <a:gd name="T1" fmla="*/ 912 h 894"/>
                <a:gd name="T2" fmla="*/ 192 w 1083"/>
                <a:gd name="T3" fmla="*/ 447 h 894"/>
                <a:gd name="T4" fmla="*/ 549 w 1083"/>
                <a:gd name="T5" fmla="*/ 0 h 894"/>
                <a:gd name="T6" fmla="*/ 0 60000 65536"/>
                <a:gd name="T7" fmla="*/ 0 60000 65536"/>
                <a:gd name="T8" fmla="*/ 0 60000 65536"/>
                <a:gd name="T9" fmla="*/ 0 w 1083"/>
                <a:gd name="T10" fmla="*/ 0 h 894"/>
                <a:gd name="T11" fmla="*/ 1083 w 1083"/>
                <a:gd name="T12" fmla="*/ 894 h 894"/>
              </a:gdLst>
              <a:ahLst/>
              <a:cxnLst>
                <a:cxn ang="T6">
                  <a:pos x="T0" y="T1"/>
                </a:cxn>
                <a:cxn ang="T7">
                  <a:pos x="T2" y="T3"/>
                </a:cxn>
                <a:cxn ang="T8">
                  <a:pos x="T4" y="T5"/>
                </a:cxn>
              </a:cxnLst>
              <a:rect l="T9" t="T10" r="T11" b="T12"/>
              <a:pathLst>
                <a:path w="1083" h="894">
                  <a:moveTo>
                    <a:pt x="0" y="894"/>
                  </a:moveTo>
                  <a:cubicBezTo>
                    <a:pt x="99" y="741"/>
                    <a:pt x="199" y="588"/>
                    <a:pt x="379" y="439"/>
                  </a:cubicBezTo>
                  <a:cubicBezTo>
                    <a:pt x="559" y="290"/>
                    <a:pt x="821" y="145"/>
                    <a:pt x="1083" y="0"/>
                  </a:cubicBezTo>
                </a:path>
              </a:pathLst>
            </a:custGeom>
            <a:noFill/>
            <a:ln w="28575">
              <a:solidFill>
                <a:srgbClr val="000000"/>
              </a:solidFill>
              <a:round/>
              <a:headEnd type="arrow" w="med" len="med"/>
              <a:tailEnd type="arrow" w="med" len="med"/>
            </a:ln>
          </p:spPr>
          <p:txBody>
            <a:bodyPr>
              <a:spAutoFit/>
            </a:bodyP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a:defRPr/>
            </a:pPr>
            <a:r>
              <a:rPr lang="en-GB" smtClean="0"/>
              <a:t>Stern-Gerlach experiment - 3</a:t>
            </a:r>
            <a:endParaRPr lang="en-US" smtClean="0"/>
          </a:p>
        </p:txBody>
      </p:sp>
      <p:sp>
        <p:nvSpPr>
          <p:cNvPr id="32771" name="Rectangle 3"/>
          <p:cNvSpPr>
            <a:spLocks noGrp="1" noChangeArrowheads="1"/>
          </p:cNvSpPr>
          <p:nvPr>
            <p:ph type="body" idx="1"/>
          </p:nvPr>
        </p:nvSpPr>
        <p:spPr>
          <a:xfrm>
            <a:off x="609600" y="838200"/>
            <a:ext cx="7543800" cy="6019800"/>
          </a:xfrm>
        </p:spPr>
        <p:txBody>
          <a:bodyPr/>
          <a:lstStyle/>
          <a:p>
            <a:pPr>
              <a:lnSpc>
                <a:spcPct val="90000"/>
              </a:lnSpc>
            </a:pPr>
            <a:r>
              <a:rPr lang="en-US" smtClean="0"/>
              <a:t> beam of Ag atoms (with electron in s-state (</a:t>
            </a:r>
            <a:r>
              <a:rPr lang="en-US" smtClean="0">
                <a:latin typeface="Script MT Bold" pitchFamily="66" charset="0"/>
              </a:rPr>
              <a:t>l</a:t>
            </a:r>
            <a:r>
              <a:rPr lang="en-US" smtClean="0"/>
              <a:t> =0)) in non-uniform magnetic field</a:t>
            </a:r>
          </a:p>
          <a:p>
            <a:pPr>
              <a:lnSpc>
                <a:spcPct val="90000"/>
              </a:lnSpc>
            </a:pPr>
            <a:r>
              <a:rPr lang="en-US" smtClean="0"/>
              <a:t> force on atoms: F = </a:t>
            </a:r>
            <a:r>
              <a:rPr lang="el-GR" smtClean="0">
                <a:sym typeface="Symbol" pitchFamily="18" charset="2"/>
              </a:rPr>
              <a:t></a:t>
            </a:r>
            <a:r>
              <a:rPr lang="en-US" baseline="-25000" smtClean="0">
                <a:sym typeface="Symbol" pitchFamily="18" charset="2"/>
              </a:rPr>
              <a:t>z</a:t>
            </a:r>
            <a:r>
              <a:rPr lang="en-US" smtClean="0">
                <a:sym typeface="Symbol" pitchFamily="18" charset="2"/>
              </a:rPr>
              <a:t>· </a:t>
            </a:r>
            <a:r>
              <a:rPr lang="el-GR" smtClean="0">
                <a:sym typeface="Symbol" pitchFamily="18" charset="2"/>
              </a:rPr>
              <a:t></a:t>
            </a:r>
            <a:r>
              <a:rPr lang="en-US" smtClean="0">
                <a:sym typeface="Symbol" pitchFamily="18" charset="2"/>
              </a:rPr>
              <a:t>B</a:t>
            </a:r>
            <a:r>
              <a:rPr lang="en-US" baseline="-25000" smtClean="0">
                <a:sym typeface="Symbol" pitchFamily="18" charset="2"/>
              </a:rPr>
              <a:t>z</a:t>
            </a:r>
            <a:r>
              <a:rPr lang="en-US" smtClean="0">
                <a:sym typeface="Symbol" pitchFamily="18" charset="2"/>
              </a:rPr>
              <a:t>/</a:t>
            </a:r>
            <a:r>
              <a:rPr lang="el-GR" smtClean="0">
                <a:sym typeface="Symbol" pitchFamily="18" charset="2"/>
              </a:rPr>
              <a:t></a:t>
            </a:r>
            <a:r>
              <a:rPr lang="en-US" smtClean="0">
                <a:sym typeface="Symbol" pitchFamily="18" charset="2"/>
              </a:rPr>
              <a:t>z</a:t>
            </a:r>
          </a:p>
          <a:p>
            <a:pPr>
              <a:lnSpc>
                <a:spcPct val="90000"/>
              </a:lnSpc>
            </a:pPr>
            <a:r>
              <a:rPr lang="en-US" smtClean="0">
                <a:sym typeface="Symbol" pitchFamily="18" charset="2"/>
              </a:rPr>
              <a:t> results show two groups of atoms, deflected in opposite directions, with magnetic moments     </a:t>
            </a:r>
            <a:r>
              <a:rPr lang="el-GR" smtClean="0">
                <a:sym typeface="Symbol" pitchFamily="18" charset="2"/>
              </a:rPr>
              <a:t></a:t>
            </a:r>
            <a:r>
              <a:rPr lang="en-US" baseline="-25000" smtClean="0">
                <a:sym typeface="Symbol" pitchFamily="18" charset="2"/>
              </a:rPr>
              <a:t>z </a:t>
            </a:r>
            <a:r>
              <a:rPr lang="en-US" smtClean="0">
                <a:sym typeface="Symbol" pitchFamily="18" charset="2"/>
              </a:rPr>
              <a:t>=  </a:t>
            </a:r>
            <a:r>
              <a:rPr lang="el-GR" smtClean="0">
                <a:sym typeface="Symbol" pitchFamily="18" charset="2"/>
              </a:rPr>
              <a:t></a:t>
            </a:r>
            <a:r>
              <a:rPr lang="en-US" baseline="-25000" smtClean="0">
                <a:sym typeface="Symbol" pitchFamily="18" charset="2"/>
              </a:rPr>
              <a:t>B </a:t>
            </a:r>
          </a:p>
          <a:p>
            <a:pPr>
              <a:lnSpc>
                <a:spcPct val="90000"/>
              </a:lnSpc>
            </a:pPr>
            <a:r>
              <a:rPr lang="en-US" smtClean="0">
                <a:sym typeface="Symbol" pitchFamily="18" charset="2"/>
              </a:rPr>
              <a:t> </a:t>
            </a:r>
            <a:r>
              <a:rPr lang="en-GB" smtClean="0"/>
              <a:t>Conundrum:</a:t>
            </a:r>
          </a:p>
          <a:p>
            <a:pPr lvl="1">
              <a:lnSpc>
                <a:spcPct val="90000"/>
              </a:lnSpc>
            </a:pPr>
            <a:r>
              <a:rPr lang="en-GB" smtClean="0"/>
              <a:t> classical physics would predict a continuous distribution of </a:t>
            </a:r>
            <a:r>
              <a:rPr lang="el-GR" smtClean="0"/>
              <a:t>μ</a:t>
            </a:r>
            <a:endParaRPr lang="en-GB" smtClean="0"/>
          </a:p>
          <a:p>
            <a:pPr lvl="1">
              <a:lnSpc>
                <a:spcPct val="90000"/>
              </a:lnSpc>
            </a:pPr>
            <a:r>
              <a:rPr lang="en-GB" smtClean="0"/>
              <a:t> quantum mechanics </a:t>
            </a:r>
            <a:r>
              <a:rPr lang="en-US" smtClean="0"/>
              <a:t>à</a:t>
            </a:r>
            <a:r>
              <a:rPr lang="en-GB" smtClean="0"/>
              <a:t> la Bohr-Sommerfeld predicts an odd number   (2</a:t>
            </a:r>
            <a:r>
              <a:rPr lang="en-US" smtClean="0">
                <a:latin typeface="Script MT Bold" pitchFamily="66" charset="0"/>
              </a:rPr>
              <a:t>ℓ</a:t>
            </a:r>
            <a:r>
              <a:rPr lang="en-GB" smtClean="0"/>
              <a:t> +1) of groups, i.e. just one for an s state</a:t>
            </a:r>
            <a:endParaRPr lang="en-US" baseline="-25000" smtClean="0">
              <a:sym typeface="Symbol" pitchFamily="18" charset="2"/>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pPr>
              <a:defRPr/>
            </a:pPr>
            <a:r>
              <a:rPr lang="en-GB" smtClean="0"/>
              <a:t>The concept of spin</a:t>
            </a:r>
            <a:endParaRPr lang="en-US" smtClean="0"/>
          </a:p>
        </p:txBody>
      </p:sp>
      <p:sp>
        <p:nvSpPr>
          <p:cNvPr id="33795" name="Rectangle 3"/>
          <p:cNvSpPr>
            <a:spLocks noGrp="1" noChangeArrowheads="1"/>
          </p:cNvSpPr>
          <p:nvPr>
            <p:ph type="body" idx="1"/>
          </p:nvPr>
        </p:nvSpPr>
        <p:spPr>
          <a:xfrm>
            <a:off x="533400" y="990600"/>
            <a:ext cx="7696200" cy="5638800"/>
          </a:xfrm>
        </p:spPr>
        <p:txBody>
          <a:bodyPr/>
          <a:lstStyle/>
          <a:p>
            <a:pPr>
              <a:lnSpc>
                <a:spcPct val="80000"/>
              </a:lnSpc>
            </a:pPr>
            <a:r>
              <a:rPr lang="en-US" sz="2400" smtClean="0"/>
              <a:t> </a:t>
            </a:r>
            <a:r>
              <a:rPr lang="en-GB" sz="2400" smtClean="0"/>
              <a:t>Stern-Gerlach results cannot be explained by interaction  of magnetic moment from orbital angular momentum </a:t>
            </a:r>
          </a:p>
          <a:p>
            <a:pPr>
              <a:lnSpc>
                <a:spcPct val="80000"/>
              </a:lnSpc>
            </a:pPr>
            <a:r>
              <a:rPr lang="en-GB" sz="2400" smtClean="0"/>
              <a:t> must be due to some additional internal source of angular momentum that does not require motion of the electron.  </a:t>
            </a:r>
          </a:p>
          <a:p>
            <a:pPr>
              <a:lnSpc>
                <a:spcPct val="80000"/>
              </a:lnSpc>
            </a:pPr>
            <a:r>
              <a:rPr lang="en-GB" sz="2400" smtClean="0"/>
              <a:t> internal angular momentum of electron (“spin”) was suggested in 1925 by Goudsmit and Uhlenbeck building on an idea of Pauli.  </a:t>
            </a:r>
          </a:p>
          <a:p>
            <a:pPr>
              <a:lnSpc>
                <a:spcPct val="80000"/>
              </a:lnSpc>
            </a:pPr>
            <a:r>
              <a:rPr lang="en-GB" sz="2400" smtClean="0"/>
              <a:t> Spin is a relativistic effect and comes out directly from Dirac’s  theory of the electron (1928)</a:t>
            </a:r>
          </a:p>
          <a:p>
            <a:pPr>
              <a:lnSpc>
                <a:spcPct val="80000"/>
              </a:lnSpc>
            </a:pPr>
            <a:r>
              <a:rPr lang="en-GB" sz="2400" smtClean="0"/>
              <a:t> spin has mathematical analogies with angular momentum, but is not to be understood as actual rotation of electron</a:t>
            </a:r>
          </a:p>
          <a:p>
            <a:pPr>
              <a:lnSpc>
                <a:spcPct val="80000"/>
              </a:lnSpc>
            </a:pPr>
            <a:r>
              <a:rPr lang="en-GB" sz="2400" smtClean="0"/>
              <a:t> electrons have “half-integer” spin, i.e.  </a:t>
            </a:r>
            <a:r>
              <a:rPr lang="en-US" sz="2400" smtClean="0"/>
              <a:t>ħ/2</a:t>
            </a:r>
          </a:p>
          <a:p>
            <a:pPr>
              <a:lnSpc>
                <a:spcPct val="80000"/>
              </a:lnSpc>
            </a:pPr>
            <a:r>
              <a:rPr lang="en-US" sz="2400" smtClean="0"/>
              <a:t> Fermions  vs Bosons</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a:defRPr/>
            </a:pPr>
            <a:r>
              <a:rPr lang="en-US" smtClean="0"/>
              <a:t>Summary</a:t>
            </a:r>
          </a:p>
        </p:txBody>
      </p:sp>
      <p:sp>
        <p:nvSpPr>
          <p:cNvPr id="34819" name="Rectangle 3"/>
          <p:cNvSpPr>
            <a:spLocks noGrp="1" noChangeArrowheads="1"/>
          </p:cNvSpPr>
          <p:nvPr>
            <p:ph type="body" idx="1"/>
          </p:nvPr>
        </p:nvSpPr>
        <p:spPr>
          <a:xfrm>
            <a:off x="457200" y="914400"/>
            <a:ext cx="8382000" cy="5943600"/>
          </a:xfrm>
        </p:spPr>
        <p:txBody>
          <a:bodyPr/>
          <a:lstStyle/>
          <a:p>
            <a:pPr>
              <a:lnSpc>
                <a:spcPct val="80000"/>
              </a:lnSpc>
            </a:pPr>
            <a:r>
              <a:rPr lang="en-US" sz="2000" dirty="0" smtClean="0"/>
              <a:t> wave-particle duality:</a:t>
            </a:r>
          </a:p>
          <a:p>
            <a:pPr lvl="1">
              <a:lnSpc>
                <a:spcPct val="80000"/>
              </a:lnSpc>
            </a:pPr>
            <a:r>
              <a:rPr lang="en-US" sz="1800" dirty="0" smtClean="0">
                <a:solidFill>
                  <a:schemeClr val="folHlink"/>
                </a:solidFill>
              </a:rPr>
              <a:t> </a:t>
            </a:r>
            <a:r>
              <a:rPr lang="en-US" sz="1800" dirty="0" smtClean="0"/>
              <a:t>objects behave like waves or particles, depending on experimental conditions</a:t>
            </a:r>
          </a:p>
          <a:p>
            <a:pPr lvl="1">
              <a:lnSpc>
                <a:spcPct val="80000"/>
              </a:lnSpc>
            </a:pPr>
            <a:r>
              <a:rPr lang="en-US" sz="1800" dirty="0" err="1" smtClean="0"/>
              <a:t>complementarity</a:t>
            </a:r>
            <a:r>
              <a:rPr lang="en-US" sz="1800" dirty="0" smtClean="0"/>
              <a:t>: wave and particle aspects never manifest simultaneously</a:t>
            </a:r>
          </a:p>
          <a:p>
            <a:pPr lvl="1">
              <a:lnSpc>
                <a:spcPct val="80000"/>
              </a:lnSpc>
            </a:pPr>
            <a:r>
              <a:rPr lang="en-US" sz="1800" dirty="0" smtClean="0"/>
              <a:t>Are really neither wave nor particle in the everyday sense of the word (problem of semantics)</a:t>
            </a:r>
          </a:p>
          <a:p>
            <a:pPr lvl="1">
              <a:lnSpc>
                <a:spcPct val="80000"/>
              </a:lnSpc>
            </a:pPr>
            <a:endParaRPr lang="en-US" sz="1800" dirty="0" smtClean="0"/>
          </a:p>
          <a:p>
            <a:pPr>
              <a:lnSpc>
                <a:spcPct val="80000"/>
              </a:lnSpc>
            </a:pPr>
            <a:r>
              <a:rPr lang="en-US" sz="2000" dirty="0" smtClean="0"/>
              <a:t>Spin:</a:t>
            </a:r>
            <a:r>
              <a:rPr lang="en-US" sz="1800" dirty="0" smtClean="0"/>
              <a:t> </a:t>
            </a:r>
          </a:p>
          <a:p>
            <a:pPr lvl="1">
              <a:lnSpc>
                <a:spcPct val="80000"/>
              </a:lnSpc>
            </a:pPr>
            <a:r>
              <a:rPr lang="en-US" sz="1800" dirty="0" smtClean="0">
                <a:solidFill>
                  <a:schemeClr val="folHlink"/>
                </a:solidFill>
              </a:rPr>
              <a:t> </a:t>
            </a:r>
            <a:r>
              <a:rPr lang="en-US" sz="1800" dirty="0" smtClean="0"/>
              <a:t>results of Stern - </a:t>
            </a:r>
            <a:r>
              <a:rPr lang="en-US" sz="1800" dirty="0" err="1" smtClean="0"/>
              <a:t>Gerlach</a:t>
            </a:r>
            <a:r>
              <a:rPr lang="en-US" sz="1800" dirty="0" smtClean="0"/>
              <a:t> experiment explained by introduction of “spin”</a:t>
            </a:r>
          </a:p>
          <a:p>
            <a:pPr lvl="1">
              <a:lnSpc>
                <a:spcPct val="80000"/>
              </a:lnSpc>
            </a:pPr>
            <a:r>
              <a:rPr lang="en-US" sz="1800" dirty="0" smtClean="0"/>
              <a:t> later shown to be natural outcome of relativistic invariance (Dirac)</a:t>
            </a:r>
          </a:p>
          <a:p>
            <a:pPr lvl="1">
              <a:lnSpc>
                <a:spcPct val="80000"/>
              </a:lnSpc>
              <a:buFont typeface="Monotype Sorts"/>
              <a:buNone/>
            </a:pPr>
            <a:endParaRPr lang="en-US" sz="1800" dirty="0" smtClean="0"/>
          </a:p>
          <a:p>
            <a:pPr>
              <a:lnSpc>
                <a:spcPct val="80000"/>
              </a:lnSpc>
            </a:pPr>
            <a:r>
              <a:rPr lang="en-US" sz="2000" dirty="0" smtClean="0"/>
              <a:t>Copenhagen interpretation:</a:t>
            </a:r>
          </a:p>
          <a:p>
            <a:pPr lvl="1">
              <a:lnSpc>
                <a:spcPct val="80000"/>
              </a:lnSpc>
            </a:pPr>
            <a:r>
              <a:rPr lang="en-US" sz="1800" dirty="0" smtClean="0">
                <a:solidFill>
                  <a:schemeClr val="folHlink"/>
                </a:solidFill>
              </a:rPr>
              <a:t> </a:t>
            </a:r>
            <a:r>
              <a:rPr lang="en-US" sz="1800" dirty="0" smtClean="0"/>
              <a:t>probability statements do not reflect our imperfect knowledge, but are inherent to nature – measurement outcomes fundamentally </a:t>
            </a:r>
            <a:r>
              <a:rPr lang="en-US" sz="1800" dirty="0" err="1" smtClean="0"/>
              <a:t>indeterministic</a:t>
            </a:r>
            <a:endParaRPr lang="en-US" sz="1800" dirty="0" smtClean="0"/>
          </a:p>
          <a:p>
            <a:pPr lvl="1">
              <a:lnSpc>
                <a:spcPct val="80000"/>
              </a:lnSpc>
            </a:pPr>
            <a:r>
              <a:rPr lang="en-US" sz="1800" dirty="0" smtClean="0"/>
              <a:t> Physics is science of outcome of measurement processes  -- do not speculate beyond what can be measured</a:t>
            </a:r>
          </a:p>
          <a:p>
            <a:pPr lvl="1">
              <a:lnSpc>
                <a:spcPct val="80000"/>
              </a:lnSpc>
            </a:pPr>
            <a:r>
              <a:rPr lang="en-US" sz="1800" dirty="0" smtClean="0"/>
              <a:t> act of measurement causes one of the many possible outcomes to be realized (“collapse of the wave function”)</a:t>
            </a:r>
          </a:p>
          <a:p>
            <a:pPr lvl="1">
              <a:lnSpc>
                <a:spcPct val="80000"/>
              </a:lnSpc>
            </a:pPr>
            <a:r>
              <a:rPr lang="en-US" sz="1800" dirty="0" smtClean="0"/>
              <a:t> measurement process still under active investigation – lots of progress in understanding in recent years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a:defRPr/>
            </a:pPr>
            <a:r>
              <a:rPr lang="en-US" smtClean="0"/>
              <a:t>Momentum of a photon</a:t>
            </a:r>
          </a:p>
        </p:txBody>
      </p:sp>
      <p:sp>
        <p:nvSpPr>
          <p:cNvPr id="35843" name="Rectangle 3"/>
          <p:cNvSpPr>
            <a:spLocks noGrp="1" noChangeArrowheads="1"/>
          </p:cNvSpPr>
          <p:nvPr>
            <p:ph type="body" idx="1"/>
          </p:nvPr>
        </p:nvSpPr>
        <p:spPr>
          <a:xfrm>
            <a:off x="762000" y="1066800"/>
            <a:ext cx="7848600" cy="5334000"/>
          </a:xfrm>
        </p:spPr>
        <p:txBody>
          <a:bodyPr/>
          <a:lstStyle/>
          <a:p>
            <a:r>
              <a:rPr lang="en-GB" dirty="0" smtClean="0"/>
              <a:t> </a:t>
            </a:r>
            <a:r>
              <a:rPr lang="en-GB" sz="2400" dirty="0" smtClean="0"/>
              <a:t>Relativistic relationship between a particle’s momentum and energy:  E</a:t>
            </a:r>
            <a:r>
              <a:rPr lang="en-GB" sz="2400" baseline="40000" dirty="0" smtClean="0"/>
              <a:t>2</a:t>
            </a:r>
            <a:r>
              <a:rPr lang="en-GB" sz="2400" dirty="0" smtClean="0"/>
              <a:t> = p</a:t>
            </a:r>
            <a:r>
              <a:rPr lang="en-GB" sz="2400" baseline="40000" dirty="0" smtClean="0"/>
              <a:t>2</a:t>
            </a:r>
            <a:r>
              <a:rPr lang="en-GB" sz="2400" dirty="0" smtClean="0"/>
              <a:t>c</a:t>
            </a:r>
            <a:r>
              <a:rPr lang="en-GB" sz="2400" baseline="40000" dirty="0" smtClean="0"/>
              <a:t>2</a:t>
            </a:r>
            <a:r>
              <a:rPr lang="en-GB" sz="2400" dirty="0" smtClean="0"/>
              <a:t> + m</a:t>
            </a:r>
            <a:r>
              <a:rPr lang="en-GB" sz="2400" baseline="-25000" dirty="0" smtClean="0"/>
              <a:t>0</a:t>
            </a:r>
            <a:r>
              <a:rPr lang="en-GB" sz="2400" baseline="40000" dirty="0" smtClean="0"/>
              <a:t>2</a:t>
            </a:r>
            <a:r>
              <a:rPr lang="en-GB" sz="2400" dirty="0" smtClean="0"/>
              <a:t>c</a:t>
            </a:r>
            <a:r>
              <a:rPr lang="en-GB" sz="2400" baseline="40000" dirty="0" smtClean="0"/>
              <a:t>4</a:t>
            </a:r>
          </a:p>
          <a:p>
            <a:r>
              <a:rPr lang="en-GB" sz="2400" dirty="0" smtClean="0"/>
              <a:t> For massless (i.e. </a:t>
            </a:r>
            <a:r>
              <a:rPr lang="en-GB" sz="2400" dirty="0" err="1" smtClean="0"/>
              <a:t>restmass</a:t>
            </a:r>
            <a:r>
              <a:rPr lang="en-GB" sz="2400" dirty="0" smtClean="0"/>
              <a:t> = 0) particles propagating at the speed of light:  					E</a:t>
            </a:r>
            <a:r>
              <a:rPr lang="en-GB" sz="2400" baseline="40000" dirty="0" smtClean="0"/>
              <a:t>2</a:t>
            </a:r>
            <a:r>
              <a:rPr lang="en-GB" sz="2400" dirty="0" smtClean="0"/>
              <a:t> = p</a:t>
            </a:r>
            <a:r>
              <a:rPr lang="en-GB" sz="2400" baseline="40000" dirty="0" smtClean="0"/>
              <a:t>2</a:t>
            </a:r>
            <a:r>
              <a:rPr lang="en-GB" sz="2400" dirty="0" smtClean="0"/>
              <a:t>c</a:t>
            </a:r>
            <a:r>
              <a:rPr lang="en-GB" sz="2400" baseline="40000" dirty="0" smtClean="0"/>
              <a:t>2</a:t>
            </a:r>
            <a:r>
              <a:rPr lang="en-GB" sz="2400" dirty="0" smtClean="0"/>
              <a:t> </a:t>
            </a:r>
            <a:r>
              <a:rPr lang="en-GB" sz="2400" dirty="0"/>
              <a:t> </a:t>
            </a:r>
            <a:r>
              <a:rPr lang="en-GB" sz="2400" dirty="0" smtClean="0"/>
              <a:t>, E = pc</a:t>
            </a:r>
          </a:p>
          <a:p>
            <a:r>
              <a:rPr lang="en-GB" sz="2400" dirty="0" smtClean="0"/>
              <a:t> For photon, E = h</a:t>
            </a:r>
            <a:r>
              <a:rPr lang="en-GB" sz="2400" dirty="0" smtClean="0">
                <a:sym typeface="Symbol" pitchFamily="18" charset="2"/>
              </a:rPr>
              <a:t></a:t>
            </a:r>
          </a:p>
          <a:p>
            <a:r>
              <a:rPr lang="en-GB" sz="2400" dirty="0" smtClean="0">
                <a:sym typeface="Symbol" pitchFamily="18" charset="2"/>
              </a:rPr>
              <a:t> momentum of photon = </a:t>
            </a:r>
            <a:r>
              <a:rPr lang="en-GB" sz="2400" dirty="0" smtClean="0"/>
              <a:t>h</a:t>
            </a:r>
            <a:r>
              <a:rPr lang="en-GB" sz="2400" dirty="0" smtClean="0">
                <a:sym typeface="Symbol" pitchFamily="18" charset="2"/>
              </a:rPr>
              <a:t>/c = h/, </a:t>
            </a:r>
          </a:p>
          <a:p>
            <a:r>
              <a:rPr lang="en-GB" sz="2400" dirty="0" smtClean="0">
                <a:sym typeface="Symbol" pitchFamily="18" charset="2"/>
              </a:rPr>
              <a:t> = h/p</a:t>
            </a:r>
          </a:p>
          <a:p>
            <a:r>
              <a:rPr lang="en-GB" sz="2400" dirty="0" smtClean="0">
                <a:sym typeface="Symbol" pitchFamily="18" charset="2"/>
              </a:rPr>
              <a:t>“(</a:t>
            </a:r>
            <a:r>
              <a:rPr lang="en-GB" sz="2400" dirty="0">
                <a:sym typeface="Symbol" pitchFamily="18" charset="2"/>
              </a:rPr>
              <a:t>moving) </a:t>
            </a:r>
            <a:r>
              <a:rPr lang="en-GB" sz="2400" dirty="0" smtClean="0">
                <a:sym typeface="Symbol" pitchFamily="18" charset="2"/>
              </a:rPr>
              <a:t>mass” </a:t>
            </a:r>
            <a:r>
              <a:rPr lang="en-GB" sz="2400" dirty="0">
                <a:sym typeface="Symbol" pitchFamily="18" charset="2"/>
              </a:rPr>
              <a:t>of a photon: 				E=mc</a:t>
            </a:r>
            <a:r>
              <a:rPr lang="en-GB" sz="2400" baseline="40000" dirty="0">
                <a:sym typeface="Symbol" pitchFamily="18" charset="2"/>
              </a:rPr>
              <a:t>2</a:t>
            </a:r>
            <a:r>
              <a:rPr lang="en-GB" sz="2400" dirty="0">
                <a:sym typeface="Symbol" pitchFamily="18" charset="2"/>
              </a:rPr>
              <a:t> </a:t>
            </a:r>
            <a:r>
              <a:rPr lang="en-GB" sz="2400" b="1" dirty="0">
                <a:sym typeface="Symbol" pitchFamily="18" charset="2"/>
              </a:rPr>
              <a:t> </a:t>
            </a:r>
            <a:r>
              <a:rPr lang="en-GB" sz="2400" dirty="0">
                <a:sym typeface="Symbol" pitchFamily="18" charset="2"/>
              </a:rPr>
              <a:t>m = </a:t>
            </a:r>
            <a:r>
              <a:rPr lang="en-GB" sz="2400" dirty="0" smtClean="0">
                <a:sym typeface="Symbol" pitchFamily="18" charset="2"/>
              </a:rPr>
              <a:t>E/c</a:t>
            </a:r>
            <a:r>
              <a:rPr lang="en-GB" sz="2400" baseline="40000" dirty="0" smtClean="0">
                <a:sym typeface="Symbol" pitchFamily="18" charset="2"/>
              </a:rPr>
              <a:t>2 </a:t>
            </a:r>
            <a:r>
              <a:rPr lang="en-GB" sz="2400" dirty="0" smtClean="0">
                <a:sym typeface="Symbol" pitchFamily="18" charset="2"/>
              </a:rPr>
              <a:t>  =  </a:t>
            </a:r>
            <a:r>
              <a:rPr lang="en-GB" sz="2400" dirty="0"/>
              <a:t>h</a:t>
            </a:r>
            <a:r>
              <a:rPr lang="en-GB" sz="2400" dirty="0">
                <a:sym typeface="Symbol" pitchFamily="18" charset="2"/>
              </a:rPr>
              <a:t>/</a:t>
            </a:r>
            <a:r>
              <a:rPr lang="en-GB" sz="2400" dirty="0" smtClean="0">
                <a:sym typeface="Symbol" pitchFamily="18" charset="2"/>
              </a:rPr>
              <a:t>c</a:t>
            </a:r>
            <a:r>
              <a:rPr lang="en-GB" sz="2400" baseline="40000" dirty="0" smtClean="0">
                <a:sym typeface="Symbol" pitchFamily="18" charset="2"/>
              </a:rPr>
              <a:t>2  </a:t>
            </a:r>
            <a:r>
              <a:rPr lang="en-GB" sz="2400" dirty="0" smtClean="0">
                <a:sym typeface="Symbol" pitchFamily="18" charset="2"/>
              </a:rPr>
              <a:t> 					(photon feels gravity)</a:t>
            </a:r>
            <a:endParaRPr lang="en-GB" baseline="40000" dirty="0">
              <a:sym typeface="Symbol" pitchFamily="18" charset="2"/>
            </a:endParaRPr>
          </a:p>
          <a:p>
            <a:endParaRPr lang="en-GB" dirty="0" smtClean="0">
              <a:sym typeface="Symbol" pitchFamily="18" charset="2"/>
            </a:endParaRPr>
          </a:p>
          <a:p>
            <a:pPr marL="0" indent="0">
              <a:buNone/>
            </a:pPr>
            <a:endParaRPr lang="en-GB" baseline="40000" dirty="0" smtClean="0">
              <a:sym typeface="Symbol" pitchFamily="18" charset="2"/>
            </a:endParaRPr>
          </a:p>
        </p:txBody>
      </p:sp>
    </p:spTree>
    <p:extLst>
      <p:ext uri="{BB962C8B-B14F-4D97-AF65-F5344CB8AC3E}">
        <p14:creationId xmlns:p14="http://schemas.microsoft.com/office/powerpoint/2010/main" val="32778353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2209800" y="114300"/>
            <a:ext cx="4419600" cy="723900"/>
          </a:xfrm>
        </p:spPr>
        <p:txBody>
          <a:bodyPr/>
          <a:lstStyle/>
          <a:p>
            <a:pPr>
              <a:defRPr/>
            </a:pPr>
            <a:r>
              <a:rPr lang="en-US" dirty="0" smtClean="0"/>
              <a:t>Matter waves </a:t>
            </a:r>
          </a:p>
        </p:txBody>
      </p:sp>
      <p:sp>
        <p:nvSpPr>
          <p:cNvPr id="36867" name="Rectangle 3"/>
          <p:cNvSpPr>
            <a:spLocks noGrp="1" noChangeArrowheads="1"/>
          </p:cNvSpPr>
          <p:nvPr>
            <p:ph type="body" idx="1"/>
          </p:nvPr>
        </p:nvSpPr>
        <p:spPr>
          <a:xfrm>
            <a:off x="203200" y="914400"/>
            <a:ext cx="8255000" cy="5715000"/>
          </a:xfrm>
        </p:spPr>
        <p:txBody>
          <a:bodyPr/>
          <a:lstStyle/>
          <a:p>
            <a:pPr lvl="1"/>
            <a:r>
              <a:rPr lang="en-US" sz="2000" dirty="0" smtClean="0"/>
              <a:t>Louis de Broglie (1925):  any moving particle has wavelength associated with it:  </a:t>
            </a:r>
            <a:r>
              <a:rPr lang="en-US" sz="2000" dirty="0" smtClean="0">
                <a:sym typeface="Symbol" pitchFamily="18" charset="2"/>
              </a:rPr>
              <a:t></a:t>
            </a:r>
            <a:r>
              <a:rPr lang="en-US" sz="2000" b="1" dirty="0" smtClean="0">
                <a:sym typeface="Symbol" pitchFamily="18" charset="2"/>
              </a:rPr>
              <a:t></a:t>
            </a:r>
            <a:r>
              <a:rPr lang="en-US" sz="2000" dirty="0" smtClean="0">
                <a:sym typeface="Symbol" pitchFamily="18" charset="2"/>
              </a:rPr>
              <a:t> = h/p</a:t>
            </a:r>
          </a:p>
          <a:p>
            <a:pPr lvl="1"/>
            <a:r>
              <a:rPr lang="en-US" sz="2000" dirty="0" smtClean="0"/>
              <a:t>example: </a:t>
            </a:r>
          </a:p>
          <a:p>
            <a:pPr lvl="2"/>
            <a:r>
              <a:rPr lang="en-US" sz="1800" dirty="0" smtClean="0"/>
              <a:t>electron in atom has  </a:t>
            </a:r>
            <a:r>
              <a:rPr lang="en-US" sz="1800" b="1" dirty="0" smtClean="0">
                <a:sym typeface="Symbol" pitchFamily="18" charset="2"/>
              </a:rPr>
              <a:t></a:t>
            </a:r>
            <a:r>
              <a:rPr lang="en-US" sz="1800" dirty="0" smtClean="0">
                <a:sym typeface="Symbol" pitchFamily="18" charset="2"/>
              </a:rPr>
              <a:t> </a:t>
            </a:r>
            <a:r>
              <a:rPr lang="en-US" sz="1800" b="1" dirty="0" smtClean="0">
                <a:sym typeface="Symbol" pitchFamily="18" charset="2"/>
              </a:rPr>
              <a:t></a:t>
            </a:r>
            <a:r>
              <a:rPr lang="en-US" sz="1800" dirty="0" smtClean="0">
                <a:sym typeface="Symbol" pitchFamily="18" charset="2"/>
              </a:rPr>
              <a:t> </a:t>
            </a:r>
            <a:r>
              <a:rPr lang="en-US" sz="1800" dirty="0" smtClean="0"/>
              <a:t>10</a:t>
            </a:r>
            <a:r>
              <a:rPr lang="en-US" sz="1800" baseline="30000" dirty="0" smtClean="0"/>
              <a:t>-10</a:t>
            </a:r>
            <a:r>
              <a:rPr lang="en-US" sz="1800" dirty="0" smtClean="0"/>
              <a:t> m; 	</a:t>
            </a:r>
          </a:p>
          <a:p>
            <a:pPr lvl="2"/>
            <a:r>
              <a:rPr lang="en-US" sz="1800" dirty="0" smtClean="0"/>
              <a:t>car (1000 kg) at 60mph has </a:t>
            </a:r>
            <a:r>
              <a:rPr lang="en-US" sz="1800" b="1" dirty="0" smtClean="0">
                <a:sym typeface="Symbol" pitchFamily="18" charset="2"/>
              </a:rPr>
              <a:t></a:t>
            </a:r>
            <a:r>
              <a:rPr lang="en-US" sz="1800" dirty="0" smtClean="0">
                <a:sym typeface="Symbol" pitchFamily="18" charset="2"/>
              </a:rPr>
              <a:t> </a:t>
            </a:r>
            <a:r>
              <a:rPr lang="en-US" sz="1800" b="1" dirty="0" smtClean="0">
                <a:sym typeface="Symbol" pitchFamily="18" charset="2"/>
              </a:rPr>
              <a:t> </a:t>
            </a:r>
            <a:r>
              <a:rPr lang="en-US" sz="1800" dirty="0" smtClean="0"/>
              <a:t>10</a:t>
            </a:r>
            <a:r>
              <a:rPr lang="en-US" sz="1800" baseline="30000" dirty="0" smtClean="0"/>
              <a:t>-38</a:t>
            </a:r>
            <a:r>
              <a:rPr lang="en-US" sz="1800" dirty="0" smtClean="0"/>
              <a:t> m;     </a:t>
            </a:r>
          </a:p>
          <a:p>
            <a:pPr lvl="2"/>
            <a:r>
              <a:rPr lang="en-US" sz="1800" dirty="0" smtClean="0"/>
              <a:t>wave effects manifest themselves only in interaction with things of size comparable to  wavelength  </a:t>
            </a:r>
            <a:r>
              <a:rPr lang="en-US" sz="1800" b="1" dirty="0" smtClean="0">
                <a:sym typeface="Symbol" pitchFamily="18" charset="2"/>
              </a:rPr>
              <a:t></a:t>
            </a:r>
            <a:r>
              <a:rPr lang="en-US" sz="1800" dirty="0" smtClean="0">
                <a:sym typeface="Symbol" pitchFamily="18" charset="2"/>
              </a:rPr>
              <a:t> </a:t>
            </a:r>
            <a:r>
              <a:rPr lang="en-US" sz="1800" dirty="0" smtClean="0"/>
              <a:t> we do not notice wave aspect of us and our cars. </a:t>
            </a:r>
          </a:p>
          <a:p>
            <a:pPr lvl="1"/>
            <a:r>
              <a:rPr lang="en-US" sz="2000" dirty="0" smtClean="0"/>
              <a:t>note: Bohr's quantization condition for angular momentum is identical to requirement that integer number of electron wavelengths fit into circumference of orbit. </a:t>
            </a:r>
          </a:p>
          <a:p>
            <a:pPr lvl="1"/>
            <a:r>
              <a:rPr lang="en-US" sz="2000" dirty="0" smtClean="0"/>
              <a:t>experimental verification of de Broglie's matter waves:</a:t>
            </a:r>
          </a:p>
          <a:p>
            <a:pPr lvl="2"/>
            <a:r>
              <a:rPr lang="en-US" sz="1800" dirty="0" smtClean="0"/>
              <a:t> beam of electrons scattered by crystal lattice shows diffraction pattern (crystal lattice acts like array of slits);                              experiment done by Davisson and </a:t>
            </a:r>
            <a:r>
              <a:rPr lang="en-US" sz="1800" dirty="0" err="1" smtClean="0"/>
              <a:t>Germer</a:t>
            </a:r>
            <a:r>
              <a:rPr lang="en-US" sz="1800" dirty="0" smtClean="0"/>
              <a:t> (1927) </a:t>
            </a:r>
          </a:p>
          <a:p>
            <a:pPr lvl="2"/>
            <a:r>
              <a:rPr lang="en-US" sz="1800" dirty="0" smtClean="0"/>
              <a:t>Electron microscope</a:t>
            </a:r>
          </a:p>
          <a:p>
            <a:endParaRPr lang="en-US" sz="2000"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914400" y="152400"/>
            <a:ext cx="7162800" cy="685800"/>
          </a:xfrm>
        </p:spPr>
        <p:txBody>
          <a:bodyPr/>
          <a:lstStyle/>
          <a:p>
            <a:pPr>
              <a:defRPr/>
            </a:pPr>
            <a:r>
              <a:rPr lang="en-US" dirty="0" smtClean="0"/>
              <a:t>QUANTUM MECHANICS </a:t>
            </a:r>
          </a:p>
        </p:txBody>
      </p:sp>
      <p:sp>
        <p:nvSpPr>
          <p:cNvPr id="37891" name="Rectangle 3"/>
          <p:cNvSpPr>
            <a:spLocks noGrp="1" noChangeArrowheads="1"/>
          </p:cNvSpPr>
          <p:nvPr>
            <p:ph type="body" idx="1"/>
          </p:nvPr>
        </p:nvSpPr>
        <p:spPr>
          <a:xfrm>
            <a:off x="457200" y="914400"/>
            <a:ext cx="8382000" cy="5943600"/>
          </a:xfrm>
        </p:spPr>
        <p:txBody>
          <a:bodyPr/>
          <a:lstStyle/>
          <a:p>
            <a:pPr>
              <a:lnSpc>
                <a:spcPct val="80000"/>
              </a:lnSpc>
              <a:buFont typeface="Wingdings" pitchFamily="2" charset="2"/>
              <a:buNone/>
            </a:pPr>
            <a:r>
              <a:rPr lang="en-US" smtClean="0"/>
              <a:t>new kind of physics based on synthesis of dual nature of waves and particles; developed in 1920's and 1930's. </a:t>
            </a:r>
          </a:p>
          <a:p>
            <a:pPr lvl="1">
              <a:lnSpc>
                <a:spcPct val="80000"/>
              </a:lnSpc>
            </a:pPr>
            <a:r>
              <a:rPr lang="en-US" sz="2600" b="1" smtClean="0"/>
              <a:t>Schrödinger’s </a:t>
            </a:r>
            <a:r>
              <a:rPr lang="en-US" sz="2600" smtClean="0"/>
              <a:t>“wave mechanics”                               (Erwin Schrödinger, 1925)</a:t>
            </a:r>
          </a:p>
          <a:p>
            <a:pPr lvl="2">
              <a:lnSpc>
                <a:spcPct val="80000"/>
              </a:lnSpc>
            </a:pPr>
            <a:r>
              <a:rPr lang="en-US" sz="2200" b="1" smtClean="0"/>
              <a:t>Schrödinger equation</a:t>
            </a:r>
            <a:r>
              <a:rPr lang="en-US" sz="2200" smtClean="0"/>
              <a:t> is a differential equation for matter waves; basically a formulation of energy conservation.           </a:t>
            </a:r>
          </a:p>
          <a:p>
            <a:pPr lvl="2">
              <a:lnSpc>
                <a:spcPct val="80000"/>
              </a:lnSpc>
            </a:pPr>
            <a:r>
              <a:rPr lang="en-US" sz="2200" smtClean="0"/>
              <a:t>its solution called “wave function”, usually denoted by  </a:t>
            </a:r>
            <a:r>
              <a:rPr lang="en-US" sz="2200" b="1" smtClean="0">
                <a:sym typeface="Symbol" pitchFamily="18" charset="2"/>
              </a:rPr>
              <a:t></a:t>
            </a:r>
            <a:r>
              <a:rPr lang="en-US" sz="2200" smtClean="0">
                <a:sym typeface="Symbol" pitchFamily="18" charset="2"/>
              </a:rPr>
              <a:t>;</a:t>
            </a:r>
            <a:endParaRPr lang="en-US" sz="2200" smtClean="0"/>
          </a:p>
          <a:p>
            <a:pPr lvl="2">
              <a:lnSpc>
                <a:spcPct val="80000"/>
              </a:lnSpc>
            </a:pPr>
            <a:r>
              <a:rPr lang="en-US" sz="2200" smtClean="0">
                <a:sym typeface="Symbol" pitchFamily="18" charset="2"/>
              </a:rPr>
              <a:t>|</a:t>
            </a:r>
            <a:r>
              <a:rPr lang="en-US" sz="2200" b="1" smtClean="0">
                <a:sym typeface="Symbol" pitchFamily="18" charset="2"/>
              </a:rPr>
              <a:t></a:t>
            </a:r>
            <a:r>
              <a:rPr lang="en-US" sz="2200" smtClean="0">
                <a:sym typeface="Symbol" pitchFamily="18" charset="2"/>
              </a:rPr>
              <a:t>(x)|</a:t>
            </a:r>
            <a:r>
              <a:rPr lang="en-US" sz="2200" baseline="30000" smtClean="0">
                <a:sym typeface="Symbol" pitchFamily="18" charset="2"/>
              </a:rPr>
              <a:t>2</a:t>
            </a:r>
            <a:r>
              <a:rPr lang="en-US" sz="2200" smtClean="0"/>
              <a:t> gives the </a:t>
            </a:r>
            <a:r>
              <a:rPr lang="en-US" sz="2200" i="1" smtClean="0"/>
              <a:t>probability of finding the particle at x; </a:t>
            </a:r>
          </a:p>
          <a:p>
            <a:pPr lvl="2">
              <a:lnSpc>
                <a:spcPct val="80000"/>
              </a:lnSpc>
            </a:pPr>
            <a:r>
              <a:rPr lang="en-US" sz="2200" smtClean="0"/>
              <a:t>applied to the hydrogen atom, the Schrödinger equation gives the same energy levels as those obtained from the Bohr model; </a:t>
            </a:r>
          </a:p>
          <a:p>
            <a:pPr lvl="2">
              <a:lnSpc>
                <a:spcPct val="80000"/>
              </a:lnSpc>
            </a:pPr>
            <a:r>
              <a:rPr lang="en-US" sz="2200" smtClean="0"/>
              <a:t>the most probable orbits are those predicted by the Bohr model; </a:t>
            </a:r>
          </a:p>
          <a:p>
            <a:pPr lvl="2">
              <a:lnSpc>
                <a:spcPct val="80000"/>
              </a:lnSpc>
            </a:pPr>
            <a:r>
              <a:rPr lang="en-US" sz="2200" b="1" smtClean="0"/>
              <a:t>but probability instead of Newtonian certainty</a:t>
            </a:r>
            <a:r>
              <a:rPr lang="en-US" sz="2200" smtClean="0"/>
              <a:t>!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hdwtemplate3">
  <a:themeElements>
    <a:clrScheme name="Custom 1">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E5E500"/>
      </a:hlink>
      <a:folHlink>
        <a:srgbClr val="FFCC66"/>
      </a:folHlink>
    </a:clrScheme>
    <a:fontScheme name="Professiona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rofession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ofession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fession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fession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ofession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TotalTime>
  <Words>4301</Words>
  <Application>Microsoft Office PowerPoint</Application>
  <PresentationFormat>On-screen Show (4:3)</PresentationFormat>
  <Paragraphs>665</Paragraphs>
  <Slides>68</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0" baseType="lpstr">
      <vt:lpstr>Arial Unicode MS</vt:lpstr>
      <vt:lpstr>SimSun</vt:lpstr>
      <vt:lpstr>Arial</vt:lpstr>
      <vt:lpstr>Comic Sans MS</vt:lpstr>
      <vt:lpstr>Monotype Sorts</vt:lpstr>
      <vt:lpstr>Script MT Bold</vt:lpstr>
      <vt:lpstr>Symbol</vt:lpstr>
      <vt:lpstr>Times New Roman</vt:lpstr>
      <vt:lpstr>Wingdings</vt:lpstr>
      <vt:lpstr>hdwtemplate3</vt:lpstr>
      <vt:lpstr>MathType 6.0 Equation</vt:lpstr>
      <vt:lpstr>Equation</vt:lpstr>
      <vt:lpstr>Quantum physics (quantum theory, quantum mechanics)</vt:lpstr>
      <vt:lpstr>Summary of 1st lecture</vt:lpstr>
      <vt:lpstr>Outline</vt:lpstr>
      <vt:lpstr>Outline (2)</vt:lpstr>
      <vt:lpstr>Outline (3)</vt:lpstr>
      <vt:lpstr>Steps towards QM</vt:lpstr>
      <vt:lpstr>Momentum of a photon</vt:lpstr>
      <vt:lpstr>Matter waves </vt:lpstr>
      <vt:lpstr>QUANTUM MECHANICS </vt:lpstr>
      <vt:lpstr>Classical wave equation</vt:lpstr>
      <vt:lpstr>Schrödinger equation</vt:lpstr>
      <vt:lpstr>QM : Heisenberg</vt:lpstr>
      <vt:lpstr>Postulates of Quantum Mechanics</vt:lpstr>
      <vt:lpstr>Potentials and Quantization (1)</vt:lpstr>
      <vt:lpstr>Potentials and Quantization (2)</vt:lpstr>
      <vt:lpstr>Particle in a 1-Dimensional Box</vt:lpstr>
      <vt:lpstr>QM Solution for the particle in a box</vt:lpstr>
      <vt:lpstr>Example: dye molecule</vt:lpstr>
      <vt:lpstr>Uncertainty principle</vt:lpstr>
      <vt:lpstr>Example of Heisenberg Uncertainty:</vt:lpstr>
      <vt:lpstr>Another Example: macroscopic object</vt:lpstr>
      <vt:lpstr>PowerPoint Presentation</vt:lpstr>
      <vt:lpstr>Multi-electron Atoms</vt:lpstr>
      <vt:lpstr>Quantum Mechanics of the Hydrogen Atom</vt:lpstr>
      <vt:lpstr>Periodic table</vt:lpstr>
      <vt:lpstr>Summary so far</vt:lpstr>
      <vt:lpstr>Compton scattering 1</vt:lpstr>
      <vt:lpstr>Compton scattering 2</vt:lpstr>
      <vt:lpstr>Compton scattering  3</vt:lpstr>
      <vt:lpstr>Compton scattering 4</vt:lpstr>
      <vt:lpstr>Compton scattering 5</vt:lpstr>
      <vt:lpstr>Postulates of Quantum Mechanics</vt:lpstr>
      <vt:lpstr> measurement (1)</vt:lpstr>
      <vt:lpstr>Measurement (2)</vt:lpstr>
      <vt:lpstr>Measurement (3) “Heisenberg microscope”:</vt:lpstr>
      <vt:lpstr>Measurement (4)</vt:lpstr>
      <vt:lpstr>Measurement (5): Quantum states</vt:lpstr>
      <vt:lpstr>Measurement (6): Process of measurement</vt:lpstr>
      <vt:lpstr>Measurement (7)</vt:lpstr>
      <vt:lpstr>Measurement (8)</vt:lpstr>
      <vt:lpstr>Measurement (9)</vt:lpstr>
      <vt:lpstr>Probability amplitudes</vt:lpstr>
      <vt:lpstr>Quantum  interference</vt:lpstr>
      <vt:lpstr>WAVE-PARTICLE  DUALITY  OF  LIGHT</vt:lpstr>
      <vt:lpstr>PowerPoint Presentation</vt:lpstr>
      <vt:lpstr>PowerPoint Presentation</vt:lpstr>
      <vt:lpstr>Double slit experiment -- interpretation</vt:lpstr>
      <vt:lpstr>Double slit experiment: low intensity </vt:lpstr>
      <vt:lpstr> </vt:lpstr>
      <vt:lpstr>Double slit experiment – QM interpretation</vt:lpstr>
      <vt:lpstr>Double slit expt. -- wave vs quantum</vt:lpstr>
      <vt:lpstr>double slit expt., wave function</vt:lpstr>
      <vt:lpstr>Waves or Particles?</vt:lpstr>
      <vt:lpstr>Electron Double-Slit Experiment</vt:lpstr>
      <vt:lpstr>PowerPoint Presentation</vt:lpstr>
      <vt:lpstr>Double slit experiment -- interpretation</vt:lpstr>
      <vt:lpstr>Which slit?</vt:lpstr>
      <vt:lpstr>Discussion/interpretation of double slit experiment</vt:lpstr>
      <vt:lpstr>Wave – particle - duality</vt:lpstr>
      <vt:lpstr>Probability, Wave Functions, and the Copenhagen Interpretation</vt:lpstr>
      <vt:lpstr>The Copenhagen Interpretation</vt:lpstr>
      <vt:lpstr>Atoms in magnetic field</vt:lpstr>
      <vt:lpstr>Splitting of atomic energy levels</vt:lpstr>
      <vt:lpstr>Stern - Gerlach experiment  - 1</vt:lpstr>
      <vt:lpstr>PowerPoint Presentation</vt:lpstr>
      <vt:lpstr>Stern-Gerlach experiment - 3</vt:lpstr>
      <vt:lpstr>The concept of spin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Horst Wahl</dc:creator>
  <cp:lastModifiedBy>Horst Wahl</cp:lastModifiedBy>
  <cp:revision>32</cp:revision>
  <cp:lastPrinted>2015-06-24T11:57:23Z</cp:lastPrinted>
  <dcterms:created xsi:type="dcterms:W3CDTF">2014-07-01T12:41:45Z</dcterms:created>
  <dcterms:modified xsi:type="dcterms:W3CDTF">2015-07-08T12:02:59Z</dcterms:modified>
</cp:coreProperties>
</file>