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362" r:id="rId2"/>
    <p:sldId id="502" r:id="rId3"/>
    <p:sldId id="500" r:id="rId4"/>
    <p:sldId id="501" r:id="rId5"/>
    <p:sldId id="510" r:id="rId6"/>
    <p:sldId id="542" r:id="rId7"/>
    <p:sldId id="504" r:id="rId8"/>
    <p:sldId id="505" r:id="rId9"/>
    <p:sldId id="506" r:id="rId10"/>
    <p:sldId id="508" r:id="rId11"/>
    <p:sldId id="507" r:id="rId12"/>
    <p:sldId id="509" r:id="rId13"/>
    <p:sldId id="511" r:id="rId14"/>
    <p:sldId id="525" r:id="rId15"/>
    <p:sldId id="512" r:id="rId16"/>
    <p:sldId id="531" r:id="rId17"/>
    <p:sldId id="538" r:id="rId18"/>
    <p:sldId id="523" r:id="rId19"/>
    <p:sldId id="527" r:id="rId20"/>
    <p:sldId id="528" r:id="rId21"/>
    <p:sldId id="541" r:id="rId22"/>
    <p:sldId id="516" r:id="rId23"/>
    <p:sldId id="517" r:id="rId24"/>
    <p:sldId id="529" r:id="rId25"/>
    <p:sldId id="518" r:id="rId26"/>
    <p:sldId id="519" r:id="rId27"/>
    <p:sldId id="540" r:id="rId28"/>
    <p:sldId id="532" r:id="rId29"/>
    <p:sldId id="533" r:id="rId30"/>
    <p:sldId id="534" r:id="rId31"/>
    <p:sldId id="537" r:id="rId32"/>
    <p:sldId id="520" r:id="rId33"/>
    <p:sldId id="539" r:id="rId34"/>
    <p:sldId id="543" r:id="rId3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80" userDrawn="1">
          <p15:clr>
            <a:srgbClr val="A4A3A4"/>
          </p15:clr>
        </p15:guide>
        <p15:guide id="2" pos="30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B9D"/>
    <a:srgbClr val="0023B8"/>
    <a:srgbClr val="DBFFB8"/>
    <a:srgbClr val="CCFFFF"/>
    <a:srgbClr val="C8FEC8"/>
    <a:srgbClr val="0535FF"/>
    <a:srgbClr val="1947FF"/>
    <a:srgbClr val="6666FF"/>
    <a:srgbClr val="FFCC66"/>
    <a:srgbClr val="F6D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78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170" y="-84"/>
      </p:cViewPr>
      <p:guideLst>
        <p:guide orient="horz" pos="2680"/>
        <p:guide pos="30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4" Type="http://schemas.openxmlformats.org/officeDocument/2006/relationships/image" Target="../media/image5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171826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941" tIns="0" rIns="21941" bIns="0" numCol="1" anchor="t" anchorCtr="0" compatLnSpc="1">
            <a:prstTxWarp prst="textNoShape">
              <a:avLst/>
            </a:prstTxWarp>
          </a:bodyPr>
          <a:lstStyle>
            <a:lvl1pPr defTabSz="1039700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941" tIns="0" rIns="21941" bIns="0" numCol="1" anchor="t" anchorCtr="0" compatLnSpc="1">
            <a:prstTxWarp prst="textNoShape">
              <a:avLst/>
            </a:prstTxWarp>
          </a:bodyPr>
          <a:lstStyle>
            <a:lvl1pPr algn="r" defTabSz="1039700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121776"/>
            <a:ext cx="3171826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941" tIns="0" rIns="21941" bIns="0" numCol="1" anchor="b" anchorCtr="0" compatLnSpc="1">
            <a:prstTxWarp prst="textNoShape">
              <a:avLst/>
            </a:prstTxWarp>
          </a:bodyPr>
          <a:lstStyle>
            <a:lvl1pPr defTabSz="1039700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6" y="9121776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941" tIns="0" rIns="21941" bIns="0" numCol="1" anchor="b" anchorCtr="0" compatLnSpc="1">
            <a:prstTxWarp prst="textNoShape">
              <a:avLst/>
            </a:prstTxWarp>
          </a:bodyPr>
          <a:lstStyle>
            <a:lvl1pPr algn="r" defTabSz="1039700">
              <a:defRPr sz="1200" i="1">
                <a:latin typeface="Arial" charset="0"/>
              </a:defRPr>
            </a:lvl1pPr>
          </a:lstStyle>
          <a:p>
            <a:pPr>
              <a:defRPr/>
            </a:pPr>
            <a:fld id="{D8CB81F1-EBEA-4038-82B8-BFB2FCB89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776330" y="9168165"/>
            <a:ext cx="465845" cy="35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6051" tIns="53026" rIns="106051" bIns="53026" anchor="ctr">
            <a:spAutoFit/>
          </a:bodyPr>
          <a:lstStyle/>
          <a:p>
            <a:pPr algn="r" defTabSz="1039700">
              <a:defRPr/>
            </a:pPr>
            <a:fld id="{1A34959F-EF90-4A8F-A5AB-314106252BA2}" type="slidenum">
              <a:rPr lang="en-US" sz="1600">
                <a:latin typeface="Arial" charset="0"/>
              </a:rPr>
              <a:pPr algn="r" defTabSz="1039700">
                <a:defRPr/>
              </a:pPr>
              <a:t>‹#›</a:t>
            </a:fld>
            <a:endParaRPr lang="en-US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45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171826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941" tIns="0" rIns="21941" bIns="0" numCol="1" anchor="t" anchorCtr="0" compatLnSpc="1">
            <a:prstTxWarp prst="textNoShape">
              <a:avLst/>
            </a:prstTxWarp>
          </a:bodyPr>
          <a:lstStyle>
            <a:lvl1pPr defTabSz="1039700">
              <a:defRPr sz="12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941" tIns="0" rIns="21941" bIns="0" numCol="1" anchor="t" anchorCtr="0" compatLnSpc="1">
            <a:prstTxWarp prst="textNoShape">
              <a:avLst/>
            </a:prstTxWarp>
          </a:bodyPr>
          <a:lstStyle>
            <a:lvl1pPr algn="r" defTabSz="1039700">
              <a:defRPr sz="12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121776"/>
            <a:ext cx="3171826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941" tIns="0" rIns="21941" bIns="0" numCol="1" anchor="b" anchorCtr="0" compatLnSpc="1">
            <a:prstTxWarp prst="textNoShape">
              <a:avLst/>
            </a:prstTxWarp>
          </a:bodyPr>
          <a:lstStyle>
            <a:lvl1pPr defTabSz="1039700">
              <a:defRPr sz="12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6" y="9121776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941" tIns="0" rIns="21941" bIns="0" numCol="1" anchor="b" anchorCtr="0" compatLnSpc="1">
            <a:prstTxWarp prst="textNoShape">
              <a:avLst/>
            </a:prstTxWarp>
          </a:bodyPr>
          <a:lstStyle>
            <a:lvl1pPr algn="r" defTabSz="1039700">
              <a:defRPr sz="1200" i="1">
                <a:latin typeface="Times New Roman" pitchFamily="18" charset="0"/>
              </a:defRPr>
            </a:lvl1pPr>
          </a:lstStyle>
          <a:p>
            <a:pPr>
              <a:defRPr/>
            </a:pPr>
            <a:fld id="{CA1DAC9E-4C0E-42EB-B76E-E4A047D28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678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5488"/>
            <a:ext cx="4783137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9" y="4559301"/>
            <a:ext cx="5367337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051" tIns="53026" rIns="106051" bIns="53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776330" y="9168165"/>
            <a:ext cx="465845" cy="35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6051" tIns="53026" rIns="106051" bIns="53026" anchor="ctr">
            <a:spAutoFit/>
          </a:bodyPr>
          <a:lstStyle/>
          <a:p>
            <a:pPr algn="r" defTabSz="1039700">
              <a:defRPr/>
            </a:pPr>
            <a:fld id="{3C2E1D58-FF30-4F38-93EF-0A725F5476B4}" type="slidenum">
              <a:rPr lang="en-US" sz="1600">
                <a:latin typeface="Arial" charset="0"/>
              </a:rPr>
              <a:pPr algn="r" defTabSz="1039700">
                <a:defRPr/>
              </a:pPr>
              <a:t>‹#›</a:t>
            </a:fld>
            <a:endParaRPr lang="en-US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494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4025"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09638"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5250"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19275"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3817" indent="-38741164"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7265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45307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417960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9061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2A9450-A95C-44BA-85EB-BED1A87677CB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25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5573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2902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719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3817" indent="-38741164"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7265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45307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417960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9061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E44A77-8852-4A1F-AD42-0F23014BACEC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22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39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3817" indent="-38741164"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7265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45307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417960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9061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06788C-5FF1-4676-9751-10C44C44461C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23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237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3817" indent="-38741164"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7265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45307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417960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9061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16121D-1077-45D6-909A-3E6C1D93E1A1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25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68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3817" indent="-38741164"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7265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45307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417960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9061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72A1E5-73C5-4CBE-8CB5-FB614F422B45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26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97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4046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670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3817" indent="-38741164"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7265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45307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417960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9061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E5FEBA-F05D-492C-9AB8-DED7BE30AA47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86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9592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6153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3817" indent="-38741164"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7265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45307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417960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9061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2F72F3-9930-4BF5-8CFE-9B03184E640B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32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506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3817" indent="-38741164"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7265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45307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417960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9061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2D247A-6CE0-4166-876F-9C34C7069E80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7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3817" indent="-38741164"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7265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45307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417960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9061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001489-5072-4834-AE72-DFED72439069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9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23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3817" indent="-38741164"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7265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45307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417960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9061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A02B5C-05AB-41AC-B8C4-580CD208F649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11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883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3817" indent="-38741164"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7265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45307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417960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9061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C81D27-3286-4C3B-B19A-8E4E9A8D0D82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12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3817" indent="-38741164"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7265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45307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417960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9061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8979BB-A1EE-4204-99B4-35502116CE05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13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61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3817" indent="-38741164"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7265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45307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417960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90613" eaLnBrk="0" fontAlgn="base" hangingPunct="0">
              <a:spcBef>
                <a:spcPct val="50000"/>
              </a:spcBef>
              <a:spcAft>
                <a:spcPct val="0"/>
              </a:spcAft>
              <a:defRPr sz="21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A9C1F5-1858-4577-9D8B-AFF19BF0B724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15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59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849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A2078B-2455-4CAA-8052-E865CECACD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F73ED2-5977-4B9E-8177-9FD95246B4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705600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705600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E14C6-66A9-43BB-AE9A-19094E140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52400"/>
            <a:ext cx="9144000" cy="67056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483EF4-C66F-4481-8661-01C8A8A81C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458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F395A5-666B-4D53-A6B5-57F71194AB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81A69E-26A6-4D6F-9053-B31BEC342C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1943"/>
            <a:ext cx="8534400" cy="526505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48400" y="62484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63BA4-AC0B-4F83-B7A0-7540C000F9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756A00-FF0C-40AD-8A0E-8EB051BE3C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6A200-6FE7-4396-BB83-542FAE6B5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1D985E3-034F-4CEF-9622-F20B21988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685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524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A31D2-E5E6-4640-AAC2-0FFFD26CA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B68C70-66C6-4248-9037-440C171264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AAE99E-5EA6-4582-83E5-B0B7B35C08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403650-791C-4A6A-A148-D57A1327AE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F81A69E-26A6-4D6F-9053-B31BEC342C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311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First level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1111" name="Rectangle 7"/>
          <p:cNvSpPr>
            <a:spLocks noChangeArrowheads="1"/>
          </p:cNvSpPr>
          <p:nvPr/>
        </p:nvSpPr>
        <p:spPr bwMode="auto">
          <a:xfrm>
            <a:off x="8305800" y="6096000"/>
            <a:ext cx="4572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fld id="{370C96BE-E1F2-4007-8BE2-F8CF31F55082}" type="slidenum">
              <a:rPr lang="en-US" sz="1600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600" dirty="0">
              <a:solidFill>
                <a:srgbClr val="C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917575" rtl="0" eaLnBrk="1" fontAlgn="base" hangingPunct="1">
        <a:spcBef>
          <a:spcPct val="0"/>
        </a:spcBef>
        <a:spcAft>
          <a:spcPct val="0"/>
        </a:spcAft>
        <a:defRPr sz="36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917575" rtl="0" eaLnBrk="1" fontAlgn="base" hangingPunct="1">
        <a:spcBef>
          <a:spcPct val="0"/>
        </a:spcBef>
        <a:spcAft>
          <a:spcPct val="0"/>
        </a:spcAft>
        <a:defRPr sz="36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defTabSz="917575" rtl="0" eaLnBrk="1" fontAlgn="base" hangingPunct="1">
        <a:spcBef>
          <a:spcPct val="0"/>
        </a:spcBef>
        <a:spcAft>
          <a:spcPct val="0"/>
        </a:spcAft>
        <a:defRPr sz="36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defTabSz="917575" rtl="0" eaLnBrk="1" fontAlgn="base" hangingPunct="1">
        <a:spcBef>
          <a:spcPct val="0"/>
        </a:spcBef>
        <a:spcAft>
          <a:spcPct val="0"/>
        </a:spcAft>
        <a:defRPr sz="36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defTabSz="917575" rtl="0" eaLnBrk="1" fontAlgn="base" hangingPunct="1">
        <a:spcBef>
          <a:spcPct val="0"/>
        </a:spcBef>
        <a:spcAft>
          <a:spcPct val="0"/>
        </a:spcAft>
        <a:defRPr sz="36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defTabSz="917575" rtl="0" eaLnBrk="1" fontAlgn="base" hangingPunct="1">
        <a:spcBef>
          <a:spcPct val="0"/>
        </a:spcBef>
        <a:spcAft>
          <a:spcPct val="0"/>
        </a:spcAft>
        <a:defRPr sz="36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defTabSz="917575" rtl="0" eaLnBrk="1" fontAlgn="base" hangingPunct="1">
        <a:spcBef>
          <a:spcPct val="0"/>
        </a:spcBef>
        <a:spcAft>
          <a:spcPct val="0"/>
        </a:spcAft>
        <a:defRPr sz="36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defTabSz="917575" rtl="0" eaLnBrk="1" fontAlgn="base" hangingPunct="1">
        <a:spcBef>
          <a:spcPct val="0"/>
        </a:spcBef>
        <a:spcAft>
          <a:spcPct val="0"/>
        </a:spcAft>
        <a:defRPr sz="36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defTabSz="917575" rtl="0" eaLnBrk="1" fontAlgn="base" hangingPunct="1">
        <a:spcBef>
          <a:spcPct val="0"/>
        </a:spcBef>
        <a:spcAft>
          <a:spcPct val="0"/>
        </a:spcAft>
        <a:defRPr sz="36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q"/>
        <a:defRPr sz="2800">
          <a:solidFill>
            <a:schemeClr val="folHlink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Font typeface="Monotype Sorts" pitchFamily="2" charset="2"/>
        <a:buChar char="l"/>
        <a:defRPr sz="2800">
          <a:solidFill>
            <a:srgbClr val="FFFF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4FF69"/>
        </a:buClr>
        <a:buChar char="o"/>
        <a:defRPr sz="2400">
          <a:solidFill>
            <a:srgbClr val="C8FEC8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8FEC8"/>
        </a:buClr>
        <a:buFont typeface="Wingdings" pitchFamily="2" charset="2"/>
        <a:buChar char="§"/>
        <a:defRPr sz="2000">
          <a:solidFill>
            <a:srgbClr val="B4FF69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8FEC8"/>
        </a:buClr>
        <a:buFont typeface="Wingdings" pitchFamily="2" charset="2"/>
        <a:buChar char="§"/>
        <a:defRPr sz="2000">
          <a:solidFill>
            <a:srgbClr val="B4FF6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8FEC8"/>
        </a:buClr>
        <a:buFont typeface="Wingdings" pitchFamily="2" charset="2"/>
        <a:buChar char="§"/>
        <a:defRPr sz="2000">
          <a:solidFill>
            <a:srgbClr val="B4FF6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8FEC8"/>
        </a:buClr>
        <a:buFont typeface="Wingdings" pitchFamily="2" charset="2"/>
        <a:buChar char="§"/>
        <a:defRPr sz="2000">
          <a:solidFill>
            <a:srgbClr val="B4FF6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8FEC8"/>
        </a:buClr>
        <a:buFont typeface="Wingdings" pitchFamily="2" charset="2"/>
        <a:buChar char="§"/>
        <a:defRPr sz="2000">
          <a:solidFill>
            <a:srgbClr val="B4FF6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8FEC8"/>
        </a:buClr>
        <a:buFont typeface="Wingdings" pitchFamily="2" charset="2"/>
        <a:buChar char="§"/>
        <a:defRPr sz="2000">
          <a:solidFill>
            <a:srgbClr val="B4FF6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6.png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png"/><Relationship Id="rId11" Type="http://schemas.openxmlformats.org/officeDocument/2006/relationships/image" Target="../media/image41.wmf"/><Relationship Id="rId5" Type="http://schemas.openxmlformats.org/officeDocument/2006/relationships/image" Target="../media/image44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43.png"/><Relationship Id="rId9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jp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56.png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5.emf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54.emf"/><Relationship Id="rId4" Type="http://schemas.openxmlformats.org/officeDocument/2006/relationships/notesSlide" Target="../notesSlides/notesSlide13.xml"/><Relationship Id="rId9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4.w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image" Target="../media/image34.png"/><Relationship Id="rId7" Type="http://schemas.openxmlformats.org/officeDocument/2006/relationships/image" Target="../media/image7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234546/session/9/contribution/20/attachments/392218/545413/Muon_g-2_Experiment_at_Fermilab_SPCS2013.pdf" TargetMode="External"/><Relationship Id="rId2" Type="http://schemas.openxmlformats.org/officeDocument/2006/relationships/hyperlink" Target="http://g2pc1.bu.edu/~rober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dg.lbl.gov/2013/reviews/rpp2013-rev-g-2-muon-anom-mag-moment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The Muon, g-2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Spin, helicity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1943"/>
            <a:ext cx="8686800" cy="5265057"/>
          </a:xfrm>
        </p:spPr>
        <p:txBody>
          <a:bodyPr/>
          <a:lstStyle/>
          <a:p>
            <a:r>
              <a:rPr lang="en-US" sz="2000" dirty="0" smtClean="0"/>
              <a:t>As all matter particles, leptons are spin ½ particles</a:t>
            </a:r>
          </a:p>
          <a:p>
            <a:r>
              <a:rPr lang="en-US" sz="2000" dirty="0"/>
              <a:t>“helicity”</a:t>
            </a:r>
          </a:p>
          <a:p>
            <a:pPr lvl="1"/>
            <a:r>
              <a:rPr lang="en-US" sz="2000" dirty="0"/>
              <a:t>=projection of spin on momentum direction (component of spin in mom dir.)</a:t>
            </a:r>
          </a:p>
          <a:p>
            <a:r>
              <a:rPr lang="en-US" sz="2000" dirty="0" smtClean="0"/>
              <a:t>Left and right-handedness: </a:t>
            </a:r>
          </a:p>
          <a:p>
            <a:pPr lvl="1"/>
            <a:r>
              <a:rPr lang="en-US" sz="2000" dirty="0" smtClean="0"/>
              <a:t>“left-handed” fermion:  spin is in the opposite  direction to their momentum</a:t>
            </a:r>
          </a:p>
          <a:p>
            <a:pPr lvl="1"/>
            <a:r>
              <a:rPr lang="en-US" sz="2000" dirty="0" smtClean="0"/>
              <a:t>“right-handed</a:t>
            </a:r>
            <a:r>
              <a:rPr lang="en-US" sz="2000" dirty="0"/>
              <a:t>” fermion: </a:t>
            </a:r>
            <a:r>
              <a:rPr lang="en-US" sz="2000" dirty="0" smtClean="0"/>
              <a:t>spin </a:t>
            </a:r>
            <a:r>
              <a:rPr lang="en-US" sz="2000" dirty="0"/>
              <a:t>is in the </a:t>
            </a:r>
            <a:r>
              <a:rPr lang="en-US" sz="2000" dirty="0" smtClean="0"/>
              <a:t>same  </a:t>
            </a:r>
            <a:r>
              <a:rPr lang="en-US" sz="2000" dirty="0"/>
              <a:t>direction </a:t>
            </a:r>
            <a:r>
              <a:rPr lang="en-US" sz="2000" dirty="0" smtClean="0"/>
              <a:t>as </a:t>
            </a:r>
            <a:r>
              <a:rPr lang="en-US" sz="2000" dirty="0"/>
              <a:t>their </a:t>
            </a:r>
            <a:r>
              <a:rPr lang="en-US" sz="2000" dirty="0" smtClean="0"/>
              <a:t>momentum</a:t>
            </a:r>
          </a:p>
          <a:p>
            <a:r>
              <a:rPr lang="en-US" sz="2000" dirty="0" smtClean="0"/>
              <a:t>According to SM: only left-handed fermions and right-handed </a:t>
            </a:r>
            <a:r>
              <a:rPr lang="en-US" sz="2000" dirty="0" err="1" smtClean="0"/>
              <a:t>antifermions</a:t>
            </a:r>
            <a:r>
              <a:rPr lang="en-US" sz="2000" dirty="0" smtClean="0"/>
              <a:t> participate in weak interactions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“right-handed </a:t>
            </a:r>
            <a:r>
              <a:rPr lang="en-US" sz="2000" dirty="0" smtClean="0"/>
              <a:t>e</a:t>
            </a:r>
            <a:r>
              <a:rPr lang="en-US" sz="2000" baseline="30000" dirty="0"/>
              <a:t>+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</a:t>
            </a:r>
            <a:r>
              <a:rPr lang="en-US" sz="2000" baseline="30000" dirty="0">
                <a:sym typeface="Symbol" panose="05050102010706020507" pitchFamily="18" charset="2"/>
              </a:rPr>
              <a:t>+</a:t>
            </a:r>
            <a:r>
              <a:rPr lang="en-US" sz="2000" dirty="0">
                <a:sym typeface="Symbol" panose="05050102010706020507" pitchFamily="18" charset="2"/>
              </a:rPr>
              <a:t>, </a:t>
            </a:r>
            <a:r>
              <a:rPr lang="en-US" sz="2000" baseline="30000" dirty="0">
                <a:sym typeface="Symbol" panose="05050102010706020507" pitchFamily="18" charset="2"/>
              </a:rPr>
              <a:t>+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and </a:t>
            </a:r>
            <a:r>
              <a:rPr lang="en-US" sz="2000" dirty="0" smtClean="0"/>
              <a:t>“left-handed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, </a:t>
            </a:r>
            <a:r>
              <a:rPr lang="en-US" sz="2000" dirty="0" smtClean="0">
                <a:sym typeface="Symbol" panose="05050102010706020507" pitchFamily="18" charset="2"/>
              </a:rPr>
              <a:t></a:t>
            </a:r>
            <a:r>
              <a:rPr lang="en-US" sz="2000" baseline="30000" dirty="0" smtClean="0">
                <a:sym typeface="Symbol" panose="05050102010706020507" pitchFamily="18" charset="2"/>
              </a:rPr>
              <a:t>-</a:t>
            </a:r>
            <a:r>
              <a:rPr lang="en-US" sz="2000" dirty="0" smtClean="0">
                <a:sym typeface="Symbol" panose="05050102010706020507" pitchFamily="18" charset="2"/>
              </a:rPr>
              <a:t>, </a:t>
            </a:r>
            <a:r>
              <a:rPr lang="en-US" sz="2000" baseline="30000" dirty="0" smtClean="0">
                <a:sym typeface="Symbol" panose="05050102010706020507" pitchFamily="18" charset="2"/>
              </a:rPr>
              <a:t>-</a:t>
            </a:r>
            <a:r>
              <a:rPr lang="en-US" sz="2000" dirty="0" smtClean="0">
                <a:sym typeface="Symbol" panose="05050102010706020507" pitchFamily="18" charset="2"/>
              </a:rPr>
              <a:t> feel weak int. </a:t>
            </a:r>
          </a:p>
          <a:p>
            <a:pPr lvl="1"/>
            <a:r>
              <a:rPr lang="en-US" sz="2000" dirty="0" smtClean="0">
                <a:sym typeface="Symbol" panose="05050102010706020507" pitchFamily="18" charset="2"/>
              </a:rPr>
              <a:t>(corresponding statements for neutrinos and quarks)</a:t>
            </a:r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07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Death of the Muon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610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Decay is self analyzing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highest energy </a:t>
            </a:r>
            <a:r>
              <a:rPr lang="en-US" altLang="en-US" smtClean="0">
                <a:latin typeface="cmmi8" pitchFamily="34" charset="0"/>
              </a:rPr>
              <a:t>e</a:t>
            </a:r>
            <a:r>
              <a:rPr lang="en-US" altLang="en-US" baseline="30000" smtClean="0"/>
              <a:t>± </a:t>
            </a:r>
            <a:r>
              <a:rPr lang="en-US" altLang="en-US" smtClean="0"/>
              <a:t>from </a:t>
            </a:r>
            <a:r>
              <a:rPr lang="en-US" altLang="en-US" smtClean="0">
                <a:latin typeface="Symbol" panose="05050102010706020507" pitchFamily="18" charset="2"/>
              </a:rPr>
              <a:t>m</a:t>
            </a:r>
            <a:r>
              <a:rPr lang="en-US" altLang="en-US" baseline="30000" smtClean="0"/>
              <a:t>±</a:t>
            </a:r>
            <a:r>
              <a:rPr lang="en-US" altLang="en-US" smtClean="0"/>
              <a:t> decay carry information on the spin direction.</a:t>
            </a:r>
            <a:endParaRPr lang="en-US" altLang="en-US" baseline="30000" smtClean="0"/>
          </a:p>
        </p:txBody>
      </p:sp>
      <p:pic>
        <p:nvPicPr>
          <p:cNvPr id="176132" name="Picture 4" descr="muon_decay_ls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6282" r="2592" b="4189"/>
          <a:stretch>
            <a:fillRect/>
          </a:stretch>
        </p:blipFill>
        <p:spPr bwMode="auto">
          <a:xfrm>
            <a:off x="1337973" y="1421606"/>
            <a:ext cx="5897563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Theory of Magnetic and Electric Dipole Moments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0" y="1211944"/>
            <a:ext cx="5867400" cy="2232932"/>
          </a:xfrm>
        </p:spPr>
        <p:txBody>
          <a:bodyPr/>
          <a:lstStyle/>
          <a:p>
            <a:r>
              <a:rPr lang="en-US" sz="1800" dirty="0" smtClean="0"/>
              <a:t>Dirac equation</a:t>
            </a:r>
          </a:p>
          <a:p>
            <a:pPr lvl="1"/>
            <a:r>
              <a:rPr lang="en-US" sz="1800" dirty="0" smtClean="0"/>
              <a:t>Relativistic generalization of Schrödinger equation</a:t>
            </a:r>
          </a:p>
          <a:p>
            <a:pPr lvl="1"/>
            <a:r>
              <a:rPr lang="en-US" sz="1800" dirty="0" smtClean="0"/>
              <a:t>Predicts spin of electron</a:t>
            </a:r>
          </a:p>
          <a:p>
            <a:pPr lvl="1"/>
            <a:r>
              <a:rPr lang="en-US" sz="1800" dirty="0" smtClean="0"/>
              <a:t>Predicts antiparticles (positron)</a:t>
            </a:r>
          </a:p>
          <a:p>
            <a:pPr lvl="1"/>
            <a:r>
              <a:rPr lang="en-US" sz="1800" dirty="0" smtClean="0"/>
              <a:t>Predicts </a:t>
            </a:r>
            <a:r>
              <a:rPr lang="en-US" sz="1800" dirty="0" err="1" smtClean="0"/>
              <a:t>g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= 2</a:t>
            </a:r>
          </a:p>
          <a:p>
            <a:endParaRPr lang="en-US" sz="1600" dirty="0"/>
          </a:p>
        </p:txBody>
      </p:sp>
      <p:pic>
        <p:nvPicPr>
          <p:cNvPr id="890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1901" r="12500" b="47910"/>
          <a:stretch>
            <a:fillRect/>
          </a:stretch>
        </p:blipFill>
        <p:spPr bwMode="auto">
          <a:xfrm>
            <a:off x="1295400" y="4267200"/>
            <a:ext cx="7429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4" descr="Dirac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838200"/>
            <a:ext cx="2351087" cy="3352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5" name="Text Box 5"/>
          <p:cNvSpPr txBox="1">
            <a:spLocks noChangeArrowheads="1"/>
          </p:cNvSpPr>
          <p:nvPr/>
        </p:nvSpPr>
        <p:spPr bwMode="auto">
          <a:xfrm>
            <a:off x="2971800" y="36576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rgbClr val="FF0000"/>
                </a:solidFill>
              </a:rPr>
              <a:t>Proc. R. Soc. (London) </a:t>
            </a:r>
            <a:r>
              <a:rPr lang="en-US" altLang="en-US" dirty="0">
                <a:solidFill>
                  <a:srgbClr val="FF0000"/>
                </a:solidFill>
              </a:rPr>
              <a:t>A117</a:t>
            </a:r>
            <a:r>
              <a:rPr lang="en-US" altLang="en-US" b="0" dirty="0">
                <a:solidFill>
                  <a:srgbClr val="FF0000"/>
                </a:solidFill>
              </a:rPr>
              <a:t>, 610 (1928)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288"/>
            <a:ext cx="8229600" cy="1230312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Quantum electrodynamics: radiative </a:t>
            </a:r>
            <a:r>
              <a:rPr lang="en-US" altLang="en-US" sz="2400" dirty="0" smtClean="0"/>
              <a:t>corrections change g from its Dirac value of 2.  </a:t>
            </a:r>
            <a:r>
              <a:rPr lang="en-US" altLang="en-US" sz="2400" dirty="0" smtClean="0"/>
              <a:t>corrections  </a:t>
            </a:r>
            <a:r>
              <a:rPr lang="en-US" altLang="en-US" sz="2400" dirty="0" smtClean="0"/>
              <a:t>symbolically </a:t>
            </a:r>
            <a:r>
              <a:rPr lang="en-US" altLang="en-US" sz="2400" dirty="0" smtClean="0"/>
              <a:t>expressed  as “Feynman diagrams”</a:t>
            </a:r>
            <a:endParaRPr lang="en-US" altLang="en-US" sz="2400" dirty="0" smtClean="0"/>
          </a:p>
        </p:txBody>
      </p:sp>
      <p:grpSp>
        <p:nvGrpSpPr>
          <p:cNvPr id="109573" name="Group 10"/>
          <p:cNvGrpSpPr>
            <a:grpSpLocks/>
          </p:cNvGrpSpPr>
          <p:nvPr/>
        </p:nvGrpSpPr>
        <p:grpSpPr bwMode="auto">
          <a:xfrm>
            <a:off x="76200" y="1752600"/>
            <a:ext cx="6934200" cy="2362200"/>
            <a:chOff x="528" y="960"/>
            <a:chExt cx="4656" cy="1544"/>
          </a:xfrm>
          <a:solidFill>
            <a:schemeClr val="bg1">
              <a:lumMod val="10000"/>
            </a:schemeClr>
          </a:solidFill>
        </p:grpSpPr>
        <p:grpSp>
          <p:nvGrpSpPr>
            <p:cNvPr id="109577" name="Group 3"/>
            <p:cNvGrpSpPr>
              <a:grpSpLocks/>
            </p:cNvGrpSpPr>
            <p:nvPr/>
          </p:nvGrpSpPr>
          <p:grpSpPr bwMode="auto">
            <a:xfrm>
              <a:off x="528" y="960"/>
              <a:ext cx="4656" cy="1544"/>
              <a:chOff x="288" y="1008"/>
              <a:chExt cx="4656" cy="1544"/>
            </a:xfrm>
            <a:grpFill/>
          </p:grpSpPr>
          <p:sp>
            <p:nvSpPr>
              <p:cNvPr id="109581" name="Rectangle 4"/>
              <p:cNvSpPr>
                <a:spLocks noChangeArrowheads="1"/>
              </p:cNvSpPr>
              <p:nvPr/>
            </p:nvSpPr>
            <p:spPr bwMode="auto">
              <a:xfrm>
                <a:off x="288" y="1008"/>
                <a:ext cx="4656" cy="15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pic>
            <p:nvPicPr>
              <p:cNvPr id="109582" name="Picture 5" descr="geq2_l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188"/>
                <a:ext cx="4542" cy="12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9578" name="Rectangle 7"/>
            <p:cNvSpPr>
              <a:spLocks noChangeArrowheads="1"/>
            </p:cNvSpPr>
            <p:nvPr/>
          </p:nvSpPr>
          <p:spPr bwMode="auto">
            <a:xfrm>
              <a:off x="576" y="2064"/>
              <a:ext cx="2976" cy="3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579" name="Text Box 8"/>
            <p:cNvSpPr txBox="1">
              <a:spLocks noChangeArrowheads="1"/>
            </p:cNvSpPr>
            <p:nvPr/>
          </p:nvSpPr>
          <p:spPr bwMode="auto">
            <a:xfrm>
              <a:off x="612" y="2056"/>
              <a:ext cx="1344" cy="4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sz="1800"/>
                <a:t>Dirac            </a:t>
              </a:r>
              <a:r>
                <a:rPr lang="en-US" altLang="en-US" sz="1800">
                  <a:solidFill>
                    <a:srgbClr val="FFF413"/>
                  </a:solidFill>
                </a:rPr>
                <a:t>Stern-Gerlach</a:t>
              </a:r>
            </a:p>
          </p:txBody>
        </p:sp>
        <p:sp>
          <p:nvSpPr>
            <p:cNvPr id="109580" name="Text Box 9"/>
            <p:cNvSpPr txBox="1">
              <a:spLocks noChangeArrowheads="1"/>
            </p:cNvSpPr>
            <p:nvPr/>
          </p:nvSpPr>
          <p:spPr bwMode="auto">
            <a:xfrm>
              <a:off x="2256" y="2046"/>
              <a:ext cx="1200" cy="4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sz="1800"/>
                <a:t>Schwinger </a:t>
              </a:r>
              <a:r>
                <a:rPr lang="en-US" altLang="en-US" sz="1800">
                  <a:solidFill>
                    <a:srgbClr val="FFF413"/>
                  </a:solidFill>
                </a:rPr>
                <a:t>Kusch-Foley</a:t>
              </a:r>
            </a:p>
          </p:txBody>
        </p:sp>
      </p:grpSp>
      <p:pic>
        <p:nvPicPr>
          <p:cNvPr id="109574" name="Picture 11" descr="feynman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/>
          <a:stretch>
            <a:fillRect/>
          </a:stretch>
        </p:blipFill>
        <p:spPr bwMode="auto">
          <a:xfrm>
            <a:off x="7086600" y="1905000"/>
            <a:ext cx="19304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84" name="Text Box 12"/>
          <p:cNvSpPr txBox="1">
            <a:spLocks noChangeArrowheads="1"/>
          </p:cNvSpPr>
          <p:nvPr/>
        </p:nvSpPr>
        <p:spPr bwMode="auto">
          <a:xfrm>
            <a:off x="304800" y="4724400"/>
            <a:ext cx="640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dirty="0" smtClean="0">
                <a:solidFill>
                  <a:srgbClr val="FF0000"/>
                </a:solidFill>
              </a:rPr>
              <a:t>perturbation </a:t>
            </a:r>
            <a:r>
              <a:rPr lang="en-US" altLang="en-US" dirty="0">
                <a:solidFill>
                  <a:srgbClr val="FF0000"/>
                </a:solidFill>
              </a:rPr>
              <a:t>expansion:</a:t>
            </a:r>
          </a:p>
        </p:txBody>
      </p:sp>
      <p:pic>
        <p:nvPicPr>
          <p:cNvPr id="361486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5384800"/>
            <a:ext cx="8804275" cy="70326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8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-2 for muons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Calculation somewhat more complicated:</a:t>
            </a:r>
          </a:p>
          <a:p>
            <a:pPr lvl="1"/>
            <a:r>
              <a:rPr lang="en-US" dirty="0" smtClean="0"/>
              <a:t>Muon mass 200 times electron mass</a:t>
            </a:r>
          </a:p>
          <a:p>
            <a:pPr lvl="1"/>
            <a:r>
              <a:rPr lang="en-US" dirty="0" smtClean="0"/>
              <a:t>Some corrections depend on mass rations – bigger contributions for muon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429000"/>
            <a:ext cx="5212532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6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20125" cy="50641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 SM Value for electron, muon and tau anomalies</a:t>
            </a:r>
          </a:p>
        </p:txBody>
      </p:sp>
      <p:pic>
        <p:nvPicPr>
          <p:cNvPr id="115717" name="Picture 3" descr="theory_all_lsv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" r="864" b="7458"/>
          <a:stretch>
            <a:fillRect/>
          </a:stretch>
        </p:blipFill>
        <p:spPr>
          <a:xfrm>
            <a:off x="762000" y="1185863"/>
            <a:ext cx="7543800" cy="4667250"/>
          </a:xfrm>
          <a:noFill/>
        </p:spPr>
      </p:pic>
      <p:sp>
        <p:nvSpPr>
          <p:cNvPr id="115718" name="Text Box 5"/>
          <p:cNvSpPr txBox="1">
            <a:spLocks noChangeArrowheads="1"/>
          </p:cNvSpPr>
          <p:nvPr/>
        </p:nvSpPr>
        <p:spPr bwMode="auto">
          <a:xfrm>
            <a:off x="1030288" y="2025650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 b="0"/>
              <a:t>e,</a:t>
            </a:r>
          </a:p>
        </p:txBody>
      </p:sp>
      <p:sp>
        <p:nvSpPr>
          <p:cNvPr id="115719" name="Text Box 6"/>
          <p:cNvSpPr txBox="1">
            <a:spLocks noChangeArrowheads="1"/>
          </p:cNvSpPr>
          <p:nvPr/>
        </p:nvSpPr>
        <p:spPr bwMode="auto">
          <a:xfrm>
            <a:off x="3224213" y="1276350"/>
            <a:ext cx="493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0"/>
              <a:t>e*,</a:t>
            </a:r>
          </a:p>
        </p:txBody>
      </p:sp>
      <p:sp>
        <p:nvSpPr>
          <p:cNvPr id="115720" name="Text Box 7"/>
          <p:cNvSpPr txBox="1">
            <a:spLocks noChangeArrowheads="1"/>
          </p:cNvSpPr>
          <p:nvPr/>
        </p:nvSpPr>
        <p:spPr bwMode="auto">
          <a:xfrm>
            <a:off x="3048000" y="1965325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0"/>
              <a:t>e,</a:t>
            </a:r>
          </a:p>
        </p:txBody>
      </p:sp>
      <p:sp>
        <p:nvSpPr>
          <p:cNvPr id="115722" name="Text Box 9"/>
          <p:cNvSpPr txBox="1">
            <a:spLocks noChangeArrowheads="1"/>
          </p:cNvSpPr>
          <p:nvPr/>
        </p:nvSpPr>
        <p:spPr bwMode="auto">
          <a:xfrm>
            <a:off x="733425" y="3413125"/>
            <a:ext cx="36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 b="0"/>
              <a:t>e</a:t>
            </a:r>
            <a:r>
              <a:rPr lang="en-US" altLang="en-US" b="0"/>
              <a:t>,</a:t>
            </a:r>
          </a:p>
        </p:txBody>
      </p:sp>
      <p:sp>
        <p:nvSpPr>
          <p:cNvPr id="115723" name="Text Box 10"/>
          <p:cNvSpPr txBox="1">
            <a:spLocks noChangeArrowheads="1"/>
          </p:cNvSpPr>
          <p:nvPr/>
        </p:nvSpPr>
        <p:spPr bwMode="auto">
          <a:xfrm>
            <a:off x="1166813" y="5149850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 b="0"/>
              <a:t>e</a:t>
            </a:r>
            <a:r>
              <a:rPr lang="en-US" altLang="en-US" sz="1800" b="0"/>
              <a:t>,</a:t>
            </a:r>
          </a:p>
        </p:txBody>
      </p:sp>
      <p:sp>
        <p:nvSpPr>
          <p:cNvPr id="115724" name="Text Box 11"/>
          <p:cNvSpPr txBox="1">
            <a:spLocks noChangeArrowheads="1"/>
          </p:cNvSpPr>
          <p:nvPr/>
        </p:nvSpPr>
        <p:spPr bwMode="auto">
          <a:xfrm>
            <a:off x="2143125" y="3413125"/>
            <a:ext cx="36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 b="0"/>
              <a:t>e</a:t>
            </a:r>
            <a:r>
              <a:rPr lang="en-US" altLang="en-US" b="0"/>
              <a:t>,</a:t>
            </a:r>
          </a:p>
        </p:txBody>
      </p:sp>
      <p:sp>
        <p:nvSpPr>
          <p:cNvPr id="115725" name="Text Box 12"/>
          <p:cNvSpPr txBox="1">
            <a:spLocks noChangeArrowheads="1"/>
          </p:cNvSpPr>
          <p:nvPr/>
        </p:nvSpPr>
        <p:spPr bwMode="auto">
          <a:xfrm>
            <a:off x="3449638" y="3336925"/>
            <a:ext cx="366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 b="0"/>
              <a:t>e</a:t>
            </a:r>
            <a:r>
              <a:rPr lang="en-US" altLang="en-US" b="0"/>
              <a:t>,</a:t>
            </a:r>
          </a:p>
        </p:txBody>
      </p:sp>
      <p:sp>
        <p:nvSpPr>
          <p:cNvPr id="115726" name="Text Box 13"/>
          <p:cNvSpPr txBox="1">
            <a:spLocks noChangeArrowheads="1"/>
          </p:cNvSpPr>
          <p:nvPr/>
        </p:nvSpPr>
        <p:spPr bwMode="auto">
          <a:xfrm>
            <a:off x="6410325" y="3794125"/>
            <a:ext cx="36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 b="0"/>
              <a:t>e</a:t>
            </a:r>
            <a:r>
              <a:rPr lang="en-US" altLang="en-US" b="0"/>
              <a:t>,</a:t>
            </a:r>
          </a:p>
        </p:txBody>
      </p:sp>
      <p:sp>
        <p:nvSpPr>
          <p:cNvPr id="115727" name="Text Box 14"/>
          <p:cNvSpPr txBox="1">
            <a:spLocks noChangeArrowheads="1"/>
          </p:cNvSpPr>
          <p:nvPr/>
        </p:nvSpPr>
        <p:spPr bwMode="auto">
          <a:xfrm>
            <a:off x="4775200" y="3336925"/>
            <a:ext cx="36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 b="0"/>
              <a:t>e</a:t>
            </a:r>
            <a:r>
              <a:rPr lang="en-US" altLang="en-US" b="0"/>
              <a:t>,</a:t>
            </a:r>
          </a:p>
        </p:txBody>
      </p:sp>
      <p:sp>
        <p:nvSpPr>
          <p:cNvPr id="115731" name="Rectangle 18"/>
          <p:cNvSpPr>
            <a:spLocks noChangeArrowheads="1"/>
          </p:cNvSpPr>
          <p:nvPr/>
        </p:nvSpPr>
        <p:spPr bwMode="auto">
          <a:xfrm>
            <a:off x="2286000" y="3846513"/>
            <a:ext cx="109538" cy="192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732" name="Rectangle 19"/>
          <p:cNvSpPr>
            <a:spLocks noChangeArrowheads="1"/>
          </p:cNvSpPr>
          <p:nvPr/>
        </p:nvSpPr>
        <p:spPr bwMode="auto">
          <a:xfrm>
            <a:off x="6202363" y="3486150"/>
            <a:ext cx="109537" cy="192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4343400" y="51308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 b="0"/>
              <a:t>e</a:t>
            </a:r>
            <a:r>
              <a:rPr lang="en-US" altLang="en-US" sz="1800" b="0"/>
              <a:t>,</a:t>
            </a:r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2876550" y="5159375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 b="0"/>
              <a:t>e</a:t>
            </a:r>
            <a:r>
              <a:rPr lang="en-US" altLang="en-US" sz="1800" b="0"/>
              <a:t>,</a:t>
            </a:r>
          </a:p>
        </p:txBody>
      </p:sp>
      <p:sp>
        <p:nvSpPr>
          <p:cNvPr id="115738" name="Rectangle 30"/>
          <p:cNvSpPr>
            <a:spLocks noChangeArrowheads="1"/>
          </p:cNvSpPr>
          <p:nvPr/>
        </p:nvSpPr>
        <p:spPr bwMode="auto">
          <a:xfrm rot="-5400000">
            <a:off x="8343901" y="163512"/>
            <a:ext cx="387350" cy="212725"/>
          </a:xfrm>
          <a:prstGeom prst="rect">
            <a:avLst/>
          </a:prstGeom>
          <a:solidFill>
            <a:srgbClr val="ADE5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04800" y="5934075"/>
            <a:ext cx="8531225" cy="771525"/>
            <a:chOff x="192" y="3738"/>
            <a:chExt cx="5374" cy="486"/>
          </a:xfrm>
        </p:grpSpPr>
        <p:sp>
          <p:nvSpPr>
            <p:cNvPr id="115745" name="Text Box 4"/>
            <p:cNvSpPr txBox="1">
              <a:spLocks noChangeArrowheads="1"/>
            </p:cNvSpPr>
            <p:nvPr/>
          </p:nvSpPr>
          <p:spPr bwMode="auto">
            <a:xfrm>
              <a:off x="192" y="3830"/>
              <a:ext cx="37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i="1" dirty="0">
                  <a:solidFill>
                    <a:srgbClr val="FF0000"/>
                  </a:solidFill>
                </a:rPr>
                <a:t>e </a:t>
              </a:r>
              <a:r>
                <a:rPr lang="en-US" altLang="en-US" dirty="0" smtClean="0">
                  <a:solidFill>
                    <a:srgbClr val="FF0000"/>
                  </a:solidFill>
                </a:rPr>
                <a:t>vs</a:t>
              </a:r>
              <a:r>
                <a:rPr lang="en-US" altLang="en-US" dirty="0">
                  <a:solidFill>
                    <a:srgbClr val="FF0000"/>
                  </a:solidFill>
                </a:rPr>
                <a:t>. </a:t>
              </a:r>
              <a:r>
                <a:rPr lang="en-US" altLang="en-US" i="1" dirty="0">
                  <a:solidFill>
                    <a:srgbClr val="FF0000"/>
                  </a:solidFill>
                  <a:latin typeface="Symbol" panose="05050102010706020507" pitchFamily="18" charset="2"/>
                </a:rPr>
                <a:t>m </a:t>
              </a:r>
              <a:r>
                <a:rPr lang="en-US" altLang="en-US" dirty="0">
                  <a:solidFill>
                    <a:srgbClr val="FF0000"/>
                  </a:solidFill>
                </a:rPr>
                <a:t>: relative contribution</a:t>
              </a:r>
              <a:r>
                <a:rPr lang="en-US" altLang="en-US" b="0" dirty="0">
                  <a:solidFill>
                    <a:srgbClr val="FF0000"/>
                  </a:solidFill>
                </a:rPr>
                <a:t> </a:t>
              </a:r>
              <a:r>
                <a:rPr lang="en-US" altLang="en-US" dirty="0">
                  <a:solidFill>
                    <a:srgbClr val="FF0000"/>
                  </a:solidFill>
                </a:rPr>
                <a:t>of heavier things</a:t>
              </a:r>
            </a:p>
          </p:txBody>
        </p:sp>
        <p:pic>
          <p:nvPicPr>
            <p:cNvPr id="115746" name="Picture 3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9" y="3738"/>
              <a:ext cx="1627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5741" name="Rectangle 36"/>
          <p:cNvSpPr>
            <a:spLocks noChangeArrowheads="1"/>
          </p:cNvSpPr>
          <p:nvPr/>
        </p:nvSpPr>
        <p:spPr bwMode="auto">
          <a:xfrm>
            <a:off x="6172200" y="3657600"/>
            <a:ext cx="152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5743" name="Picture 3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5475"/>
            <a:ext cx="8456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23925" y="76200"/>
            <a:ext cx="7296150" cy="733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2895600" y="76200"/>
            <a:ext cx="8458200" cy="685800"/>
          </a:xfrm>
          <a:prstGeom prst="rect">
            <a:avLst/>
          </a:prstGeom>
        </p:spPr>
        <p:txBody>
          <a:bodyPr vert="horz" wrap="square" lIns="0" tIns="160643" rIns="0" bIns="0" rtlCol="0">
            <a:spAutoFit/>
          </a:bodyPr>
          <a:lstStyle/>
          <a:p>
            <a:pPr marL="1600835">
              <a:lnSpc>
                <a:spcPct val="100000"/>
              </a:lnSpc>
            </a:pPr>
            <a:r>
              <a:rPr spc="105" dirty="0"/>
              <a:t>T</a:t>
            </a:r>
            <a:r>
              <a:rPr spc="-40" dirty="0"/>
              <a:t>h</a:t>
            </a:r>
            <a:r>
              <a:rPr dirty="0"/>
              <a:t>e</a:t>
            </a:r>
            <a:r>
              <a:rPr spc="-45" dirty="0"/>
              <a:t>o</a:t>
            </a:r>
            <a:r>
              <a:rPr spc="30" dirty="0"/>
              <a:t>r</a:t>
            </a:r>
            <a:r>
              <a:rPr dirty="0"/>
              <a:t>y</a:t>
            </a:r>
            <a:r>
              <a:rPr spc="35" dirty="0"/>
              <a:t> </a:t>
            </a:r>
            <a:r>
              <a:rPr dirty="0"/>
              <a:t>ca</a:t>
            </a:r>
            <a:r>
              <a:rPr spc="-45" dirty="0"/>
              <a:t>l</a:t>
            </a:r>
            <a:r>
              <a:rPr dirty="0"/>
              <a:t>c</a:t>
            </a:r>
            <a:r>
              <a:rPr spc="-45" dirty="0"/>
              <a:t>ul</a:t>
            </a:r>
            <a:r>
              <a:rPr dirty="0"/>
              <a:t>at</a:t>
            </a:r>
            <a:r>
              <a:rPr spc="-45" dirty="0"/>
              <a:t>i</a:t>
            </a:r>
            <a:r>
              <a:rPr spc="-40" dirty="0"/>
              <a:t>o</a:t>
            </a:r>
            <a:r>
              <a:rPr dirty="0"/>
              <a:t>n</a:t>
            </a:r>
          </a:p>
        </p:txBody>
      </p:sp>
      <p:sp>
        <p:nvSpPr>
          <p:cNvPr id="8" name="object 8"/>
          <p:cNvSpPr/>
          <p:nvPr/>
        </p:nvSpPr>
        <p:spPr>
          <a:xfrm>
            <a:off x="4381500" y="228600"/>
            <a:ext cx="4000500" cy="561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541" y="990600"/>
            <a:ext cx="5444490" cy="2232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9559" y="2749183"/>
            <a:ext cx="8832215" cy="377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5610225" algn="ctr">
              <a:lnSpc>
                <a:spcPct val="100000"/>
              </a:lnSpc>
              <a:spcBef>
                <a:spcPts val="1250"/>
              </a:spcBef>
            </a:pPr>
            <a:r>
              <a:rPr sz="2000" b="1" spc="114" dirty="0">
                <a:solidFill>
                  <a:schemeClr val="bg1">
                    <a:lumMod val="90000"/>
                  </a:schemeClr>
                </a:solidFill>
                <a:latin typeface="Symbol"/>
                <a:cs typeface="Symbol"/>
              </a:rPr>
              <a:t></a:t>
            </a:r>
            <a:r>
              <a:rPr sz="2000" b="1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a</a:t>
            </a:r>
            <a:r>
              <a:rPr sz="2025" b="1" spc="67" baseline="-18518" dirty="0">
                <a:solidFill>
                  <a:schemeClr val="bg1">
                    <a:lumMod val="90000"/>
                  </a:schemeClr>
                </a:solidFill>
                <a:latin typeface="Symbol"/>
                <a:cs typeface="Symbol"/>
              </a:rPr>
              <a:t></a:t>
            </a:r>
            <a:r>
              <a:rPr sz="2000" b="1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=</a:t>
            </a:r>
            <a:r>
              <a:rPr sz="2000" b="1" spc="-17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(286</a:t>
            </a:r>
            <a:r>
              <a:rPr sz="2000" b="1" spc="-10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chemeClr val="bg1">
                    <a:lumMod val="90000"/>
                  </a:schemeClr>
                </a:solidFill>
                <a:latin typeface="Symbol"/>
                <a:cs typeface="Symbol"/>
              </a:rPr>
              <a:t></a:t>
            </a:r>
            <a:r>
              <a:rPr sz="2000" b="1" spc="35" dirty="0">
                <a:solidFill>
                  <a:schemeClr val="bg1">
                    <a:lumMod val="9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80)</a:t>
            </a:r>
            <a:r>
              <a:rPr sz="2000" b="1" spc="-3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X</a:t>
            </a:r>
            <a:r>
              <a:rPr sz="2000" b="1" spc="-3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10</a:t>
            </a:r>
            <a:r>
              <a:rPr sz="2025" b="1" spc="-7" baseline="24691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-</a:t>
            </a:r>
            <a:r>
              <a:rPr sz="2025" b="1" spc="-120" baseline="24691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1</a:t>
            </a:r>
            <a:r>
              <a:rPr sz="2025" b="1" baseline="24691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1</a:t>
            </a:r>
            <a:r>
              <a:rPr sz="2025" b="1" spc="-120" baseline="24691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25" b="1" baseline="24691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[4</a:t>
            </a:r>
            <a:r>
              <a:rPr sz="2025" b="1" spc="-7" baseline="24691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7</a:t>
            </a:r>
            <a:r>
              <a:rPr sz="2025" b="1" baseline="24691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]</a:t>
            </a:r>
            <a:endParaRPr sz="2025" baseline="24691" dirty="0">
              <a:solidFill>
                <a:schemeClr val="bg1">
                  <a:lumMod val="90000"/>
                </a:schemeClr>
              </a:solidFill>
              <a:latin typeface="Arial"/>
              <a:cs typeface="Arial"/>
            </a:endParaRPr>
          </a:p>
          <a:p>
            <a:pPr marL="5610225" algn="ctr">
              <a:lnSpc>
                <a:spcPct val="100000"/>
              </a:lnSpc>
              <a:spcBef>
                <a:spcPts val="1005"/>
              </a:spcBef>
            </a:pPr>
            <a:r>
              <a:rPr sz="2000" b="1" spc="114" dirty="0">
                <a:solidFill>
                  <a:schemeClr val="bg1">
                    <a:lumMod val="90000"/>
                  </a:schemeClr>
                </a:solidFill>
                <a:latin typeface="Symbol"/>
                <a:cs typeface="Symbol"/>
              </a:rPr>
              <a:t></a:t>
            </a:r>
            <a:r>
              <a:rPr sz="2000" b="1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a</a:t>
            </a:r>
            <a:r>
              <a:rPr sz="2025" b="1" spc="44" baseline="-18518" dirty="0">
                <a:solidFill>
                  <a:schemeClr val="bg1">
                    <a:lumMod val="90000"/>
                  </a:schemeClr>
                </a:solidFill>
                <a:latin typeface="Symbol"/>
                <a:cs typeface="Symbol"/>
              </a:rPr>
              <a:t></a:t>
            </a:r>
            <a:r>
              <a:rPr sz="2000" b="1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=</a:t>
            </a:r>
            <a:r>
              <a:rPr sz="2000" b="1" spc="-17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(260</a:t>
            </a:r>
            <a:r>
              <a:rPr sz="2000" b="1" spc="-10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chemeClr val="bg1">
                    <a:lumMod val="90000"/>
                  </a:schemeClr>
                </a:solidFill>
                <a:latin typeface="Symbol"/>
                <a:cs typeface="Symbol"/>
              </a:rPr>
              <a:t></a:t>
            </a:r>
            <a:r>
              <a:rPr sz="2000" b="1" spc="35" dirty="0">
                <a:solidFill>
                  <a:schemeClr val="bg1">
                    <a:lumMod val="9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78)</a:t>
            </a:r>
            <a:r>
              <a:rPr sz="2000" b="1" spc="-3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X</a:t>
            </a:r>
            <a:r>
              <a:rPr sz="2000" b="1" spc="-3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10</a:t>
            </a:r>
            <a:r>
              <a:rPr sz="2025" b="1" baseline="24691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-</a:t>
            </a:r>
            <a:r>
              <a:rPr sz="2025" b="1" spc="-120" baseline="24691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1</a:t>
            </a:r>
            <a:r>
              <a:rPr sz="2025" b="1" baseline="24691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1</a:t>
            </a:r>
            <a:r>
              <a:rPr sz="2025" b="1" spc="-120" baseline="24691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25" b="1" baseline="24691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[48]</a:t>
            </a:r>
            <a:endParaRPr sz="2025" baseline="24691" dirty="0">
              <a:solidFill>
                <a:schemeClr val="bg1">
                  <a:lumMod val="90000"/>
                </a:schemeClr>
              </a:solidFill>
              <a:latin typeface="Arial"/>
              <a:cs typeface="Arial"/>
            </a:endParaRPr>
          </a:p>
          <a:p>
            <a:pPr marL="756285" indent="-285750">
              <a:spcBef>
                <a:spcPts val="720"/>
              </a:spcBef>
              <a:buClr>
                <a:srgbClr val="000080"/>
              </a:buClr>
              <a:buFont typeface="Arial"/>
              <a:buChar char="•"/>
              <a:tabLst>
                <a:tab pos="756920" algn="l"/>
              </a:tabLst>
            </a:pPr>
            <a:r>
              <a:rPr sz="2150" spc="15" dirty="0">
                <a:solidFill>
                  <a:srgbClr val="FB0028"/>
                </a:solidFill>
                <a:latin typeface="Arial"/>
                <a:cs typeface="Arial"/>
              </a:rPr>
              <a:t>D</a:t>
            </a:r>
            <a:r>
              <a:rPr sz="2150" spc="25" dirty="0">
                <a:solidFill>
                  <a:srgbClr val="FB0028"/>
                </a:solidFill>
                <a:latin typeface="Arial"/>
                <a:cs typeface="Arial"/>
              </a:rPr>
              <a:t>om</a:t>
            </a:r>
            <a:r>
              <a:rPr sz="2150" spc="5" dirty="0">
                <a:solidFill>
                  <a:srgbClr val="FB0028"/>
                </a:solidFill>
                <a:latin typeface="Arial"/>
                <a:cs typeface="Arial"/>
              </a:rPr>
              <a:t>i</a:t>
            </a:r>
            <a:r>
              <a:rPr sz="2150" spc="25" dirty="0">
                <a:solidFill>
                  <a:srgbClr val="FB0028"/>
                </a:solidFill>
                <a:latin typeface="Arial"/>
                <a:cs typeface="Arial"/>
              </a:rPr>
              <a:t>n</a:t>
            </a:r>
            <a:r>
              <a:rPr sz="2150" dirty="0">
                <a:solidFill>
                  <a:srgbClr val="FB0028"/>
                </a:solidFill>
                <a:latin typeface="Arial"/>
                <a:cs typeface="Arial"/>
              </a:rPr>
              <a:t>a</a:t>
            </a:r>
            <a:r>
              <a:rPr sz="2150" spc="25" dirty="0">
                <a:solidFill>
                  <a:srgbClr val="FB0028"/>
                </a:solidFill>
                <a:latin typeface="Arial"/>
                <a:cs typeface="Arial"/>
              </a:rPr>
              <a:t>t</a:t>
            </a:r>
            <a:r>
              <a:rPr sz="2150" spc="5" dirty="0">
                <a:solidFill>
                  <a:srgbClr val="FB0028"/>
                </a:solidFill>
                <a:latin typeface="Arial"/>
                <a:cs typeface="Arial"/>
              </a:rPr>
              <a:t>i</a:t>
            </a:r>
            <a:r>
              <a:rPr sz="2150" spc="25" dirty="0">
                <a:solidFill>
                  <a:srgbClr val="FB0028"/>
                </a:solidFill>
                <a:latin typeface="Arial"/>
                <a:cs typeface="Arial"/>
              </a:rPr>
              <a:t>n</a:t>
            </a:r>
            <a:r>
              <a:rPr sz="2150" spc="10" dirty="0">
                <a:solidFill>
                  <a:srgbClr val="FB0028"/>
                </a:solidFill>
                <a:latin typeface="Arial"/>
                <a:cs typeface="Arial"/>
              </a:rPr>
              <a:t>g</a:t>
            </a:r>
            <a:r>
              <a:rPr sz="2150" spc="95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150" spc="25" dirty="0">
                <a:solidFill>
                  <a:srgbClr val="FB0028"/>
                </a:solidFill>
                <a:latin typeface="Arial"/>
                <a:cs typeface="Arial"/>
              </a:rPr>
              <a:t>th</a:t>
            </a:r>
            <a:r>
              <a:rPr sz="2150" dirty="0">
                <a:solidFill>
                  <a:srgbClr val="FB0028"/>
                </a:solidFill>
                <a:latin typeface="Arial"/>
                <a:cs typeface="Arial"/>
              </a:rPr>
              <a:t>e</a:t>
            </a:r>
            <a:r>
              <a:rPr sz="2150" spc="25" dirty="0">
                <a:solidFill>
                  <a:srgbClr val="FB0028"/>
                </a:solidFill>
                <a:latin typeface="Arial"/>
                <a:cs typeface="Arial"/>
              </a:rPr>
              <a:t>o</a:t>
            </a:r>
            <a:r>
              <a:rPr sz="2150" spc="-15" dirty="0">
                <a:solidFill>
                  <a:srgbClr val="FB0028"/>
                </a:solidFill>
                <a:latin typeface="Arial"/>
                <a:cs typeface="Arial"/>
              </a:rPr>
              <a:t>r</a:t>
            </a:r>
            <a:r>
              <a:rPr sz="2150" dirty="0">
                <a:solidFill>
                  <a:srgbClr val="FB0028"/>
                </a:solidFill>
                <a:latin typeface="Arial"/>
                <a:cs typeface="Arial"/>
              </a:rPr>
              <a:t>e</a:t>
            </a:r>
            <a:r>
              <a:rPr sz="2150" spc="25" dirty="0">
                <a:solidFill>
                  <a:srgbClr val="FB0028"/>
                </a:solidFill>
                <a:latin typeface="Arial"/>
                <a:cs typeface="Arial"/>
              </a:rPr>
              <a:t>t</a:t>
            </a:r>
            <a:r>
              <a:rPr sz="2150" spc="5" dirty="0">
                <a:solidFill>
                  <a:srgbClr val="FB0028"/>
                </a:solidFill>
                <a:latin typeface="Arial"/>
                <a:cs typeface="Arial"/>
              </a:rPr>
              <a:t>i</a:t>
            </a:r>
            <a:r>
              <a:rPr sz="2150" spc="-5" dirty="0">
                <a:solidFill>
                  <a:srgbClr val="FB0028"/>
                </a:solidFill>
                <a:latin typeface="Arial"/>
                <a:cs typeface="Arial"/>
              </a:rPr>
              <a:t>c</a:t>
            </a:r>
            <a:r>
              <a:rPr sz="2150" dirty="0">
                <a:solidFill>
                  <a:srgbClr val="FB0028"/>
                </a:solidFill>
                <a:latin typeface="Arial"/>
                <a:cs typeface="Arial"/>
              </a:rPr>
              <a:t>a</a:t>
            </a:r>
            <a:r>
              <a:rPr sz="2150" spc="5" dirty="0">
                <a:solidFill>
                  <a:srgbClr val="FB0028"/>
                </a:solidFill>
                <a:latin typeface="Arial"/>
                <a:cs typeface="Arial"/>
              </a:rPr>
              <a:t>l</a:t>
            </a:r>
            <a:r>
              <a:rPr sz="2150" spc="150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150" spc="25" dirty="0">
                <a:solidFill>
                  <a:srgbClr val="FB0028"/>
                </a:solidFill>
                <a:latin typeface="Arial"/>
                <a:cs typeface="Arial"/>
              </a:rPr>
              <a:t>un</a:t>
            </a:r>
            <a:r>
              <a:rPr sz="2150" dirty="0">
                <a:solidFill>
                  <a:srgbClr val="FB0028"/>
                </a:solidFill>
                <a:latin typeface="Arial"/>
                <a:cs typeface="Arial"/>
              </a:rPr>
              <a:t>ce</a:t>
            </a:r>
            <a:r>
              <a:rPr sz="2150" spc="-15" dirty="0">
                <a:solidFill>
                  <a:srgbClr val="FB0028"/>
                </a:solidFill>
                <a:latin typeface="Arial"/>
                <a:cs typeface="Arial"/>
              </a:rPr>
              <a:t>r</a:t>
            </a:r>
            <a:r>
              <a:rPr sz="2150" spc="25" dirty="0">
                <a:solidFill>
                  <a:srgbClr val="FB0028"/>
                </a:solidFill>
                <a:latin typeface="Arial"/>
                <a:cs typeface="Arial"/>
              </a:rPr>
              <a:t>t</a:t>
            </a:r>
            <a:r>
              <a:rPr sz="2150" dirty="0">
                <a:solidFill>
                  <a:srgbClr val="FB0028"/>
                </a:solidFill>
                <a:latin typeface="Arial"/>
                <a:cs typeface="Arial"/>
              </a:rPr>
              <a:t>a</a:t>
            </a:r>
            <a:r>
              <a:rPr sz="2150" spc="5" dirty="0">
                <a:solidFill>
                  <a:srgbClr val="FB0028"/>
                </a:solidFill>
                <a:latin typeface="Arial"/>
                <a:cs typeface="Arial"/>
              </a:rPr>
              <a:t>i</a:t>
            </a:r>
            <a:r>
              <a:rPr sz="2150" spc="25" dirty="0">
                <a:solidFill>
                  <a:srgbClr val="FB0028"/>
                </a:solidFill>
                <a:latin typeface="Arial"/>
                <a:cs typeface="Arial"/>
              </a:rPr>
              <a:t>nt</a:t>
            </a:r>
            <a:r>
              <a:rPr sz="2150" spc="5" dirty="0">
                <a:solidFill>
                  <a:srgbClr val="FB0028"/>
                </a:solidFill>
                <a:latin typeface="Arial"/>
                <a:cs typeface="Arial"/>
              </a:rPr>
              <a:t>i</a:t>
            </a:r>
            <a:r>
              <a:rPr sz="2150" spc="-5" dirty="0">
                <a:solidFill>
                  <a:srgbClr val="FB0028"/>
                </a:solidFill>
                <a:latin typeface="Arial"/>
                <a:cs typeface="Arial"/>
              </a:rPr>
              <a:t>e</a:t>
            </a:r>
            <a:r>
              <a:rPr sz="2150" spc="10" dirty="0">
                <a:solidFill>
                  <a:srgbClr val="FB0028"/>
                </a:solidFill>
                <a:latin typeface="Arial"/>
                <a:cs typeface="Arial"/>
              </a:rPr>
              <a:t>s</a:t>
            </a:r>
            <a:r>
              <a:rPr sz="2150" spc="140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FB0028"/>
                </a:solidFill>
                <a:latin typeface="Arial"/>
                <a:cs typeface="Arial"/>
              </a:rPr>
              <a:t>a</a:t>
            </a:r>
            <a:r>
              <a:rPr sz="2150" spc="-15" dirty="0">
                <a:solidFill>
                  <a:srgbClr val="FB0028"/>
                </a:solidFill>
                <a:latin typeface="Arial"/>
                <a:cs typeface="Arial"/>
              </a:rPr>
              <a:t>r</a:t>
            </a:r>
            <a:r>
              <a:rPr sz="2150" spc="10" dirty="0">
                <a:solidFill>
                  <a:srgbClr val="FB0028"/>
                </a:solidFill>
                <a:latin typeface="Arial"/>
                <a:cs typeface="Arial"/>
              </a:rPr>
              <a:t>e</a:t>
            </a:r>
            <a:r>
              <a:rPr sz="2150" spc="65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lang="en-US" sz="2150" spc="25" dirty="0">
                <a:solidFill>
                  <a:srgbClr val="FB0028"/>
                </a:solidFill>
                <a:latin typeface="Arial"/>
                <a:cs typeface="Arial"/>
              </a:rPr>
              <a:t>h</a:t>
            </a:r>
            <a:r>
              <a:rPr lang="en-US" sz="2150" dirty="0">
                <a:solidFill>
                  <a:srgbClr val="FB0028"/>
                </a:solidFill>
                <a:latin typeface="Arial"/>
                <a:cs typeface="Arial"/>
              </a:rPr>
              <a:t>a</a:t>
            </a:r>
            <a:r>
              <a:rPr lang="en-US" sz="2150" spc="25" dirty="0">
                <a:solidFill>
                  <a:srgbClr val="FB0028"/>
                </a:solidFill>
                <a:latin typeface="Arial"/>
                <a:cs typeface="Arial"/>
              </a:rPr>
              <a:t>d</a:t>
            </a:r>
            <a:r>
              <a:rPr lang="en-US" sz="2150" spc="-15" dirty="0">
                <a:solidFill>
                  <a:srgbClr val="FB0028"/>
                </a:solidFill>
                <a:latin typeface="Arial"/>
                <a:cs typeface="Arial"/>
              </a:rPr>
              <a:t>r</a:t>
            </a:r>
            <a:r>
              <a:rPr lang="en-US" sz="2150" spc="25" dirty="0">
                <a:solidFill>
                  <a:srgbClr val="FB0028"/>
                </a:solidFill>
                <a:latin typeface="Arial"/>
                <a:cs typeface="Arial"/>
              </a:rPr>
              <a:t>on</a:t>
            </a:r>
            <a:r>
              <a:rPr lang="en-US" sz="2150" spc="5" dirty="0">
                <a:solidFill>
                  <a:srgbClr val="FB0028"/>
                </a:solidFill>
                <a:latin typeface="Arial"/>
                <a:cs typeface="Arial"/>
              </a:rPr>
              <a:t>ic</a:t>
            </a:r>
            <a:r>
              <a:rPr lang="en-US" sz="2150" spc="65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lang="en-US" sz="2150" dirty="0" smtClean="0">
                <a:solidFill>
                  <a:srgbClr val="FB0028"/>
                </a:solidFill>
                <a:latin typeface="Arial"/>
                <a:cs typeface="Arial"/>
              </a:rPr>
              <a:t>c</a:t>
            </a:r>
            <a:r>
              <a:rPr lang="en-US" sz="2150" spc="25" dirty="0" smtClean="0">
                <a:solidFill>
                  <a:srgbClr val="FB0028"/>
                </a:solidFill>
                <a:latin typeface="Arial"/>
                <a:cs typeface="Arial"/>
              </a:rPr>
              <a:t>ompon</a:t>
            </a:r>
            <a:r>
              <a:rPr lang="en-US" sz="2150" dirty="0" smtClean="0">
                <a:solidFill>
                  <a:srgbClr val="FB0028"/>
                </a:solidFill>
                <a:latin typeface="Arial"/>
                <a:cs typeface="Arial"/>
              </a:rPr>
              <a:t>e</a:t>
            </a:r>
            <a:r>
              <a:rPr lang="en-US" sz="2150" spc="25" dirty="0" smtClean="0">
                <a:solidFill>
                  <a:srgbClr val="FB0028"/>
                </a:solidFill>
                <a:latin typeface="Arial"/>
                <a:cs typeface="Arial"/>
              </a:rPr>
              <a:t>nt</a:t>
            </a:r>
            <a:r>
              <a:rPr lang="en-US" sz="2150" spc="10" dirty="0" smtClean="0">
                <a:solidFill>
                  <a:srgbClr val="FB0028"/>
                </a:solidFill>
                <a:latin typeface="Arial"/>
                <a:cs typeface="Arial"/>
              </a:rPr>
              <a:t>s</a:t>
            </a:r>
            <a:endParaRPr lang="en-US" sz="2150" spc="65" dirty="0" smtClean="0">
              <a:solidFill>
                <a:srgbClr val="FB0028"/>
              </a:solidFill>
              <a:latin typeface="Arial"/>
              <a:cs typeface="Arial"/>
            </a:endParaRPr>
          </a:p>
          <a:p>
            <a:pPr marL="756285" indent="-285750">
              <a:lnSpc>
                <a:spcPct val="100000"/>
              </a:lnSpc>
              <a:spcBef>
                <a:spcPts val="720"/>
              </a:spcBef>
              <a:buClr>
                <a:srgbClr val="000080"/>
              </a:buClr>
              <a:buFont typeface="Arial"/>
              <a:buChar char="•"/>
              <a:tabLst>
                <a:tab pos="756920" algn="l"/>
              </a:tabLst>
            </a:pPr>
            <a:r>
              <a:rPr lang="en-US" sz="2000" spc="-1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lang="en-US" sz="2000" spc="4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2000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st</a:t>
            </a:r>
            <a:r>
              <a:rPr lang="en-US" sz="2000" spc="-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200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lang="en-US" sz="2000" spc="-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200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</a:t>
            </a:r>
            <a:r>
              <a:rPr lang="en-US" sz="2000" spc="-1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y</a:t>
            </a:r>
            <a:r>
              <a:rPr lang="en-US" sz="2000" spc="-1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no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-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lang="en-US" sz="2000" spc="-6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2000" spc="-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</a:t>
            </a:r>
            <a:r>
              <a:rPr lang="en-US" sz="2000" spc="-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</a:t>
            </a:r>
            <a:r>
              <a:rPr lang="en-US" sz="2000" spc="-6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spc="-6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000" spc="-19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Q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lang="en-US" sz="2000" spc="-1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spc="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756285" marR="464184" indent="-285750">
              <a:lnSpc>
                <a:spcPct val="100000"/>
              </a:lnSpc>
              <a:spcBef>
                <a:spcPts val="680"/>
              </a:spcBef>
              <a:buClr>
                <a:srgbClr val="000080"/>
              </a:buClr>
              <a:buFont typeface="Arial"/>
              <a:buChar char="•"/>
              <a:tabLst>
                <a:tab pos="756920" algn="l"/>
              </a:tabLst>
            </a:pPr>
            <a:r>
              <a:rPr lang="en-US" sz="2000" spc="1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000" spc="-1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2000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2000" spc="-254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vac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uu</a:t>
            </a:r>
            <a:r>
              <a:rPr lang="en-US" sz="200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lang="en-US" sz="2000" spc="-1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po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000" spc="-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ri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z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000" spc="-7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2000" spc="-2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VP)</a:t>
            </a:r>
            <a:r>
              <a:rPr lang="en-US" sz="2000" spc="-10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2000" spc="-10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ated</a:t>
            </a:r>
            <a:r>
              <a:rPr lang="en-US" sz="2000" spc="-1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to</a:t>
            </a:r>
            <a:r>
              <a:rPr lang="en-US" sz="2000" spc="-7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000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ss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sect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io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2000" spc="-1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000" spc="-1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2000" spc="-1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od</a:t>
            </a:r>
            <a:r>
              <a:rPr lang="en-US" sz="2000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ct</a:t>
            </a:r>
            <a:r>
              <a:rPr lang="en-US" sz="2000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io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2000" spc="-15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5" dirty="0" err="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400" spc="52" baseline="24691" dirty="0" err="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+</a:t>
            </a:r>
            <a:r>
              <a:rPr lang="en-US" sz="2000" spc="5" dirty="0" err="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400" baseline="2469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-</a:t>
            </a:r>
            <a:r>
              <a:rPr lang="en-US" sz="2400" spc="-7" baseline="2469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→</a:t>
            </a:r>
            <a:r>
              <a:rPr lang="en-US" sz="2000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on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756285" marR="513715" indent="-285750">
              <a:lnSpc>
                <a:spcPct val="100000"/>
              </a:lnSpc>
              <a:spcBef>
                <a:spcPts val="755"/>
              </a:spcBef>
              <a:buClr>
                <a:srgbClr val="000080"/>
              </a:buClr>
              <a:buFont typeface="Arial"/>
              <a:buChar char="•"/>
              <a:tabLst>
                <a:tab pos="756920" algn="l"/>
              </a:tabLst>
            </a:pPr>
            <a:r>
              <a:rPr lang="en-US" sz="2000" spc="1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000" spc="-1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2000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2000" spc="-254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li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gh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2000" spc="-1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y</a:t>
            </a:r>
            <a:r>
              <a:rPr lang="en-US" sz="2000" spc="-10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li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gh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2000" spc="-1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2000" spc="45" dirty="0" err="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HLb</a:t>
            </a:r>
            <a:r>
              <a:rPr lang="en-US" sz="2000" spc="-35" dirty="0" err="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r>
              <a:rPr lang="en-US" sz="2000" spc="-1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2000" spc="-10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15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2000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el</a:t>
            </a:r>
            <a:r>
              <a:rPr lang="en-US" sz="2000" spc="-1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ec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</a:t>
            </a:r>
            <a:r>
              <a:rPr lang="en-US" sz="2000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2000" spc="-1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(ca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nno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2000" spc="-1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ete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000" spc="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lang="en-US" sz="2000" spc="-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ed</a:t>
            </a:r>
            <a:r>
              <a:rPr lang="en-US" sz="2000" spc="-1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000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200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lang="en-US" sz="2000" spc="-1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ata</a:t>
            </a:r>
            <a:r>
              <a:rPr lang="en-US" sz="2000" spc="-1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ir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ect</a:t>
            </a:r>
            <a:r>
              <a:rPr lang="en-US" sz="2000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y),</a:t>
            </a:r>
            <a:r>
              <a:rPr lang="en-US" sz="2000" spc="-2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15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ch</a:t>
            </a:r>
            <a:r>
              <a:rPr lang="en-US" sz="2000" spc="-2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ess</a:t>
            </a:r>
            <a:r>
              <a:rPr lang="en-US" sz="2000" spc="-1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k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no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wn</a:t>
            </a:r>
            <a:r>
              <a:rPr lang="en-US" sz="2000" spc="-1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(25%</a:t>
            </a:r>
            <a:r>
              <a:rPr lang="en-US" sz="2000" spc="-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rr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756285" indent="-285750">
              <a:lnSpc>
                <a:spcPct val="100000"/>
              </a:lnSpc>
              <a:spcBef>
                <a:spcPts val="755"/>
              </a:spcBef>
              <a:buClr>
                <a:srgbClr val="000080"/>
              </a:buClr>
              <a:buFont typeface="Arial"/>
              <a:buChar char="•"/>
              <a:tabLst>
                <a:tab pos="756920" algn="l"/>
              </a:tabLst>
            </a:pP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att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ce</a:t>
            </a:r>
            <a:r>
              <a:rPr lang="en-US" sz="2000" spc="-1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Q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lang="en-US" sz="2000" spc="-7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2000" spc="-10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sta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</a:t>
            </a:r>
            <a:r>
              <a:rPr lang="en-US" sz="2000" spc="-1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to</a:t>
            </a:r>
            <a:r>
              <a:rPr lang="en-US" sz="2000" spc="-7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et</a:t>
            </a:r>
            <a:r>
              <a:rPr lang="en-US" sz="2000" spc="-10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ve</a:t>
            </a:r>
            <a:r>
              <a:rPr lang="en-US" sz="2000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lang="en-US" sz="200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,</a:t>
            </a:r>
            <a:r>
              <a:rPr lang="en-US" sz="2000" spc="-1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ou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lang="en-US" sz="2000" spc="-2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000" spc="-10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000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</a:t>
            </a:r>
            <a:r>
              <a:rPr lang="en-US" sz="200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</a:t>
            </a:r>
            <a:r>
              <a:rPr lang="en-US" sz="2000" spc="-1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</a:t>
            </a:r>
            <a:r>
              <a:rPr lang="en-US" sz="200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000" spc="4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lang="en-US" sz="200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03822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[47] DHMZ, Eur.Phys.J.C72:1874 (2012)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[48] HLMNT, J.Phys.G38,085003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1447800" y="655390"/>
            <a:ext cx="4800600" cy="716210"/>
          </a:xfrm>
          <a:prstGeom prst="rect">
            <a:avLst/>
          </a:prstGeom>
        </p:spPr>
        <p:txBody>
          <a:bodyPr vert="horz" wrap="square" lIns="0" tIns="160643" rIns="0" bIns="0" rtlCol="0">
            <a:spAutoFit/>
          </a:bodyPr>
          <a:lstStyle/>
          <a:p>
            <a:pPr marL="2249170">
              <a:lnSpc>
                <a:spcPct val="100000"/>
              </a:lnSpc>
            </a:pPr>
            <a:r>
              <a:rPr spc="-40" dirty="0"/>
              <a:t>Co</a:t>
            </a:r>
            <a:r>
              <a:rPr dirty="0"/>
              <a:t>m</a:t>
            </a:r>
            <a:r>
              <a:rPr spc="-45" dirty="0"/>
              <a:t>p</a:t>
            </a:r>
            <a:r>
              <a:rPr dirty="0"/>
              <a:t>a</a:t>
            </a:r>
            <a:r>
              <a:rPr spc="30" dirty="0"/>
              <a:t>r</a:t>
            </a:r>
            <a:r>
              <a:rPr spc="-45" dirty="0"/>
              <a:t>i</a:t>
            </a:r>
            <a:r>
              <a:rPr dirty="0"/>
              <a:t>s</a:t>
            </a:r>
            <a:r>
              <a:rPr spc="-45" dirty="0"/>
              <a:t>o</a:t>
            </a:r>
            <a:r>
              <a:rPr dirty="0"/>
              <a:t>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9559" y="4811698"/>
            <a:ext cx="8716645" cy="1779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1">
              <a:lnSpc>
                <a:spcPct val="100000"/>
              </a:lnSpc>
              <a:buClr>
                <a:srgbClr val="FB0028"/>
              </a:buClr>
              <a:tabLst>
                <a:tab pos="480059" algn="l"/>
              </a:tabLst>
            </a:pPr>
            <a:r>
              <a:rPr lang="en-US" sz="2400" spc="10" dirty="0" smtClean="0">
                <a:solidFill>
                  <a:srgbClr val="FB0028"/>
                </a:solidFill>
                <a:latin typeface="Symbol"/>
                <a:cs typeface="Arial"/>
              </a:rPr>
              <a:t>(3 </a:t>
            </a:r>
            <a:r>
              <a:rPr sz="2400" spc="10" dirty="0" smtClean="0">
                <a:solidFill>
                  <a:srgbClr val="FB0028"/>
                </a:solidFill>
                <a:latin typeface="Arial"/>
                <a:cs typeface="Arial"/>
              </a:rPr>
              <a:t>–</a:t>
            </a:r>
            <a:r>
              <a:rPr sz="2400" spc="-10" dirty="0" smtClean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400" dirty="0" smtClean="0">
                <a:solidFill>
                  <a:srgbClr val="FB0028"/>
                </a:solidFill>
                <a:latin typeface="Arial"/>
                <a:cs typeface="Arial"/>
              </a:rPr>
              <a:t>3</a:t>
            </a:r>
            <a:r>
              <a:rPr sz="2400" spc="5" dirty="0" smtClean="0">
                <a:solidFill>
                  <a:srgbClr val="FB0028"/>
                </a:solidFill>
                <a:latin typeface="Arial"/>
                <a:cs typeface="Arial"/>
              </a:rPr>
              <a:t>.6</a:t>
            </a:r>
            <a:r>
              <a:rPr lang="en-US" sz="2400" spc="5" dirty="0" smtClean="0">
                <a:solidFill>
                  <a:srgbClr val="FB0028"/>
                </a:solidFill>
                <a:latin typeface="Arial"/>
                <a:cs typeface="Arial"/>
              </a:rPr>
              <a:t>)</a:t>
            </a:r>
            <a:r>
              <a:rPr sz="2400" spc="60" dirty="0" smtClean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B0028"/>
                </a:solidFill>
                <a:latin typeface="Symbol"/>
                <a:cs typeface="Symbol"/>
              </a:rPr>
              <a:t></a:t>
            </a:r>
            <a:r>
              <a:rPr sz="2400" spc="100" dirty="0">
                <a:solidFill>
                  <a:srgbClr val="FB0028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FB0028"/>
                </a:solidFill>
                <a:latin typeface="Arial"/>
                <a:cs typeface="Arial"/>
              </a:rPr>
              <a:t>d</a:t>
            </a:r>
            <a:r>
              <a:rPr sz="2400" spc="5" dirty="0">
                <a:solidFill>
                  <a:srgbClr val="FB0028"/>
                </a:solidFill>
                <a:latin typeface="Arial"/>
                <a:cs typeface="Arial"/>
              </a:rPr>
              <a:t>i</a:t>
            </a:r>
            <a:r>
              <a:rPr sz="2400" spc="25" dirty="0">
                <a:solidFill>
                  <a:srgbClr val="FB0028"/>
                </a:solidFill>
                <a:latin typeface="Arial"/>
                <a:cs typeface="Arial"/>
              </a:rPr>
              <a:t>f</a:t>
            </a:r>
            <a:r>
              <a:rPr sz="2400" spc="30" dirty="0">
                <a:solidFill>
                  <a:srgbClr val="FB0028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FB0028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FB0028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B0028"/>
                </a:solidFill>
                <a:latin typeface="Arial"/>
                <a:cs typeface="Arial"/>
              </a:rPr>
              <a:t>e</a:t>
            </a:r>
            <a:r>
              <a:rPr sz="2400" spc="25" dirty="0">
                <a:solidFill>
                  <a:srgbClr val="FB0028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B0028"/>
                </a:solidFill>
                <a:latin typeface="Arial"/>
                <a:cs typeface="Arial"/>
              </a:rPr>
              <a:t>c</a:t>
            </a:r>
            <a:r>
              <a:rPr sz="2400" spc="10" dirty="0">
                <a:solidFill>
                  <a:srgbClr val="FB0028"/>
                </a:solidFill>
                <a:latin typeface="Arial"/>
                <a:cs typeface="Arial"/>
              </a:rPr>
              <a:t>e</a:t>
            </a:r>
            <a:r>
              <a:rPr sz="2400" spc="140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FB0028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B0028"/>
                </a:solidFill>
                <a:latin typeface="Arial"/>
                <a:cs typeface="Arial"/>
              </a:rPr>
              <a:t>e</a:t>
            </a:r>
            <a:r>
              <a:rPr sz="2400" spc="25" dirty="0">
                <a:solidFill>
                  <a:srgbClr val="FB0028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B0028"/>
                </a:solidFill>
                <a:latin typeface="Arial"/>
                <a:cs typeface="Arial"/>
              </a:rPr>
              <a:t>e</a:t>
            </a:r>
            <a:r>
              <a:rPr sz="2400" spc="25" dirty="0">
                <a:solidFill>
                  <a:srgbClr val="FB0028"/>
                </a:solidFill>
                <a:latin typeface="Arial"/>
                <a:cs typeface="Arial"/>
              </a:rPr>
              <a:t>nd</a:t>
            </a:r>
            <a:r>
              <a:rPr sz="2400" spc="5" dirty="0">
                <a:solidFill>
                  <a:srgbClr val="FB0028"/>
                </a:solidFill>
                <a:latin typeface="Arial"/>
                <a:cs typeface="Arial"/>
              </a:rPr>
              <a:t>i</a:t>
            </a:r>
            <a:r>
              <a:rPr sz="2400" spc="25" dirty="0">
                <a:solidFill>
                  <a:srgbClr val="FB0028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FB0028"/>
                </a:solidFill>
                <a:latin typeface="Arial"/>
                <a:cs typeface="Arial"/>
              </a:rPr>
              <a:t>g</a:t>
            </a:r>
            <a:r>
              <a:rPr sz="2400" spc="95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FB0028"/>
                </a:solidFill>
                <a:latin typeface="Arial"/>
                <a:cs typeface="Arial"/>
              </a:rPr>
              <a:t>o</a:t>
            </a:r>
            <a:r>
              <a:rPr sz="2400" spc="10" dirty="0">
                <a:solidFill>
                  <a:srgbClr val="FB0028"/>
                </a:solidFill>
                <a:latin typeface="Arial"/>
                <a:cs typeface="Arial"/>
              </a:rPr>
              <a:t>n</a:t>
            </a:r>
            <a:r>
              <a:rPr sz="2400" spc="25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B0028"/>
                </a:solidFill>
                <a:latin typeface="Arial"/>
                <a:cs typeface="Arial"/>
              </a:rPr>
              <a:t>H</a:t>
            </a:r>
            <a:r>
              <a:rPr sz="2400" spc="-15" dirty="0">
                <a:solidFill>
                  <a:srgbClr val="FB0028"/>
                </a:solidFill>
                <a:latin typeface="Arial"/>
                <a:cs typeface="Arial"/>
              </a:rPr>
              <a:t>V</a:t>
            </a:r>
            <a:r>
              <a:rPr sz="2400" spc="10" dirty="0">
                <a:solidFill>
                  <a:srgbClr val="FB0028"/>
                </a:solidFill>
                <a:latin typeface="Arial"/>
                <a:cs typeface="Arial"/>
              </a:rPr>
              <a:t>P</a:t>
            </a:r>
            <a:r>
              <a:rPr sz="2400" spc="50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FB0028"/>
                </a:solidFill>
                <a:latin typeface="Arial"/>
                <a:cs typeface="Arial"/>
              </a:rPr>
              <a:t>L</a:t>
            </a:r>
            <a:r>
              <a:rPr sz="2400" spc="15" dirty="0">
                <a:solidFill>
                  <a:srgbClr val="FB0028"/>
                </a:solidFill>
                <a:latin typeface="Arial"/>
                <a:cs typeface="Arial"/>
              </a:rPr>
              <a:t>O</a:t>
            </a:r>
            <a:r>
              <a:rPr sz="2400" spc="35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B0028"/>
                </a:solidFill>
                <a:latin typeface="Arial"/>
                <a:cs typeface="Arial"/>
              </a:rPr>
              <a:t>c</a:t>
            </a:r>
            <a:r>
              <a:rPr sz="2400" spc="25" dirty="0">
                <a:solidFill>
                  <a:srgbClr val="FB0028"/>
                </a:solidFill>
                <a:latin typeface="Arial"/>
                <a:cs typeface="Arial"/>
              </a:rPr>
              <a:t>on</a:t>
            </a:r>
            <a:r>
              <a:rPr sz="2400" spc="30" dirty="0">
                <a:solidFill>
                  <a:srgbClr val="FB0028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FB0028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FB0028"/>
                </a:solidFill>
                <a:latin typeface="Arial"/>
                <a:cs typeface="Arial"/>
              </a:rPr>
              <a:t>i</a:t>
            </a:r>
            <a:r>
              <a:rPr sz="2400" spc="25" dirty="0">
                <a:solidFill>
                  <a:srgbClr val="FB0028"/>
                </a:solidFill>
                <a:latin typeface="Arial"/>
                <a:cs typeface="Arial"/>
              </a:rPr>
              <a:t>bu</a:t>
            </a:r>
            <a:r>
              <a:rPr sz="2400" spc="30" dirty="0">
                <a:solidFill>
                  <a:srgbClr val="FB0028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FB0028"/>
                </a:solidFill>
                <a:latin typeface="Arial"/>
                <a:cs typeface="Arial"/>
              </a:rPr>
              <a:t>i</a:t>
            </a:r>
            <a:r>
              <a:rPr sz="2400" spc="25" dirty="0">
                <a:solidFill>
                  <a:srgbClr val="FB0028"/>
                </a:solidFill>
                <a:latin typeface="Arial"/>
                <a:cs typeface="Arial"/>
              </a:rPr>
              <a:t>o</a:t>
            </a:r>
            <a:r>
              <a:rPr sz="2400" spc="10" dirty="0">
                <a:solidFill>
                  <a:srgbClr val="FB0028"/>
                </a:solidFill>
                <a:latin typeface="Arial"/>
                <a:cs typeface="Arial"/>
              </a:rPr>
              <a:t>n</a:t>
            </a:r>
            <a:endParaRPr sz="2400" dirty="0">
              <a:latin typeface="Arial"/>
              <a:cs typeface="Arial"/>
            </a:endParaRPr>
          </a:p>
          <a:p>
            <a:pPr marL="756285" marR="5080" lvl="2" indent="-285750">
              <a:lnSpc>
                <a:spcPct val="100000"/>
              </a:lnSpc>
              <a:spcBef>
                <a:spcPts val="720"/>
              </a:spcBef>
              <a:buClr>
                <a:srgbClr val="000080"/>
              </a:buClr>
              <a:buFont typeface="Arial"/>
              <a:buChar char="•"/>
              <a:tabLst>
                <a:tab pos="756920" algn="l"/>
              </a:tabLst>
            </a:pP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f</a:t>
            </a:r>
            <a:r>
              <a:rPr sz="2000" spc="-10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t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h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d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i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sc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r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e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p</a:t>
            </a:r>
            <a:r>
              <a:rPr sz="2000" spc="-6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a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n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cy</a:t>
            </a:r>
            <a:r>
              <a:rPr sz="2000" spc="-254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b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etween</a:t>
            </a:r>
            <a:r>
              <a:rPr sz="2000" spc="-1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t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h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10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t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h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e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o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r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y</a:t>
            </a:r>
            <a:r>
              <a:rPr sz="2000" spc="-18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a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n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d</a:t>
            </a:r>
            <a:r>
              <a:rPr sz="2000" spc="-7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t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h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10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ex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p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e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r</a:t>
            </a:r>
            <a:r>
              <a:rPr sz="2000" spc="-3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i</a:t>
            </a:r>
            <a:r>
              <a:rPr sz="2000" spc="8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m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tal</a:t>
            </a:r>
            <a:r>
              <a:rPr sz="2000" spc="-21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r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es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u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t s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sta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in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s,</a:t>
            </a:r>
            <a:r>
              <a:rPr sz="2000" spc="-22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t</a:t>
            </a:r>
            <a:r>
              <a:rPr sz="2000" spc="-10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can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po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i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t</a:t>
            </a:r>
            <a:r>
              <a:rPr sz="2000" spc="-18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to</a:t>
            </a:r>
            <a:r>
              <a:rPr sz="2000" spc="-7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n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ew</a:t>
            </a:r>
            <a:r>
              <a:rPr sz="2000" spc="-10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ph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ys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i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cs</a:t>
            </a:r>
            <a:endParaRPr sz="2000" dirty="0">
              <a:solidFill>
                <a:schemeClr val="bg1">
                  <a:lumMod val="90000"/>
                </a:schemeClr>
              </a:solidFill>
              <a:latin typeface="Arial"/>
              <a:cs typeface="Arial"/>
            </a:endParaRPr>
          </a:p>
          <a:p>
            <a:pPr marL="756285" marR="40005" lvl="2" indent="-285750">
              <a:lnSpc>
                <a:spcPct val="100000"/>
              </a:lnSpc>
              <a:spcBef>
                <a:spcPts val="680"/>
              </a:spcBef>
              <a:buClr>
                <a:srgbClr val="000080"/>
              </a:buClr>
              <a:buFont typeface="Arial"/>
              <a:buChar char="•"/>
              <a:tabLst>
                <a:tab pos="756920" algn="l"/>
              </a:tabLst>
            </a:pPr>
            <a:r>
              <a:rPr sz="2000" spc="-10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M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o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r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i</a:t>
            </a:r>
            <a:r>
              <a:rPr sz="2000" spc="15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m</a:t>
            </a:r>
            <a:r>
              <a:rPr sz="2000" spc="-3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p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o</a:t>
            </a:r>
            <a:r>
              <a:rPr sz="2000" spc="-3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ta</a:t>
            </a:r>
            <a:r>
              <a:rPr sz="2000" spc="-2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t</a:t>
            </a:r>
            <a:r>
              <a:rPr sz="2000" spc="-3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l</a:t>
            </a:r>
            <a:r>
              <a:rPr sz="2000" spc="-1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y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,</a:t>
            </a:r>
            <a:r>
              <a:rPr sz="2000" spc="-229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114" dirty="0">
                <a:solidFill>
                  <a:schemeClr val="bg1">
                    <a:lumMod val="90000"/>
                  </a:schemeClr>
                </a:solidFill>
                <a:latin typeface="Symbol"/>
                <a:cs typeface="Symbol"/>
              </a:rPr>
              <a:t>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a</a:t>
            </a:r>
            <a:r>
              <a:rPr sz="2400" baseline="-18518" dirty="0">
                <a:solidFill>
                  <a:schemeClr val="bg1">
                    <a:lumMod val="90000"/>
                  </a:schemeClr>
                </a:solidFill>
                <a:latin typeface="Symbol"/>
                <a:cs typeface="Symbol"/>
              </a:rPr>
              <a:t></a:t>
            </a:r>
            <a:r>
              <a:rPr sz="2400" spc="-104" baseline="-18518" dirty="0">
                <a:solidFill>
                  <a:schemeClr val="bg1">
                    <a:lumMod val="9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t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i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gh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t</a:t>
            </a:r>
            <a:r>
              <a:rPr sz="2000" spc="-3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l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y</a:t>
            </a:r>
            <a:r>
              <a:rPr sz="2000" spc="-18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c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on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st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r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a</a:t>
            </a:r>
            <a:r>
              <a:rPr sz="2000" spc="-3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i</a:t>
            </a:r>
            <a:r>
              <a:rPr sz="2000" spc="-3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ts</a:t>
            </a:r>
            <a:r>
              <a:rPr sz="2000" spc="-18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n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ew</a:t>
            </a:r>
            <a:r>
              <a:rPr sz="2000" spc="-10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ph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ys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i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cs</a:t>
            </a:r>
            <a:r>
              <a:rPr sz="2000" spc="-18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15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m</a:t>
            </a:r>
            <a:r>
              <a:rPr sz="2000" spc="-3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o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d</a:t>
            </a:r>
            <a:r>
              <a:rPr sz="2000" spc="-6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e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l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s</a:t>
            </a:r>
            <a:r>
              <a:rPr sz="2000" spc="-18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a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n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h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as</a:t>
            </a:r>
            <a:r>
              <a:rPr sz="2000" spc="-10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s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i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gn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f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i</a:t>
            </a:r>
            <a:r>
              <a:rPr sz="2000" spc="-6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c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a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t</a:t>
            </a:r>
            <a:r>
              <a:rPr sz="2000" spc="-254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i</a:t>
            </a:r>
            <a:r>
              <a:rPr sz="2000" spc="15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m</a:t>
            </a:r>
            <a:r>
              <a:rPr sz="2000" spc="-3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p</a:t>
            </a:r>
            <a:r>
              <a:rPr sz="2000" spc="-3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l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i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c</a:t>
            </a:r>
            <a:r>
              <a:rPr sz="2000" spc="-6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t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i</a:t>
            </a:r>
            <a:r>
              <a:rPr sz="2000" spc="-3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on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s</a:t>
            </a:r>
            <a:r>
              <a:rPr sz="2000" spc="-18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to</a:t>
            </a:r>
            <a:r>
              <a:rPr sz="2000" spc="-7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i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te</a:t>
            </a:r>
            <a:r>
              <a:rPr sz="2000" spc="4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r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p</a:t>
            </a:r>
            <a:r>
              <a:rPr sz="2000" spc="-3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et</a:t>
            </a:r>
            <a:r>
              <a:rPr sz="2000" spc="-18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a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n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y</a:t>
            </a:r>
            <a:r>
              <a:rPr sz="2000" spc="-10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n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ew</a:t>
            </a:r>
            <a:r>
              <a:rPr sz="2000" spc="-10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ph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e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n</a:t>
            </a:r>
            <a:r>
              <a:rPr sz="2000" spc="-3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o</a:t>
            </a:r>
            <a:r>
              <a:rPr sz="2000" spc="8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m</a:t>
            </a:r>
            <a:r>
              <a:rPr sz="2000" spc="-6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e</a:t>
            </a:r>
            <a:r>
              <a:rPr sz="2000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n</a:t>
            </a:r>
            <a:r>
              <a:rPr sz="2000" spc="1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a</a:t>
            </a:r>
            <a:endParaRPr sz="2000" dirty="0">
              <a:solidFill>
                <a:schemeClr val="bg1">
                  <a:lumMod val="9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71875" y="76200"/>
            <a:ext cx="5114925" cy="4697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Motion in a Magnetic </a:t>
            </a:r>
            <a:r>
              <a:rPr lang="en-US" dirty="0" smtClean="0"/>
              <a:t>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charged (q) particle moving </a:t>
            </a:r>
            <a:r>
              <a:rPr lang="en-US" dirty="0"/>
              <a:t>in a magnetic field:                                        momentum turns with cyclotron frequency </a:t>
            </a:r>
            <a:r>
              <a:rPr lang="en-US" dirty="0" smtClean="0">
                <a:sym typeface="Symbol" panose="05050102010706020507" pitchFamily="18" charset="2"/>
              </a:rPr>
              <a:t></a:t>
            </a:r>
            <a:r>
              <a:rPr lang="en-US" baseline="-25000" dirty="0" smtClean="0">
                <a:sym typeface="Symbol" panose="05050102010706020507" pitchFamily="18" charset="2"/>
              </a:rPr>
              <a:t>C</a:t>
            </a:r>
            <a:r>
              <a:rPr lang="en-US" dirty="0" smtClean="0"/>
              <a:t>, spin </a:t>
            </a:r>
            <a:r>
              <a:rPr lang="en-US" dirty="0"/>
              <a:t>turns with </a:t>
            </a:r>
            <a:r>
              <a:rPr lang="en-US" dirty="0" smtClean="0">
                <a:sym typeface="Symbol" panose="05050102010706020507" pitchFamily="18" charset="2"/>
              </a:rPr>
              <a:t></a:t>
            </a:r>
            <a:r>
              <a:rPr lang="en-US" baseline="-25000" dirty="0" smtClean="0">
                <a:sym typeface="Symbol" panose="05050102010706020507" pitchFamily="18" charset="2"/>
              </a:rPr>
              <a:t>S</a:t>
            </a:r>
          </a:p>
          <a:p>
            <a:endParaRPr lang="en-US" baseline="-25000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Spin turns relative to momentum with </a:t>
            </a:r>
            <a:r>
              <a:rPr lang="en-US" baseline="-25000" dirty="0" smtClean="0">
                <a:sym typeface="Symbol" panose="05050102010706020507" pitchFamily="18" charset="2"/>
              </a:rPr>
              <a:t>a</a:t>
            </a:r>
          </a:p>
          <a:p>
            <a:endParaRPr lang="en-US" baseline="-25000" dirty="0">
              <a:sym typeface="Symbol" panose="05050102010706020507" pitchFamily="18" charset="2"/>
            </a:endParaRPr>
          </a:p>
          <a:p>
            <a:endParaRPr lang="en-US" baseline="-25000" dirty="0" smtClean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Measure the frequency </a:t>
            </a:r>
            <a:r>
              <a:rPr lang="en-US" dirty="0" smtClean="0">
                <a:sym typeface="Symbol" panose="05050102010706020507" pitchFamily="18" charset="2"/>
              </a:rPr>
              <a:t>				difference  </a:t>
            </a:r>
            <a:r>
              <a:rPr lang="en-US" dirty="0">
                <a:sym typeface="Symbol" panose="05050102010706020507" pitchFamily="18" charset="2"/>
              </a:rPr>
              <a:t>between the spin </a:t>
            </a:r>
            <a:r>
              <a:rPr lang="en-US" dirty="0" smtClean="0">
                <a:sym typeface="Symbol" panose="05050102010706020507" pitchFamily="18" charset="2"/>
              </a:rPr>
              <a:t>				and </a:t>
            </a:r>
            <a:r>
              <a:rPr lang="en-US" dirty="0">
                <a:sym typeface="Symbol" panose="05050102010706020507" pitchFamily="18" charset="2"/>
              </a:rPr>
              <a:t>momentum precession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551060"/>
              </p:ext>
            </p:extLst>
          </p:nvPr>
        </p:nvGraphicFramePr>
        <p:xfrm>
          <a:off x="2971800" y="2133600"/>
          <a:ext cx="387133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3" imgW="2349360" imgH="419040" progId="Equation.DSMT4">
                  <p:embed/>
                </p:oleObj>
              </mc:Choice>
              <mc:Fallback>
                <p:oleObj name="Equation" r:id="rId3" imgW="2349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2133600"/>
                        <a:ext cx="3871338" cy="69056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468705"/>
              </p:ext>
            </p:extLst>
          </p:nvPr>
        </p:nvGraphicFramePr>
        <p:xfrm>
          <a:off x="1171575" y="3567113"/>
          <a:ext cx="3810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5" imgW="2311200" imgH="431640" progId="Equation.DSMT4">
                  <p:embed/>
                </p:oleObj>
              </mc:Choice>
              <mc:Fallback>
                <p:oleObj name="Equation" r:id="rId5" imgW="2311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1575" y="3567113"/>
                        <a:ext cx="3810000" cy="7112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5637" y="3581400"/>
            <a:ext cx="2523963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63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19200" y="76200"/>
            <a:ext cx="7000875" cy="733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1250" y="0"/>
            <a:ext cx="714375" cy="962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  <a:prstGeom prst="rect">
            <a:avLst/>
          </a:prstGeom>
        </p:spPr>
        <p:txBody>
          <a:bodyPr vert="horz" wrap="square" lIns="0" tIns="160643" rIns="0" bIns="0" rtlCol="0">
            <a:spAutoFit/>
          </a:bodyPr>
          <a:lstStyle/>
          <a:p>
            <a:pPr marL="1841500">
              <a:lnSpc>
                <a:spcPct val="100000"/>
              </a:lnSpc>
            </a:pPr>
            <a:r>
              <a:rPr spc="-40" dirty="0"/>
              <a:t>Ho</a:t>
            </a:r>
            <a:r>
              <a:rPr dirty="0"/>
              <a:t>w</a:t>
            </a:r>
            <a:r>
              <a:rPr spc="114" dirty="0"/>
              <a:t> </a:t>
            </a:r>
            <a:r>
              <a:rPr dirty="0"/>
              <a:t>to</a:t>
            </a:r>
            <a:r>
              <a:rPr spc="75" dirty="0"/>
              <a:t> </a:t>
            </a:r>
            <a:r>
              <a:rPr dirty="0"/>
              <a:t>meas</a:t>
            </a:r>
            <a:r>
              <a:rPr spc="-45" dirty="0"/>
              <a:t>u</a:t>
            </a:r>
            <a:r>
              <a:rPr spc="30" dirty="0"/>
              <a:t>r</a:t>
            </a:r>
            <a:r>
              <a:rPr dirty="0"/>
              <a:t>e?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0617" y="1003498"/>
            <a:ext cx="5114925" cy="2256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104800"/>
              </a:lnSpc>
              <a:buClr>
                <a:srgbClr val="000080"/>
              </a:buClr>
              <a:buFont typeface="Arial"/>
              <a:buChar char="•"/>
              <a:tabLst>
                <a:tab pos="299085" algn="l"/>
              </a:tabLst>
            </a:pPr>
            <a:r>
              <a:rPr sz="2150" b="1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po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sz="2150" b="1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2150" b="1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150" b="1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z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r>
              <a:rPr sz="2150" b="1" spc="9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muon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sz="2150" b="1" spc="6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</a:t>
            </a:r>
            <a:r>
              <a:rPr sz="2150" b="1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2150" b="1" spc="6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gn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ic 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150" b="1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ld</a:t>
            </a:r>
            <a:r>
              <a:rPr sz="2150" b="1" spc="9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eas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</a:t>
            </a:r>
            <a:r>
              <a:rPr sz="2150" b="1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1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sz="2150" b="1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ecess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150" b="1" spc="1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5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</a:t>
            </a:r>
            <a:r>
              <a:rPr lang="en-US" sz="2150" b="1" spc="5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req</a:t>
            </a:r>
            <a:endParaRPr sz="21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298450" marR="894715" indent="-285750">
              <a:lnSpc>
                <a:spcPct val="104700"/>
              </a:lnSpc>
              <a:spcBef>
                <a:spcPts val="680"/>
              </a:spcBef>
              <a:buClr>
                <a:srgbClr val="000080"/>
              </a:buClr>
              <a:buFont typeface="Arial"/>
              <a:buChar char="•"/>
              <a:tabLst>
                <a:tab pos="299085" algn="l"/>
              </a:tabLst>
            </a:pPr>
            <a:r>
              <a:rPr sz="215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uo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</a:t>
            </a:r>
            <a:r>
              <a:rPr sz="2150" b="1" spc="9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150" b="1" spc="-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ec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150" b="1" spc="9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</a:t>
            </a:r>
            <a:r>
              <a:rPr sz="2150" b="1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sz="2150" b="1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ecaye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sz="2150" b="1" spc="16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sz="2150" b="1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2150" b="1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on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endParaRPr sz="21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800"/>
              </a:spcBef>
              <a:buClr>
                <a:srgbClr val="000080"/>
              </a:buClr>
              <a:buFont typeface="Arial"/>
              <a:buChar char="•"/>
              <a:tabLst>
                <a:tab pos="299085" algn="l"/>
              </a:tabLst>
            </a:pPr>
            <a:r>
              <a:rPr sz="2150" b="1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2250" b="1" spc="-15" baseline="-16666" dirty="0">
                <a:solidFill>
                  <a:schemeClr val="bg1">
                    <a:lumMod val="75000"/>
                  </a:schemeClr>
                </a:solidFill>
                <a:latin typeface="Symbol"/>
                <a:cs typeface="Symbol"/>
              </a:rPr>
              <a:t></a:t>
            </a:r>
            <a:r>
              <a:rPr sz="2250" b="1" baseline="-16666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50" b="1" spc="-172" baseline="-16666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~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150" b="1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1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2150" b="1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ee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150" b="1" spc="9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sz="2150" b="1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ecess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150" b="1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endParaRPr sz="21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  <a:spcBef>
                <a:spcPts val="120"/>
              </a:spcBef>
            </a:pP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</a:t>
            </a:r>
            <a:r>
              <a:rPr sz="2150" b="1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qu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y</a:t>
            </a:r>
            <a:r>
              <a:rPr sz="2150" b="1" spc="1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yc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ot</a:t>
            </a:r>
            <a:r>
              <a:rPr sz="2150" b="1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150" b="1" spc="16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</a:t>
            </a:r>
            <a:r>
              <a:rPr sz="2150" b="1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qu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y</a:t>
            </a:r>
            <a:endParaRPr sz="21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20050" y="1628775"/>
            <a:ext cx="581025" cy="581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494141" y="1973418"/>
            <a:ext cx="264160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5" dirty="0" smtClean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51523" y="4509134"/>
            <a:ext cx="2095119" cy="1993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051560" y="5322003"/>
            <a:ext cx="512445" cy="30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b="1" spc="25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150" b="1" spc="10" dirty="0">
                <a:solidFill>
                  <a:srgbClr val="0000CC"/>
                </a:solidFill>
                <a:latin typeface="Arial"/>
                <a:cs typeface="Arial"/>
              </a:rPr>
              <a:t>=2</a:t>
            </a:r>
            <a:endParaRPr sz="21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142486" y="4532757"/>
            <a:ext cx="2105914" cy="19442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743200" y="5362575"/>
            <a:ext cx="3914775" cy="1266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9970">
              <a:lnSpc>
                <a:spcPct val="100000"/>
              </a:lnSpc>
            </a:pPr>
            <a:r>
              <a:rPr sz="2150" b="1" spc="25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150" b="1" spc="10" dirty="0">
                <a:solidFill>
                  <a:srgbClr val="0000CC"/>
                </a:solidFill>
                <a:latin typeface="Arial"/>
                <a:cs typeface="Arial"/>
              </a:rPr>
              <a:t>&gt;2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029200" y="1447800"/>
            <a:ext cx="3914775" cy="1266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4294967295"/>
          </p:nvPr>
        </p:nvSpPr>
        <p:spPr>
          <a:xfrm>
            <a:off x="8903334" y="6505108"/>
            <a:ext cx="223520" cy="207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>
              <a:lnSpc>
                <a:spcPct val="100000"/>
              </a:lnSpc>
            </a:pPr>
            <a:fld id="{81D60167-4931-47E6-BA6A-407CBD079E47}" type="slidenum">
              <a:rPr spc="5" dirty="0"/>
              <a:t>19</a:t>
            </a:fld>
            <a:endParaRPr spc="5" dirty="0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170919"/>
              </p:ext>
            </p:extLst>
          </p:nvPr>
        </p:nvGraphicFramePr>
        <p:xfrm>
          <a:off x="5841999" y="2819399"/>
          <a:ext cx="280526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10" imgW="1396800" imgH="393480" progId="Equation.DSMT4">
                  <p:embed/>
                </p:oleObj>
              </mc:Choice>
              <mc:Fallback>
                <p:oleObj name="Equation" r:id="rId10" imgW="1396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41999" y="2819399"/>
                        <a:ext cx="2805267" cy="79057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668607"/>
              </p:ext>
            </p:extLst>
          </p:nvPr>
        </p:nvGraphicFramePr>
        <p:xfrm>
          <a:off x="1649413" y="3424237"/>
          <a:ext cx="2871277" cy="84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12" imgW="1333440" imgH="393480" progId="Equation.DSMT4">
                  <p:embed/>
                </p:oleObj>
              </mc:Choice>
              <mc:Fallback>
                <p:oleObj name="Equation" r:id="rId12" imgW="1333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49413" y="3424237"/>
                        <a:ext cx="2871277" cy="84823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838200"/>
          </a:xfrm>
        </p:spPr>
        <p:txBody>
          <a:bodyPr/>
          <a:lstStyle/>
          <a:p>
            <a:pPr>
              <a:defRPr/>
            </a:pPr>
            <a:r>
              <a:rPr lang="en-US" sz="3200" smtClean="0"/>
              <a:t>Atoms in magnetic field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458200" cy="5943600"/>
          </a:xfrm>
        </p:spPr>
        <p:txBody>
          <a:bodyPr/>
          <a:lstStyle/>
          <a:p>
            <a:r>
              <a:rPr lang="en-US" sz="2400" dirty="0" smtClean="0"/>
              <a:t> orbiting electron  behaves like current loop 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smtClean="0">
                <a:sym typeface="Symbol" pitchFamily="18" charset="2"/>
              </a:rPr>
              <a:t> magnetic moment  </a:t>
            </a:r>
            <a:r>
              <a:rPr lang="el-GR" sz="2400" dirty="0" smtClean="0">
                <a:sym typeface="Symbol" pitchFamily="18" charset="2"/>
              </a:rPr>
              <a:t>μ</a:t>
            </a:r>
            <a:r>
              <a:rPr lang="en-US" sz="2400" dirty="0" smtClean="0">
                <a:sym typeface="Symbol" pitchFamily="18" charset="2"/>
              </a:rPr>
              <a:t> = current x area	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 interaction energy = </a:t>
            </a:r>
            <a:r>
              <a:rPr lang="el-GR" sz="2400" b="1" dirty="0" smtClean="0">
                <a:sym typeface="Symbol" pitchFamily="18" charset="2"/>
              </a:rPr>
              <a:t>μ</a:t>
            </a:r>
            <a:r>
              <a:rPr lang="en-US" sz="2400" b="1" dirty="0" smtClean="0">
                <a:sym typeface="Symbol" pitchFamily="18" charset="2"/>
              </a:rPr>
              <a:t>·B</a:t>
            </a:r>
            <a:r>
              <a:rPr lang="en-US" sz="2400" dirty="0" smtClean="0">
                <a:sym typeface="Symbol" pitchFamily="18" charset="2"/>
              </a:rPr>
              <a:t> (both vectors!)					= </a:t>
            </a:r>
            <a:r>
              <a:rPr lang="el-GR" sz="2400" dirty="0" smtClean="0">
                <a:sym typeface="Symbol" pitchFamily="18" charset="2"/>
              </a:rPr>
              <a:t>μ</a:t>
            </a:r>
            <a:r>
              <a:rPr lang="en-US" sz="2400" dirty="0" smtClean="0">
                <a:sym typeface="Symbol" pitchFamily="18" charset="2"/>
              </a:rPr>
              <a:t>·B</a:t>
            </a:r>
            <a:r>
              <a:rPr lang="en-US" sz="2400" b="1" baseline="-25000" dirty="0" smtClean="0">
                <a:sym typeface="Symbol" pitchFamily="18" charset="2"/>
              </a:rPr>
              <a:t>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 loop current = -</a:t>
            </a:r>
            <a:r>
              <a:rPr lang="en-US" sz="2400" dirty="0" err="1" smtClean="0">
                <a:sym typeface="Symbol" pitchFamily="18" charset="2"/>
              </a:rPr>
              <a:t>ev</a:t>
            </a:r>
            <a:r>
              <a:rPr lang="en-US" sz="2400" dirty="0" smtClean="0">
                <a:sym typeface="Symbol" pitchFamily="18" charset="2"/>
              </a:rPr>
              <a:t>/(2</a:t>
            </a:r>
            <a:r>
              <a:rPr lang="el-GR" sz="2400" dirty="0" smtClean="0">
                <a:sym typeface="Symbol" pitchFamily="18" charset="2"/>
              </a:rPr>
              <a:t>π</a:t>
            </a:r>
            <a:r>
              <a:rPr lang="en-US" sz="2400" dirty="0" smtClean="0">
                <a:sym typeface="Symbol" pitchFamily="18" charset="2"/>
              </a:rPr>
              <a:t>r)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 angular momentum  L = </a:t>
            </a:r>
            <a:r>
              <a:rPr lang="en-US" sz="2400" dirty="0" err="1" smtClean="0">
                <a:sym typeface="Symbol" pitchFamily="18" charset="2"/>
              </a:rPr>
              <a:t>mvr</a:t>
            </a:r>
            <a:r>
              <a:rPr lang="en-US" sz="2400" dirty="0" smtClean="0">
                <a:sym typeface="Symbol" pitchFamily="18" charset="2"/>
              </a:rPr>
              <a:t>  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magnetic moment	= - </a:t>
            </a:r>
            <a:r>
              <a:rPr lang="el-GR" sz="2400" dirty="0" smtClean="0">
                <a:sym typeface="Symbol" pitchFamily="18" charset="2"/>
              </a:rPr>
              <a:t>μ</a:t>
            </a:r>
            <a:r>
              <a:rPr lang="en-US" sz="2400" baseline="-25000" dirty="0" smtClean="0">
                <a:sym typeface="Symbol" pitchFamily="18" charset="2"/>
              </a:rPr>
              <a:t>B</a:t>
            </a:r>
            <a:r>
              <a:rPr lang="en-US" sz="2400" dirty="0" smtClean="0">
                <a:sym typeface="Symbol" pitchFamily="18" charset="2"/>
              </a:rPr>
              <a:t> L/ħ  		 	             </a:t>
            </a:r>
          </a:p>
          <a:p>
            <a:pPr marL="457200" lvl="1" indent="0">
              <a:buNone/>
            </a:pP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    </a:t>
            </a:r>
            <a:r>
              <a:rPr lang="el-GR" sz="2400" dirty="0" smtClean="0">
                <a:sym typeface="Symbol" pitchFamily="18" charset="2"/>
              </a:rPr>
              <a:t>μ</a:t>
            </a:r>
            <a:r>
              <a:rPr lang="en-US" sz="2400" baseline="-25000" dirty="0" smtClean="0">
                <a:sym typeface="Symbol" pitchFamily="18" charset="2"/>
              </a:rPr>
              <a:t>B</a:t>
            </a:r>
            <a:r>
              <a:rPr lang="en-US" sz="2400" dirty="0" smtClean="0">
                <a:sym typeface="Symbol" pitchFamily="18" charset="2"/>
              </a:rPr>
              <a:t> = e ħ/2m</a:t>
            </a:r>
            <a:r>
              <a:rPr lang="en-US" sz="2400" baseline="-25000" dirty="0" smtClean="0">
                <a:sym typeface="Symbol" pitchFamily="18" charset="2"/>
              </a:rPr>
              <a:t>e</a:t>
            </a:r>
            <a:r>
              <a:rPr lang="en-US" sz="2400" dirty="0" smtClean="0">
                <a:sym typeface="Symbol" pitchFamily="18" charset="2"/>
              </a:rPr>
              <a:t> = “Bohr </a:t>
            </a:r>
            <a:r>
              <a:rPr lang="en-US" sz="2400" dirty="0" err="1" smtClean="0">
                <a:sym typeface="Symbol" pitchFamily="18" charset="2"/>
              </a:rPr>
              <a:t>magneton</a:t>
            </a:r>
            <a:r>
              <a:rPr lang="en-US" sz="2400" dirty="0" smtClean="0">
                <a:sym typeface="Symbol" pitchFamily="18" charset="2"/>
              </a:rPr>
              <a:t>” 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 interaction energy						= m </a:t>
            </a:r>
            <a:r>
              <a:rPr lang="el-GR" sz="2400" dirty="0" smtClean="0">
                <a:sym typeface="Symbol" pitchFamily="18" charset="2"/>
              </a:rPr>
              <a:t>μ</a:t>
            </a:r>
            <a:r>
              <a:rPr lang="en-US" sz="2400" baseline="-25000" dirty="0" smtClean="0">
                <a:sym typeface="Symbol" pitchFamily="18" charset="2"/>
              </a:rPr>
              <a:t>B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B</a:t>
            </a:r>
            <a:r>
              <a:rPr lang="en-US" sz="2400" baseline="-25000" dirty="0" err="1" smtClean="0">
                <a:sym typeface="Symbol" pitchFamily="18" charset="2"/>
              </a:rPr>
              <a:t>z</a:t>
            </a:r>
            <a:r>
              <a:rPr lang="en-US" sz="2400" baseline="-25000" dirty="0" smtClean="0">
                <a:sym typeface="Symbol" pitchFamily="18" charset="2"/>
              </a:rPr>
              <a:t> 						</a:t>
            </a:r>
            <a:r>
              <a:rPr lang="en-US" sz="2400" dirty="0" smtClean="0">
                <a:sym typeface="Symbol" pitchFamily="18" charset="2"/>
              </a:rPr>
              <a:t>(m = z </a:t>
            </a:r>
            <a:r>
              <a:rPr lang="en-US" sz="2400" dirty="0" smtClean="0">
                <a:sym typeface="Symbol" pitchFamily="18" charset="2"/>
              </a:rPr>
              <a:t>(m = z comp </a:t>
            </a:r>
            <a:r>
              <a:rPr lang="en-US" sz="2400" dirty="0" smtClean="0">
                <a:sym typeface="Symbol" pitchFamily="18" charset="2"/>
              </a:rPr>
              <a:t>of L)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5891213" y="3516154"/>
            <a:ext cx="3198812" cy="270843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019800" y="3733800"/>
            <a:ext cx="2970212" cy="2286000"/>
            <a:chOff x="3642" y="2400"/>
            <a:chExt cx="1871" cy="1440"/>
          </a:xfrm>
        </p:grpSpPr>
        <p:sp>
          <p:nvSpPr>
            <p:cNvPr id="4105" name="Oval 20"/>
            <p:cNvSpPr>
              <a:spLocks noChangeArrowheads="1"/>
            </p:cNvSpPr>
            <p:nvPr/>
          </p:nvSpPr>
          <p:spPr bwMode="auto">
            <a:xfrm>
              <a:off x="3936" y="3264"/>
              <a:ext cx="1488" cy="336"/>
            </a:xfrm>
            <a:prstGeom prst="ellipse">
              <a:avLst/>
            </a:prstGeom>
            <a:solidFill>
              <a:srgbClr val="FFFF00">
                <a:alpha val="79999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6" name="Line 21"/>
            <p:cNvSpPr>
              <a:spLocks noChangeShapeType="1"/>
            </p:cNvSpPr>
            <p:nvPr/>
          </p:nvSpPr>
          <p:spPr bwMode="auto">
            <a:xfrm flipV="1">
              <a:off x="4686" y="2488"/>
              <a:ext cx="0" cy="854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 type="arrow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7" name="Oval 22"/>
            <p:cNvSpPr>
              <a:spLocks noChangeArrowheads="1"/>
            </p:cNvSpPr>
            <p:nvPr/>
          </p:nvSpPr>
          <p:spPr bwMode="auto">
            <a:xfrm>
              <a:off x="4575" y="3329"/>
              <a:ext cx="210" cy="206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184776"/>
                </a:gs>
              </a:gsLst>
              <a:path path="shape">
                <a:fillToRect l="50000" t="50000" r="50000" b="50000"/>
              </a:path>
            </a:gradFill>
            <a:ln w="285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8" name="Freeform 23"/>
            <p:cNvSpPr>
              <a:spLocks/>
            </p:cNvSpPr>
            <p:nvPr/>
          </p:nvSpPr>
          <p:spPr bwMode="auto">
            <a:xfrm>
              <a:off x="4574" y="3423"/>
              <a:ext cx="211" cy="113"/>
            </a:xfrm>
            <a:custGeom>
              <a:avLst/>
              <a:gdLst>
                <a:gd name="T0" fmla="*/ 0 w 211"/>
                <a:gd name="T1" fmla="*/ 3 h 113"/>
                <a:gd name="T2" fmla="*/ 13 w 211"/>
                <a:gd name="T3" fmla="*/ 23 h 113"/>
                <a:gd name="T4" fmla="*/ 42 w 211"/>
                <a:gd name="T5" fmla="*/ 33 h 113"/>
                <a:gd name="T6" fmla="*/ 76 w 211"/>
                <a:gd name="T7" fmla="*/ 39 h 113"/>
                <a:gd name="T8" fmla="*/ 114 w 211"/>
                <a:gd name="T9" fmla="*/ 42 h 113"/>
                <a:gd name="T10" fmla="*/ 150 w 211"/>
                <a:gd name="T11" fmla="*/ 39 h 113"/>
                <a:gd name="T12" fmla="*/ 184 w 211"/>
                <a:gd name="T13" fmla="*/ 30 h 113"/>
                <a:gd name="T14" fmla="*/ 204 w 211"/>
                <a:gd name="T15" fmla="*/ 18 h 113"/>
                <a:gd name="T16" fmla="*/ 211 w 211"/>
                <a:gd name="T17" fmla="*/ 0 h 113"/>
                <a:gd name="T18" fmla="*/ 211 w 211"/>
                <a:gd name="T19" fmla="*/ 35 h 113"/>
                <a:gd name="T20" fmla="*/ 198 w 211"/>
                <a:gd name="T21" fmla="*/ 62 h 113"/>
                <a:gd name="T22" fmla="*/ 174 w 211"/>
                <a:gd name="T23" fmla="*/ 90 h 113"/>
                <a:gd name="T24" fmla="*/ 139 w 211"/>
                <a:gd name="T25" fmla="*/ 110 h 113"/>
                <a:gd name="T26" fmla="*/ 103 w 211"/>
                <a:gd name="T27" fmla="*/ 113 h 113"/>
                <a:gd name="T28" fmla="*/ 75 w 211"/>
                <a:gd name="T29" fmla="*/ 110 h 113"/>
                <a:gd name="T30" fmla="*/ 49 w 211"/>
                <a:gd name="T31" fmla="*/ 98 h 113"/>
                <a:gd name="T32" fmla="*/ 24 w 211"/>
                <a:gd name="T33" fmla="*/ 80 h 113"/>
                <a:gd name="T34" fmla="*/ 7 w 211"/>
                <a:gd name="T35" fmla="*/ 48 h 113"/>
                <a:gd name="T36" fmla="*/ 1 w 211"/>
                <a:gd name="T37" fmla="*/ 24 h 113"/>
                <a:gd name="T38" fmla="*/ 0 w 211"/>
                <a:gd name="T39" fmla="*/ 3 h 1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1"/>
                <a:gd name="T61" fmla="*/ 0 h 113"/>
                <a:gd name="T62" fmla="*/ 211 w 211"/>
                <a:gd name="T63" fmla="*/ 113 h 1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1" h="113">
                  <a:moveTo>
                    <a:pt x="0" y="3"/>
                  </a:moveTo>
                  <a:lnTo>
                    <a:pt x="13" y="23"/>
                  </a:lnTo>
                  <a:cubicBezTo>
                    <a:pt x="20" y="28"/>
                    <a:pt x="32" y="30"/>
                    <a:pt x="42" y="33"/>
                  </a:cubicBezTo>
                  <a:cubicBezTo>
                    <a:pt x="52" y="36"/>
                    <a:pt x="64" y="37"/>
                    <a:pt x="76" y="39"/>
                  </a:cubicBezTo>
                  <a:cubicBezTo>
                    <a:pt x="88" y="41"/>
                    <a:pt x="102" y="42"/>
                    <a:pt x="114" y="42"/>
                  </a:cubicBezTo>
                  <a:cubicBezTo>
                    <a:pt x="126" y="42"/>
                    <a:pt x="138" y="41"/>
                    <a:pt x="150" y="39"/>
                  </a:cubicBezTo>
                  <a:cubicBezTo>
                    <a:pt x="162" y="37"/>
                    <a:pt x="175" y="34"/>
                    <a:pt x="184" y="30"/>
                  </a:cubicBezTo>
                  <a:cubicBezTo>
                    <a:pt x="193" y="26"/>
                    <a:pt x="200" y="23"/>
                    <a:pt x="204" y="18"/>
                  </a:cubicBezTo>
                  <a:lnTo>
                    <a:pt x="211" y="0"/>
                  </a:lnTo>
                  <a:lnTo>
                    <a:pt x="211" y="35"/>
                  </a:lnTo>
                  <a:lnTo>
                    <a:pt x="198" y="62"/>
                  </a:lnTo>
                  <a:lnTo>
                    <a:pt x="174" y="90"/>
                  </a:lnTo>
                  <a:lnTo>
                    <a:pt x="139" y="110"/>
                  </a:lnTo>
                  <a:lnTo>
                    <a:pt x="103" y="113"/>
                  </a:lnTo>
                  <a:lnTo>
                    <a:pt x="75" y="110"/>
                  </a:lnTo>
                  <a:lnTo>
                    <a:pt x="49" y="98"/>
                  </a:lnTo>
                  <a:lnTo>
                    <a:pt x="24" y="80"/>
                  </a:lnTo>
                  <a:lnTo>
                    <a:pt x="7" y="48"/>
                  </a:lnTo>
                  <a:lnTo>
                    <a:pt x="1" y="2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00">
                <a:alpha val="79999"/>
              </a:srgbClr>
            </a:solidFill>
            <a:ln w="2857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9" name="Line 24"/>
            <p:cNvSpPr>
              <a:spLocks noChangeShapeType="1"/>
            </p:cNvSpPr>
            <p:nvPr/>
          </p:nvSpPr>
          <p:spPr bwMode="auto">
            <a:xfrm flipV="1">
              <a:off x="5134" y="3549"/>
              <a:ext cx="72" cy="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10" name="Text Box 25"/>
            <p:cNvSpPr txBox="1">
              <a:spLocks noChangeArrowheads="1"/>
            </p:cNvSpPr>
            <p:nvPr/>
          </p:nvSpPr>
          <p:spPr bwMode="auto">
            <a:xfrm>
              <a:off x="4944" y="3552"/>
              <a:ext cx="336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240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de-DE" sz="2400" baseline="300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</a:t>
              </a:r>
              <a:endParaRPr lang="de-DE" sz="2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111" name="Line 26"/>
            <p:cNvSpPr>
              <a:spLocks noChangeShapeType="1"/>
            </p:cNvSpPr>
            <p:nvPr/>
          </p:nvSpPr>
          <p:spPr bwMode="auto">
            <a:xfrm>
              <a:off x="4774" y="3446"/>
              <a:ext cx="259" cy="10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12" name="Oval 27"/>
            <p:cNvSpPr>
              <a:spLocks noChangeArrowheads="1"/>
            </p:cNvSpPr>
            <p:nvPr/>
          </p:nvSpPr>
          <p:spPr bwMode="auto">
            <a:xfrm>
              <a:off x="5016" y="3527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285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28"/>
            <p:cNvGraphicFramePr>
              <a:graphicFrameLocks noChangeAspect="1"/>
            </p:cNvGraphicFramePr>
            <p:nvPr/>
          </p:nvGraphicFramePr>
          <p:xfrm>
            <a:off x="4853" y="3299"/>
            <a:ext cx="145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" name="Equation" r:id="rId3" imgW="3648600" imgH="5266800" progId="Equation.3">
                    <p:embed/>
                  </p:oleObj>
                </mc:Choice>
                <mc:Fallback>
                  <p:oleObj name="Equation" r:id="rId3" imgW="3648600" imgH="5266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3" y="3299"/>
                          <a:ext cx="145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3" name="Arc 29"/>
            <p:cNvSpPr>
              <a:spLocks/>
            </p:cNvSpPr>
            <p:nvPr/>
          </p:nvSpPr>
          <p:spPr bwMode="auto">
            <a:xfrm flipV="1">
              <a:off x="4676" y="3241"/>
              <a:ext cx="837" cy="333"/>
            </a:xfrm>
            <a:custGeom>
              <a:avLst/>
              <a:gdLst>
                <a:gd name="T0" fmla="*/ 1 w 21600"/>
                <a:gd name="T1" fmla="*/ 0 h 33214"/>
                <a:gd name="T2" fmla="*/ 1 w 21600"/>
                <a:gd name="T3" fmla="*/ 0 h 33214"/>
                <a:gd name="T4" fmla="*/ 0 w 21600"/>
                <a:gd name="T5" fmla="*/ 0 h 3321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3214"/>
                <a:gd name="T11" fmla="*/ 21600 w 21600"/>
                <a:gd name="T12" fmla="*/ 33214 h 33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3214" fill="none" extrusionOk="0">
                  <a:moveTo>
                    <a:pt x="16225" y="0"/>
                  </a:moveTo>
                  <a:cubicBezTo>
                    <a:pt x="19689" y="3942"/>
                    <a:pt x="21600" y="9010"/>
                    <a:pt x="21600" y="14258"/>
                  </a:cubicBezTo>
                  <a:cubicBezTo>
                    <a:pt x="21600" y="22157"/>
                    <a:pt x="17287" y="29427"/>
                    <a:pt x="10354" y="33214"/>
                  </a:cubicBezTo>
                </a:path>
                <a:path w="21600" h="33214" stroke="0" extrusionOk="0">
                  <a:moveTo>
                    <a:pt x="16225" y="0"/>
                  </a:moveTo>
                  <a:cubicBezTo>
                    <a:pt x="19689" y="3942"/>
                    <a:pt x="21600" y="9010"/>
                    <a:pt x="21600" y="14258"/>
                  </a:cubicBezTo>
                  <a:cubicBezTo>
                    <a:pt x="21600" y="22157"/>
                    <a:pt x="17287" y="29427"/>
                    <a:pt x="10354" y="33214"/>
                  </a:cubicBezTo>
                  <a:lnTo>
                    <a:pt x="0" y="14258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14" name="Text Box 30"/>
            <p:cNvSpPr txBox="1">
              <a:spLocks noChangeArrowheads="1"/>
            </p:cNvSpPr>
            <p:nvPr/>
          </p:nvSpPr>
          <p:spPr bwMode="auto">
            <a:xfrm>
              <a:off x="5088" y="3024"/>
              <a:ext cx="384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2400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  <a:endParaRPr lang="en-US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115" name="Text Box 31"/>
            <p:cNvSpPr txBox="1">
              <a:spLocks noChangeArrowheads="1"/>
            </p:cNvSpPr>
            <p:nvPr/>
          </p:nvSpPr>
          <p:spPr bwMode="auto">
            <a:xfrm>
              <a:off x="3642" y="2976"/>
              <a:ext cx="384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2400">
                  <a:solidFill>
                    <a:srgbClr val="4C2600"/>
                  </a:solidFill>
                  <a:latin typeface="Times New Roman" pitchFamily="18" charset="0"/>
                </a:rPr>
                <a:t>A</a:t>
              </a:r>
              <a:endParaRPr lang="en-US" sz="2400">
                <a:solidFill>
                  <a:srgbClr val="4C2600"/>
                </a:solidFill>
                <a:latin typeface="Times New Roman" pitchFamily="18" charset="0"/>
              </a:endParaRPr>
            </a:p>
          </p:txBody>
        </p:sp>
        <p:sp>
          <p:nvSpPr>
            <p:cNvPr id="4116" name="Line 32"/>
            <p:cNvSpPr>
              <a:spLocks noChangeShapeType="1"/>
            </p:cNvSpPr>
            <p:nvPr/>
          </p:nvSpPr>
          <p:spPr bwMode="auto">
            <a:xfrm>
              <a:off x="3931" y="3209"/>
              <a:ext cx="320" cy="247"/>
            </a:xfrm>
            <a:prstGeom prst="line">
              <a:avLst/>
            </a:prstGeom>
            <a:noFill/>
            <a:ln w="28575">
              <a:solidFill>
                <a:srgbClr val="4C2600"/>
              </a:solidFill>
              <a:round/>
              <a:headEnd/>
              <a:tailEnd type="arrow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9" name="Object 33"/>
            <p:cNvGraphicFramePr>
              <a:graphicFrameLocks noChangeAspect="1"/>
            </p:cNvGraphicFramePr>
            <p:nvPr/>
          </p:nvGraphicFramePr>
          <p:xfrm>
            <a:off x="4752" y="2400"/>
            <a:ext cx="177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" name="Equation" r:id="rId5" imgW="4462200" imgH="6485400" progId="Equation.3">
                    <p:embed/>
                  </p:oleObj>
                </mc:Choice>
                <mc:Fallback>
                  <p:oleObj name="Equation" r:id="rId5" imgW="4462200" imgH="6485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2400"/>
                          <a:ext cx="177" cy="2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7" name="Line 34"/>
            <p:cNvSpPr>
              <a:spLocks noChangeShapeType="1"/>
            </p:cNvSpPr>
            <p:nvPr/>
          </p:nvSpPr>
          <p:spPr bwMode="auto">
            <a:xfrm flipV="1">
              <a:off x="4368" y="2928"/>
              <a:ext cx="0" cy="4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100" name="Object 35"/>
            <p:cNvGraphicFramePr>
              <a:graphicFrameLocks noChangeAspect="1"/>
            </p:cNvGraphicFramePr>
            <p:nvPr/>
          </p:nvGraphicFramePr>
          <p:xfrm>
            <a:off x="4151" y="2791"/>
            <a:ext cx="161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" name="Equation" r:id="rId7" imgW="4055400" imgH="5266800" progId="Equation.3">
                    <p:embed/>
                  </p:oleObj>
                </mc:Choice>
                <mc:Fallback>
                  <p:oleObj name="Equation" r:id="rId7" imgW="4055400" imgH="5266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1" y="2791"/>
                          <a:ext cx="161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868913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19200" y="76200"/>
            <a:ext cx="7000875" cy="733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62750" y="0"/>
            <a:ext cx="714375" cy="962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  <a:prstGeom prst="rect">
            <a:avLst/>
          </a:prstGeom>
        </p:spPr>
        <p:txBody>
          <a:bodyPr vert="horz" wrap="square" lIns="0" tIns="160643" rIns="0" bIns="0" rtlCol="0">
            <a:spAutoFit/>
          </a:bodyPr>
          <a:lstStyle/>
          <a:p>
            <a:pPr marL="125984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</a:t>
            </a:r>
            <a:r>
              <a:rPr spc="-45" dirty="0">
                <a:latin typeface="Arial"/>
                <a:cs typeface="Arial"/>
              </a:rPr>
              <a:t>li</a:t>
            </a:r>
            <a:r>
              <a:rPr spc="-40" dirty="0">
                <a:latin typeface="Arial"/>
                <a:cs typeface="Arial"/>
              </a:rPr>
              <a:t>gh</a:t>
            </a:r>
            <a:r>
              <a:rPr dirty="0">
                <a:latin typeface="Arial"/>
                <a:cs typeface="Arial"/>
              </a:rPr>
              <a:t>t</a:t>
            </a:r>
            <a:r>
              <a:rPr spc="1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</a:t>
            </a:r>
            <a:r>
              <a:rPr spc="-45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m</a:t>
            </a:r>
            <a:r>
              <a:rPr spc="-45" dirty="0">
                <a:latin typeface="Arial"/>
                <a:cs typeface="Arial"/>
              </a:rPr>
              <a:t>pli</a:t>
            </a:r>
            <a:r>
              <a:rPr dirty="0">
                <a:latin typeface="Arial"/>
                <a:cs typeface="Arial"/>
              </a:rPr>
              <a:t>cat</a:t>
            </a:r>
            <a:r>
              <a:rPr spc="-45" dirty="0">
                <a:latin typeface="Arial"/>
                <a:cs typeface="Arial"/>
              </a:rPr>
              <a:t>i</a:t>
            </a:r>
            <a:r>
              <a:rPr spc="30" dirty="0">
                <a:latin typeface="Arial"/>
                <a:cs typeface="Arial"/>
              </a:rPr>
              <a:t>o</a:t>
            </a:r>
            <a:r>
              <a:rPr spc="-4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…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1927" y="845974"/>
            <a:ext cx="8609330" cy="1859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30" dirty="0">
                <a:solidFill>
                  <a:srgbClr val="FB0028"/>
                </a:solidFill>
                <a:latin typeface="Arial"/>
                <a:cs typeface="Arial"/>
              </a:rPr>
              <a:t>T</a:t>
            </a:r>
            <a:r>
              <a:rPr sz="2400" b="1" spc="-45" dirty="0">
                <a:solidFill>
                  <a:srgbClr val="FB0028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B0028"/>
                </a:solidFill>
                <a:latin typeface="Arial"/>
                <a:cs typeface="Arial"/>
              </a:rPr>
              <a:t>e</a:t>
            </a:r>
            <a:r>
              <a:rPr sz="2400" b="1" spc="20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FB0028"/>
                </a:solidFill>
                <a:latin typeface="Arial"/>
                <a:cs typeface="Arial"/>
              </a:rPr>
              <a:t>m</a:t>
            </a:r>
            <a:r>
              <a:rPr sz="2400" b="1" spc="10" dirty="0">
                <a:solidFill>
                  <a:srgbClr val="FB0028"/>
                </a:solidFill>
                <a:latin typeface="Arial"/>
                <a:cs typeface="Arial"/>
              </a:rPr>
              <a:t>a</a:t>
            </a:r>
            <a:r>
              <a:rPr sz="2400" b="1" spc="-45" dirty="0">
                <a:solidFill>
                  <a:srgbClr val="FB0028"/>
                </a:solidFill>
                <a:latin typeface="Arial"/>
                <a:cs typeface="Arial"/>
              </a:rPr>
              <a:t>g</a:t>
            </a:r>
            <a:r>
              <a:rPr sz="2400" b="1" spc="80" dirty="0">
                <a:solidFill>
                  <a:srgbClr val="FB002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B0028"/>
                </a:solidFill>
                <a:latin typeface="Arial"/>
                <a:cs typeface="Arial"/>
              </a:rPr>
              <a:t>c</a:t>
            </a:r>
            <a:r>
              <a:rPr sz="2400" b="1" spc="-50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FB0028"/>
                </a:solidFill>
                <a:latin typeface="Arial"/>
                <a:cs typeface="Arial"/>
              </a:rPr>
              <a:t>m</a:t>
            </a:r>
            <a:r>
              <a:rPr sz="2400" b="1" spc="-45" dirty="0">
                <a:solidFill>
                  <a:srgbClr val="FB0028"/>
                </a:solidFill>
                <a:latin typeface="Arial"/>
                <a:cs typeface="Arial"/>
              </a:rPr>
              <a:t>uo</a:t>
            </a:r>
            <a:r>
              <a:rPr sz="2400" b="1" dirty="0">
                <a:solidFill>
                  <a:srgbClr val="FB0028"/>
                </a:solidFill>
                <a:latin typeface="Arial"/>
                <a:cs typeface="Arial"/>
              </a:rPr>
              <a:t>n</a:t>
            </a:r>
            <a:r>
              <a:rPr sz="2400" b="1" spc="114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FB0028"/>
                </a:solidFill>
                <a:latin typeface="Arial"/>
                <a:cs typeface="Arial"/>
              </a:rPr>
              <a:t>m</a:t>
            </a:r>
            <a:r>
              <a:rPr sz="2400" b="1" spc="-45" dirty="0">
                <a:solidFill>
                  <a:srgbClr val="FB0028"/>
                </a:solidFill>
                <a:latin typeface="Arial"/>
                <a:cs typeface="Arial"/>
              </a:rPr>
              <a:t>o</a:t>
            </a:r>
            <a:r>
              <a:rPr sz="2400" b="1" spc="-35" dirty="0">
                <a:solidFill>
                  <a:srgbClr val="FB0028"/>
                </a:solidFill>
                <a:latin typeface="Arial"/>
                <a:cs typeface="Arial"/>
              </a:rPr>
              <a:t>m</a:t>
            </a:r>
            <a:r>
              <a:rPr sz="2400" b="1" spc="10" dirty="0">
                <a:solidFill>
                  <a:srgbClr val="FB0028"/>
                </a:solidFill>
                <a:latin typeface="Arial"/>
                <a:cs typeface="Arial"/>
              </a:rPr>
              <a:t>e</a:t>
            </a:r>
            <a:r>
              <a:rPr sz="2400" b="1" spc="-45" dirty="0">
                <a:solidFill>
                  <a:srgbClr val="FB0028"/>
                </a:solidFill>
                <a:latin typeface="Arial"/>
                <a:cs typeface="Arial"/>
              </a:rPr>
              <a:t>n</a:t>
            </a:r>
            <a:r>
              <a:rPr sz="2400" b="1" spc="20" dirty="0">
                <a:solidFill>
                  <a:srgbClr val="FB0028"/>
                </a:solidFill>
                <a:latin typeface="Arial"/>
                <a:cs typeface="Arial"/>
              </a:rPr>
              <a:t>t</a:t>
            </a:r>
            <a:r>
              <a:rPr sz="2400" b="1" spc="-45" dirty="0">
                <a:solidFill>
                  <a:srgbClr val="FB002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FB0028"/>
                </a:solidFill>
                <a:latin typeface="Arial"/>
                <a:cs typeface="Arial"/>
              </a:rPr>
              <a:t>m</a:t>
            </a:r>
            <a:endParaRPr sz="2400" dirty="0">
              <a:latin typeface="Arial"/>
              <a:cs typeface="Arial"/>
            </a:endParaRPr>
          </a:p>
          <a:p>
            <a:pPr marL="756285" marR="5080" indent="-285750">
              <a:lnSpc>
                <a:spcPct val="104800"/>
              </a:lnSpc>
              <a:spcBef>
                <a:spcPts val="700"/>
              </a:spcBef>
              <a:buClr>
                <a:srgbClr val="000080"/>
              </a:buClr>
              <a:buFont typeface="Arial"/>
              <a:buChar char="•"/>
              <a:tabLst>
                <a:tab pos="756920" algn="l"/>
              </a:tabLst>
            </a:pPr>
            <a:r>
              <a:rPr sz="2150" b="1" spc="7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uon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sz="2150" b="1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ak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6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ho</a:t>
            </a:r>
            <a:r>
              <a:rPr sz="2150" b="1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150" b="1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z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on</a:t>
            </a:r>
            <a:r>
              <a:rPr sz="2150" b="1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sz="2150" b="1" spc="7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150" b="1" spc="-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sz="2150" b="1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2150" b="1" spc="1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</a:t>
            </a:r>
            <a:r>
              <a:rPr sz="2150" b="1" spc="7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2150" b="1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und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2150" b="1" spc="5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150" b="1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</a:t>
            </a:r>
            <a:r>
              <a:rPr sz="2150" b="1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gn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ic</a:t>
            </a:r>
            <a:r>
              <a:rPr sz="2150" b="1" spc="6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150" b="1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ld</a:t>
            </a:r>
            <a:r>
              <a:rPr sz="2150" b="1" spc="9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-5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,</a:t>
            </a:r>
            <a:r>
              <a:rPr sz="2150" b="1" spc="7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2150" b="1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bou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2150" b="1" spc="1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7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2150" b="1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150" b="1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215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sz="2150" b="1" spc="7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</a:t>
            </a:r>
            <a:r>
              <a:rPr sz="2150" b="1" spc="7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150" b="1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?</a:t>
            </a:r>
            <a:endParaRPr sz="21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1214120" marR="717550" lvl="1" indent="-286385">
              <a:lnSpc>
                <a:spcPct val="100000"/>
              </a:lnSpc>
              <a:spcBef>
                <a:spcPts val="720"/>
              </a:spcBef>
              <a:buClr>
                <a:srgbClr val="000080"/>
              </a:buClr>
              <a:buFont typeface="Arial"/>
              <a:buChar char="•"/>
              <a:tabLst>
                <a:tab pos="1214755" algn="l"/>
              </a:tabLst>
            </a:pP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eed</a:t>
            </a:r>
            <a:r>
              <a:rPr sz="2000" b="1" spc="-7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to</a:t>
            </a:r>
            <a:r>
              <a:rPr sz="2000" b="1" spc="-7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se</a:t>
            </a:r>
            <a:r>
              <a:rPr sz="2000" b="1" spc="-10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000" b="1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ect</a:t>
            </a: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ro</a:t>
            </a: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stat</a:t>
            </a:r>
            <a:r>
              <a:rPr sz="2000" b="1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sz="2000" b="1" spc="-1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4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qu</a:t>
            </a:r>
            <a:r>
              <a:rPr sz="2000" b="1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2000" b="1" spc="4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sz="2000" b="1" spc="4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2000" b="1" spc="-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up</a:t>
            </a:r>
            <a:r>
              <a:rPr lang="en-US" sz="2000" b="1" spc="-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sz="2000" b="1" spc="4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sz="2000" b="1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es</a:t>
            </a:r>
            <a:r>
              <a:rPr sz="2000" b="1" spc="-254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to</a:t>
            </a:r>
            <a:r>
              <a:rPr sz="2000" b="1" spc="-7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on</a:t>
            </a: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</a:t>
            </a:r>
            <a:r>
              <a:rPr sz="2000" b="1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000" b="1" spc="-1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5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sz="2000" b="1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</a:t>
            </a: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sz="2000" b="1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ve</a:t>
            </a:r>
            <a:r>
              <a:rPr sz="2000" b="1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2000" b="1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</a:t>
            </a:r>
            <a:r>
              <a:rPr sz="2000" b="1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sz="2000" b="1" spc="-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sz="2000" b="1" spc="-1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y</a:t>
            </a: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,</a:t>
            </a:r>
            <a:r>
              <a:rPr sz="2000" b="1" spc="-1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</a:t>
            </a:r>
            <a:r>
              <a:rPr sz="2000" b="1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sz="2000" b="1" spc="-1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</a:t>
            </a:r>
            <a:r>
              <a:rPr sz="2000" b="1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ri</a:t>
            </a: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000" b="1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sz="2000" b="1" spc="-1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dd</a:t>
            </a:r>
            <a:r>
              <a:rPr sz="2000" b="1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2000" b="1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on</a:t>
            </a: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al</a:t>
            </a:r>
            <a:r>
              <a:rPr sz="2000" b="1" spc="-2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sz="2000" b="1" spc="15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sz="2000" b="1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sz="2000" b="1" spc="-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sz="2000" b="1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-6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at</a:t>
            </a:r>
            <a:r>
              <a:rPr sz="2000" b="1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endParaRPr sz="20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9762" y="3616012"/>
            <a:ext cx="7065009" cy="113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000080"/>
              </a:buClr>
              <a:buFont typeface="Arial"/>
              <a:buChar char="•"/>
              <a:tabLst>
                <a:tab pos="299085" algn="l"/>
              </a:tabLst>
            </a:pPr>
            <a:r>
              <a:rPr sz="2150" b="1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</a:t>
            </a:r>
            <a:r>
              <a:rPr sz="2150" b="1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sz="2150" b="1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</a:t>
            </a:r>
            <a:r>
              <a:rPr sz="2150" b="1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m</a:t>
            </a:r>
            <a:r>
              <a:rPr sz="215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eas</a:t>
            </a:r>
            <a:r>
              <a:rPr sz="2150" b="1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</a:t>
            </a:r>
            <a:r>
              <a:rPr sz="2150" b="1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1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150" b="1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15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?</a:t>
            </a:r>
            <a:endParaRPr sz="21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00"/>
              </a:spcBef>
              <a:buClr>
                <a:srgbClr val="000080"/>
              </a:buClr>
              <a:buFont typeface="Arial"/>
              <a:buChar char="•"/>
              <a:tabLst>
                <a:tab pos="756920" algn="l"/>
              </a:tabLst>
            </a:pP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sz="2000" b="1" spc="-7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ee</a:t>
            </a: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!</a:t>
            </a:r>
            <a:r>
              <a:rPr sz="2000" b="1" spc="-1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hoo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se</a:t>
            </a:r>
            <a:r>
              <a:rPr sz="2000" b="1" spc="-18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Symbol"/>
                <a:cs typeface="Symbol"/>
              </a:rPr>
              <a:t></a:t>
            </a:r>
            <a:r>
              <a:rPr sz="2000" b="1" spc="90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=</a:t>
            </a:r>
            <a:r>
              <a:rPr sz="2000" b="1" spc="-9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29</a:t>
            </a:r>
            <a:r>
              <a:rPr sz="2000" b="1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3,</a:t>
            </a:r>
            <a:r>
              <a:rPr sz="2000" b="1" spc="-7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en</a:t>
            </a:r>
            <a:r>
              <a:rPr sz="2000" b="1" spc="-7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eff</a:t>
            </a: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sz="2000" b="1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000" b="1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2000" b="1" spc="-1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</a:t>
            </a: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</a:t>
            </a:r>
            <a:r>
              <a:rPr sz="2000" b="1" spc="-6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s!</a:t>
            </a:r>
            <a:endParaRPr sz="20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0"/>
              </a:spcBef>
              <a:buClr>
                <a:srgbClr val="000080"/>
              </a:buClr>
              <a:buFont typeface="Arial"/>
              <a:buChar char="•"/>
              <a:tabLst>
                <a:tab pos="756920" algn="l"/>
              </a:tabLst>
            </a:pP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Symbol"/>
                <a:cs typeface="Symbol"/>
              </a:rPr>
              <a:t></a:t>
            </a:r>
            <a:r>
              <a:rPr sz="2000" b="1" spc="15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=</a:t>
            </a:r>
            <a:r>
              <a:rPr sz="2000" b="1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29</a:t>
            </a:r>
            <a:r>
              <a:rPr sz="2000" b="1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3</a:t>
            </a:r>
            <a:r>
              <a:rPr sz="2000" b="1" spc="-10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5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ea</a:t>
            </a: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sz="2000" b="1" spc="-1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sz="2025" b="1" spc="67" baseline="-18518" dirty="0">
                <a:solidFill>
                  <a:schemeClr val="bg1">
                    <a:lumMod val="75000"/>
                  </a:schemeClr>
                </a:solidFill>
                <a:latin typeface="Symbol"/>
                <a:cs typeface="Symbol"/>
              </a:rPr>
              <a:t>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=</a:t>
            </a:r>
            <a:r>
              <a:rPr sz="2000" b="1" spc="-16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3</a:t>
            </a:r>
            <a:r>
              <a:rPr sz="2000" b="1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09</a:t>
            </a:r>
            <a:r>
              <a:rPr sz="2000" b="1" spc="-10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GeV</a:t>
            </a:r>
            <a:r>
              <a:rPr sz="2000" b="1" spc="-10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sz="2000" b="1" spc="16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2000" b="1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</a:t>
            </a:r>
            <a:r>
              <a:rPr sz="2000" b="1" spc="-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sz="2000" b="1" spc="-18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15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sz="2000" b="1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me</a:t>
            </a:r>
            <a:r>
              <a:rPr sz="2000" b="1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sz="2000" b="1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2000" b="1" spc="-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u</a:t>
            </a:r>
            <a:r>
              <a:rPr sz="2000" b="1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m)</a:t>
            </a:r>
            <a:endParaRPr sz="20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94657" y="2636901"/>
            <a:ext cx="1590040" cy="1088390"/>
          </a:xfrm>
          <a:custGeom>
            <a:avLst/>
            <a:gdLst/>
            <a:ahLst/>
            <a:cxnLst/>
            <a:rect l="l" t="t" r="r" b="b"/>
            <a:pathLst>
              <a:path w="1590039" h="1088389">
                <a:moveTo>
                  <a:pt x="1558280" y="21319"/>
                </a:moveTo>
                <a:lnTo>
                  <a:pt x="1539497" y="22620"/>
                </a:lnTo>
                <a:lnTo>
                  <a:pt x="0" y="1072261"/>
                </a:lnTo>
                <a:lnTo>
                  <a:pt x="10667" y="1088009"/>
                </a:lnTo>
                <a:lnTo>
                  <a:pt x="1550183" y="38356"/>
                </a:lnTo>
                <a:lnTo>
                  <a:pt x="1558280" y="21319"/>
                </a:lnTo>
                <a:close/>
              </a:path>
              <a:path w="1590039" h="1088389">
                <a:moveTo>
                  <a:pt x="1588200" y="2794"/>
                </a:moveTo>
                <a:lnTo>
                  <a:pt x="1568577" y="2794"/>
                </a:lnTo>
                <a:lnTo>
                  <a:pt x="1579244" y="18541"/>
                </a:lnTo>
                <a:lnTo>
                  <a:pt x="1550183" y="38356"/>
                </a:lnTo>
                <a:lnTo>
                  <a:pt x="1527428" y="86233"/>
                </a:lnTo>
                <a:lnTo>
                  <a:pt x="1525142" y="90932"/>
                </a:lnTo>
                <a:lnTo>
                  <a:pt x="1527175" y="96647"/>
                </a:lnTo>
                <a:lnTo>
                  <a:pt x="1531873" y="98933"/>
                </a:lnTo>
                <a:lnTo>
                  <a:pt x="1536700" y="101091"/>
                </a:lnTo>
                <a:lnTo>
                  <a:pt x="1542288" y="99187"/>
                </a:lnTo>
                <a:lnTo>
                  <a:pt x="1588200" y="2794"/>
                </a:lnTo>
                <a:close/>
              </a:path>
              <a:path w="1590039" h="1088389">
                <a:moveTo>
                  <a:pt x="1571157" y="6603"/>
                </a:moveTo>
                <a:lnTo>
                  <a:pt x="1565275" y="6603"/>
                </a:lnTo>
                <a:lnTo>
                  <a:pt x="1574545" y="20193"/>
                </a:lnTo>
                <a:lnTo>
                  <a:pt x="1558280" y="21319"/>
                </a:lnTo>
                <a:lnTo>
                  <a:pt x="1550183" y="38356"/>
                </a:lnTo>
                <a:lnTo>
                  <a:pt x="1579244" y="18541"/>
                </a:lnTo>
                <a:lnTo>
                  <a:pt x="1571157" y="6603"/>
                </a:lnTo>
                <a:close/>
              </a:path>
              <a:path w="1590039" h="1088389">
                <a:moveTo>
                  <a:pt x="1589531" y="0"/>
                </a:moveTo>
                <a:lnTo>
                  <a:pt x="1480057" y="7747"/>
                </a:lnTo>
                <a:lnTo>
                  <a:pt x="1475993" y="12319"/>
                </a:lnTo>
                <a:lnTo>
                  <a:pt x="1476755" y="22733"/>
                </a:lnTo>
                <a:lnTo>
                  <a:pt x="1481327" y="26670"/>
                </a:lnTo>
                <a:lnTo>
                  <a:pt x="1539497" y="22620"/>
                </a:lnTo>
                <a:lnTo>
                  <a:pt x="1568577" y="2794"/>
                </a:lnTo>
                <a:lnTo>
                  <a:pt x="1588200" y="2794"/>
                </a:lnTo>
                <a:lnTo>
                  <a:pt x="1589531" y="0"/>
                </a:lnTo>
                <a:close/>
              </a:path>
              <a:path w="1590039" h="1088389">
                <a:moveTo>
                  <a:pt x="1568577" y="2794"/>
                </a:moveTo>
                <a:lnTo>
                  <a:pt x="1539497" y="22620"/>
                </a:lnTo>
                <a:lnTo>
                  <a:pt x="1558280" y="21319"/>
                </a:lnTo>
                <a:lnTo>
                  <a:pt x="1565275" y="6603"/>
                </a:lnTo>
                <a:lnTo>
                  <a:pt x="1571157" y="6603"/>
                </a:lnTo>
                <a:lnTo>
                  <a:pt x="1568577" y="2794"/>
                </a:lnTo>
                <a:close/>
              </a:path>
              <a:path w="1590039" h="1088389">
                <a:moveTo>
                  <a:pt x="1565275" y="6603"/>
                </a:moveTo>
                <a:lnTo>
                  <a:pt x="1558280" y="21319"/>
                </a:lnTo>
                <a:lnTo>
                  <a:pt x="1574545" y="20193"/>
                </a:lnTo>
                <a:lnTo>
                  <a:pt x="1565275" y="6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1820" y="4941163"/>
            <a:ext cx="1944243" cy="873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8903334" y="6505108"/>
            <a:ext cx="223520" cy="207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>
              <a:lnSpc>
                <a:spcPct val="100000"/>
              </a:lnSpc>
            </a:pPr>
            <a:fld id="{81D60167-4931-47E6-BA6A-407CBD079E47}" type="slidenum">
              <a:rPr spc="5" dirty="0"/>
              <a:t>20</a:t>
            </a:fld>
            <a:endParaRPr spc="5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397268"/>
              </p:ext>
            </p:extLst>
          </p:nvPr>
        </p:nvGraphicFramePr>
        <p:xfrm>
          <a:off x="1905000" y="2646373"/>
          <a:ext cx="5257800" cy="1051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7" imgW="2095200" imgH="419040" progId="Equation.DSMT4">
                  <p:embed/>
                </p:oleObj>
              </mc:Choice>
              <mc:Fallback>
                <p:oleObj name="Equation" r:id="rId7" imgW="2095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5000" y="2646373"/>
                        <a:ext cx="5257800" cy="105135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magic muon </a:t>
            </a:r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Muons make horizontal circular movement under influence of magnetic field B, what about vertical movement?</a:t>
            </a:r>
          </a:p>
          <a:p>
            <a:r>
              <a:rPr lang="en-US" sz="2400" dirty="0"/>
              <a:t>Need to use electrostatic quadrupoles to confine muons vertically, this brings additional complication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263823"/>
              </p:ext>
            </p:extLst>
          </p:nvPr>
        </p:nvGraphicFramePr>
        <p:xfrm>
          <a:off x="4343400" y="2438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3400" y="2438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674843"/>
              </p:ext>
            </p:extLst>
          </p:nvPr>
        </p:nvGraphicFramePr>
        <p:xfrm>
          <a:off x="1600200" y="2911045"/>
          <a:ext cx="5257800" cy="1051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5" imgW="2095200" imgH="419040" progId="Equation.DSMT4">
                  <p:embed/>
                </p:oleObj>
              </mc:Choice>
              <mc:Fallback>
                <p:oleObj name="Equation" r:id="rId5" imgW="2095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2911045"/>
                        <a:ext cx="5257800" cy="105135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7566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B. L.  Roberts,  Fermilab , 3 September 2008</a:t>
            </a:r>
            <a:r>
              <a:rPr lang="en-US" altLang="en-US" sz="14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31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0">
                <a:solidFill>
                  <a:schemeClr val="bg1"/>
                </a:solidFill>
              </a:rPr>
              <a:t>- p. </a:t>
            </a:r>
            <a:fld id="{F24BA924-E6DB-4705-81D1-419C2A69E413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22</a:t>
            </a:fld>
            <a:r>
              <a:rPr lang="en-US" altLang="en-US" sz="1400" b="0">
                <a:solidFill>
                  <a:schemeClr val="bg1"/>
                </a:solidFill>
              </a:rPr>
              <a:t>/68</a:t>
            </a:r>
          </a:p>
        </p:txBody>
      </p:sp>
      <p:sp>
        <p:nvSpPr>
          <p:cNvPr id="13312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2B9D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29" name="AutoShape 3"/>
          <p:cNvSpPr>
            <a:spLocks noChangeArrowheads="1"/>
          </p:cNvSpPr>
          <p:nvPr/>
        </p:nvSpPr>
        <p:spPr bwMode="auto">
          <a:xfrm>
            <a:off x="4645025" y="2490788"/>
            <a:ext cx="4110038" cy="4148137"/>
          </a:xfrm>
          <a:custGeom>
            <a:avLst/>
            <a:gdLst>
              <a:gd name="T0" fmla="*/ 391028064 w 21600"/>
              <a:gd name="T1" fmla="*/ 0 h 21600"/>
              <a:gd name="T2" fmla="*/ 114520500 w 21600"/>
              <a:gd name="T3" fmla="*/ 116653486 h 21600"/>
              <a:gd name="T4" fmla="*/ 0 w 21600"/>
              <a:gd name="T5" fmla="*/ 398311220 h 21600"/>
              <a:gd name="T6" fmla="*/ 114520500 w 21600"/>
              <a:gd name="T7" fmla="*/ 679968762 h 21600"/>
              <a:gd name="T8" fmla="*/ 391028064 w 21600"/>
              <a:gd name="T9" fmla="*/ 796622249 h 21600"/>
              <a:gd name="T10" fmla="*/ 667535627 w 21600"/>
              <a:gd name="T11" fmla="*/ 679968762 h 21600"/>
              <a:gd name="T12" fmla="*/ 782056128 w 21600"/>
              <a:gd name="T13" fmla="*/ 398311220 h 21600"/>
              <a:gd name="T14" fmla="*/ 667535627 w 21600"/>
              <a:gd name="T15" fmla="*/ 11665348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20" y="10800"/>
                </a:moveTo>
                <a:cubicBezTo>
                  <a:pt x="1320" y="16036"/>
                  <a:pt x="5564" y="20280"/>
                  <a:pt x="10800" y="20280"/>
                </a:cubicBezTo>
                <a:cubicBezTo>
                  <a:pt x="16036" y="20280"/>
                  <a:pt x="20280" y="16036"/>
                  <a:pt x="20280" y="10800"/>
                </a:cubicBezTo>
                <a:cubicBezTo>
                  <a:pt x="20280" y="5564"/>
                  <a:pt x="16036" y="1320"/>
                  <a:pt x="10800" y="1320"/>
                </a:cubicBezTo>
                <a:cubicBezTo>
                  <a:pt x="5564" y="1320"/>
                  <a:pt x="1320" y="5564"/>
                  <a:pt x="1320" y="10800"/>
                </a:cubicBezTo>
                <a:close/>
              </a:path>
            </a:pathLst>
          </a:cu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0740" name="Oval 4"/>
          <p:cNvSpPr>
            <a:spLocks noChangeArrowheads="1"/>
          </p:cNvSpPr>
          <p:nvPr/>
        </p:nvSpPr>
        <p:spPr bwMode="auto">
          <a:xfrm>
            <a:off x="4759325" y="2490788"/>
            <a:ext cx="3916363" cy="3878262"/>
          </a:xfrm>
          <a:prstGeom prst="ellipse">
            <a:avLst/>
          </a:prstGeom>
          <a:noFill/>
          <a:ln w="25400">
            <a:solidFill>
              <a:srgbClr val="FF66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 b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133131" name="Rectangle 5" descr="Light upward diagonal"/>
          <p:cNvSpPr>
            <a:spLocks noChangeArrowheads="1"/>
          </p:cNvSpPr>
          <p:nvPr/>
        </p:nvSpPr>
        <p:spPr bwMode="auto">
          <a:xfrm>
            <a:off x="5715000" y="2438400"/>
            <a:ext cx="1152525" cy="115888"/>
          </a:xfrm>
          <a:prstGeom prst="rect">
            <a:avLst/>
          </a:prstGeom>
          <a:pattFill prst="ltUpDiag">
            <a:fgClr>
              <a:srgbClr val="00FF00"/>
            </a:fgClr>
            <a:bgClr>
              <a:schemeClr val="tx1"/>
            </a:bgClr>
          </a:patt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 b="0">
              <a:ea typeface="SimSun" panose="02010600030101010101" pitchFamily="2" charset="-122"/>
            </a:endParaRPr>
          </a:p>
        </p:txBody>
      </p:sp>
      <p:sp>
        <p:nvSpPr>
          <p:cNvPr id="500742" name="Line 6"/>
          <p:cNvSpPr>
            <a:spLocks noChangeShapeType="1"/>
          </p:cNvSpPr>
          <p:nvPr/>
        </p:nvSpPr>
        <p:spPr bwMode="auto">
          <a:xfrm>
            <a:off x="5715000" y="2514600"/>
            <a:ext cx="1112838" cy="0"/>
          </a:xfrm>
          <a:prstGeom prst="line">
            <a:avLst/>
          </a:prstGeom>
          <a:noFill/>
          <a:ln w="28575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3" name="Text Box 7"/>
          <p:cNvSpPr txBox="1">
            <a:spLocks noChangeArrowheads="1"/>
          </p:cNvSpPr>
          <p:nvPr/>
        </p:nvSpPr>
        <p:spPr bwMode="auto">
          <a:xfrm>
            <a:off x="5715000" y="2057400"/>
            <a:ext cx="111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zh-CN" sz="1800">
                <a:solidFill>
                  <a:srgbClr val="00FF00"/>
                </a:solidFill>
                <a:ea typeface="SimSun" panose="02010600030101010101" pitchFamily="2" charset="-122"/>
              </a:rPr>
              <a:t>Inflector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18300" y="4025900"/>
            <a:ext cx="1651000" cy="1027113"/>
            <a:chOff x="4232" y="2536"/>
            <a:chExt cx="1040" cy="647"/>
          </a:xfrm>
        </p:grpSpPr>
        <p:sp>
          <p:nvSpPr>
            <p:cNvPr id="133219" name="Rectangle 9"/>
            <p:cNvSpPr>
              <a:spLocks noChangeArrowheads="1"/>
            </p:cNvSpPr>
            <p:nvPr/>
          </p:nvSpPr>
          <p:spPr bwMode="auto">
            <a:xfrm>
              <a:off x="4813" y="2730"/>
              <a:ext cx="459" cy="73"/>
            </a:xfrm>
            <a:prstGeom prst="rect">
              <a:avLst/>
            </a:prstGeom>
            <a:pattFill prst="wdDnDiag">
              <a:fgClr>
                <a:srgbClr val="FFFF00"/>
              </a:fgClr>
              <a:bgClr>
                <a:srgbClr val="00FF00"/>
              </a:bgClr>
            </a:patt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 b="0">
                <a:ea typeface="SimSun" panose="02010600030101010101" pitchFamily="2" charset="-122"/>
              </a:endParaRPr>
            </a:p>
          </p:txBody>
        </p:sp>
        <p:sp>
          <p:nvSpPr>
            <p:cNvPr id="133220" name="Rectangle 10"/>
            <p:cNvSpPr>
              <a:spLocks noChangeArrowheads="1"/>
            </p:cNvSpPr>
            <p:nvPr/>
          </p:nvSpPr>
          <p:spPr bwMode="auto">
            <a:xfrm rot="645551">
              <a:off x="4813" y="2924"/>
              <a:ext cx="459" cy="73"/>
            </a:xfrm>
            <a:prstGeom prst="rect">
              <a:avLst/>
            </a:prstGeom>
            <a:pattFill prst="wdDnDiag">
              <a:fgClr>
                <a:srgbClr val="FFFF00"/>
              </a:fgClr>
              <a:bgClr>
                <a:srgbClr val="00FF00"/>
              </a:bgClr>
            </a:patt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 b="0">
                <a:ea typeface="SimSun" panose="02010600030101010101" pitchFamily="2" charset="-122"/>
              </a:endParaRPr>
            </a:p>
          </p:txBody>
        </p:sp>
        <p:sp>
          <p:nvSpPr>
            <p:cNvPr id="133221" name="Rectangle 11"/>
            <p:cNvSpPr>
              <a:spLocks noChangeArrowheads="1"/>
            </p:cNvSpPr>
            <p:nvPr/>
          </p:nvSpPr>
          <p:spPr bwMode="auto">
            <a:xfrm rot="-926560">
              <a:off x="4789" y="2536"/>
              <a:ext cx="459" cy="73"/>
            </a:xfrm>
            <a:prstGeom prst="rect">
              <a:avLst/>
            </a:prstGeom>
            <a:pattFill prst="wdDnDiag">
              <a:fgClr>
                <a:srgbClr val="FFFF00"/>
              </a:fgClr>
              <a:bgClr>
                <a:srgbClr val="00FF00"/>
              </a:bgClr>
            </a:patt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 b="0">
                <a:ea typeface="SimSun" panose="02010600030101010101" pitchFamily="2" charset="-122"/>
              </a:endParaRPr>
            </a:p>
          </p:txBody>
        </p:sp>
        <p:sp>
          <p:nvSpPr>
            <p:cNvPr id="133222" name="Text Box 12"/>
            <p:cNvSpPr txBox="1">
              <a:spLocks noChangeArrowheads="1"/>
            </p:cNvSpPr>
            <p:nvPr/>
          </p:nvSpPr>
          <p:spPr bwMode="auto">
            <a:xfrm>
              <a:off x="4232" y="2779"/>
              <a:ext cx="6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altLang="zh-CN" sz="1800" b="0">
                  <a:solidFill>
                    <a:srgbClr val="FFFF00"/>
                  </a:solidFill>
                  <a:ea typeface="SimSun" panose="02010600030101010101" pitchFamily="2" charset="-122"/>
                </a:rPr>
                <a:t>Kicker 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altLang="zh-CN" sz="1800" b="0">
                  <a:solidFill>
                    <a:srgbClr val="FFFF00"/>
                  </a:solidFill>
                  <a:ea typeface="SimSun" panose="02010600030101010101" pitchFamily="2" charset="-122"/>
                </a:rPr>
                <a:t>Modules</a:t>
              </a:r>
            </a:p>
          </p:txBody>
        </p:sp>
      </p:grpSp>
      <p:sp>
        <p:nvSpPr>
          <p:cNvPr id="500749" name="Arc 13"/>
          <p:cNvSpPr>
            <a:spLocks/>
          </p:cNvSpPr>
          <p:nvPr/>
        </p:nvSpPr>
        <p:spPr bwMode="auto">
          <a:xfrm>
            <a:off x="6794500" y="2516188"/>
            <a:ext cx="1884363" cy="2003425"/>
          </a:xfrm>
          <a:custGeom>
            <a:avLst/>
            <a:gdLst>
              <a:gd name="T0" fmla="*/ 0 w 22075"/>
              <a:gd name="T1" fmla="*/ 41933 h 21882"/>
              <a:gd name="T2" fmla="*/ 160838129 w 22075"/>
              <a:gd name="T3" fmla="*/ 183425269 h 21882"/>
              <a:gd name="T4" fmla="*/ 3461167 w 22075"/>
              <a:gd name="T5" fmla="*/ 181061388 h 21882"/>
              <a:gd name="T6" fmla="*/ 0 60000 65536"/>
              <a:gd name="T7" fmla="*/ 0 60000 65536"/>
              <a:gd name="T8" fmla="*/ 0 60000 65536"/>
              <a:gd name="T9" fmla="*/ 0 w 22075"/>
              <a:gd name="T10" fmla="*/ 0 h 21882"/>
              <a:gd name="T11" fmla="*/ 22075 w 22075"/>
              <a:gd name="T12" fmla="*/ 21882 h 218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75" h="21882" fill="none" extrusionOk="0">
                <a:moveTo>
                  <a:pt x="0" y="5"/>
                </a:moveTo>
                <a:cubicBezTo>
                  <a:pt x="158" y="1"/>
                  <a:pt x="316" y="-1"/>
                  <a:pt x="475" y="-1"/>
                </a:cubicBezTo>
                <a:cubicBezTo>
                  <a:pt x="12404" y="0"/>
                  <a:pt x="22075" y="9670"/>
                  <a:pt x="22075" y="21600"/>
                </a:cubicBezTo>
                <a:cubicBezTo>
                  <a:pt x="22075" y="21694"/>
                  <a:pt x="22074" y="21788"/>
                  <a:pt x="22073" y="21882"/>
                </a:cubicBezTo>
              </a:path>
              <a:path w="22075" h="21882" stroke="0" extrusionOk="0">
                <a:moveTo>
                  <a:pt x="0" y="5"/>
                </a:moveTo>
                <a:cubicBezTo>
                  <a:pt x="158" y="1"/>
                  <a:pt x="316" y="-1"/>
                  <a:pt x="475" y="-1"/>
                </a:cubicBezTo>
                <a:cubicBezTo>
                  <a:pt x="12404" y="0"/>
                  <a:pt x="22075" y="9670"/>
                  <a:pt x="22075" y="21600"/>
                </a:cubicBezTo>
                <a:cubicBezTo>
                  <a:pt x="22075" y="21694"/>
                  <a:pt x="22074" y="21788"/>
                  <a:pt x="22073" y="21882"/>
                </a:cubicBezTo>
                <a:lnTo>
                  <a:pt x="475" y="21600"/>
                </a:lnTo>
                <a:close/>
              </a:path>
            </a:pathLst>
          </a:custGeom>
          <a:noFill/>
          <a:ln w="28575">
            <a:solidFill>
              <a:srgbClr val="FF66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0750" name="Arc 14"/>
          <p:cNvSpPr>
            <a:spLocks/>
          </p:cNvSpPr>
          <p:nvPr/>
        </p:nvSpPr>
        <p:spPr bwMode="auto">
          <a:xfrm flipV="1">
            <a:off x="4759325" y="2605088"/>
            <a:ext cx="3917950" cy="3916362"/>
          </a:xfrm>
          <a:custGeom>
            <a:avLst/>
            <a:gdLst>
              <a:gd name="T0" fmla="*/ 209727954 w 43200"/>
              <a:gd name="T1" fmla="*/ 352126181 h 43200"/>
              <a:gd name="T2" fmla="*/ 355076825 w 43200"/>
              <a:gd name="T3" fmla="*/ 187071921 h 43200"/>
              <a:gd name="T4" fmla="*/ 177665882 w 43200"/>
              <a:gd name="T5" fmla="*/ 177521890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5498" y="42845"/>
                </a:moveTo>
                <a:cubicBezTo>
                  <a:pt x="24212" y="43081"/>
                  <a:pt x="22907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1987"/>
                  <a:pt x="43189" y="22375"/>
                  <a:pt x="43168" y="22761"/>
                </a:cubicBezTo>
              </a:path>
              <a:path w="43200" h="43200" stroke="0" extrusionOk="0">
                <a:moveTo>
                  <a:pt x="25498" y="42845"/>
                </a:moveTo>
                <a:cubicBezTo>
                  <a:pt x="24212" y="43081"/>
                  <a:pt x="22907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1987"/>
                  <a:pt x="43189" y="22375"/>
                  <a:pt x="43168" y="22761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 b="0">
              <a:solidFill>
                <a:srgbClr val="FF3300"/>
              </a:solidFill>
              <a:ea typeface="SimSun" panose="02010600030101010101" pitchFamily="2" charset="-122"/>
            </a:endParaRPr>
          </a:p>
        </p:txBody>
      </p:sp>
      <p:sp>
        <p:nvSpPr>
          <p:cNvPr id="133137" name="Text Box 15"/>
          <p:cNvSpPr txBox="1">
            <a:spLocks noChangeArrowheads="1"/>
          </p:cNvSpPr>
          <p:nvPr/>
        </p:nvSpPr>
        <p:spPr bwMode="auto">
          <a:xfrm>
            <a:off x="5287962" y="4419600"/>
            <a:ext cx="10366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 b="0" dirty="0">
                <a:solidFill>
                  <a:schemeClr val="folHlink"/>
                </a:solidFill>
                <a:ea typeface="SimSun" panose="02010600030101010101" pitchFamily="2" charset="-122"/>
              </a:rPr>
              <a:t>Storage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b="0" dirty="0">
                <a:solidFill>
                  <a:schemeClr val="folHlink"/>
                </a:solidFill>
                <a:ea typeface="SimSun" panose="02010600030101010101" pitchFamily="2" charset="-122"/>
              </a:rPr>
              <a:t>ring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065713" y="3552825"/>
            <a:ext cx="2030412" cy="404813"/>
            <a:chOff x="3216" y="2246"/>
            <a:chExt cx="1279" cy="255"/>
          </a:xfrm>
        </p:grpSpPr>
        <p:sp>
          <p:nvSpPr>
            <p:cNvPr id="133217" name="Line 17"/>
            <p:cNvSpPr>
              <a:spLocks noChangeShapeType="1"/>
            </p:cNvSpPr>
            <p:nvPr/>
          </p:nvSpPr>
          <p:spPr bwMode="auto">
            <a:xfrm>
              <a:off x="3216" y="2246"/>
              <a:ext cx="338" cy="1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8" name="Text Box 18"/>
            <p:cNvSpPr txBox="1">
              <a:spLocks noChangeArrowheads="1"/>
            </p:cNvSpPr>
            <p:nvPr/>
          </p:nvSpPr>
          <p:spPr bwMode="auto">
            <a:xfrm>
              <a:off x="3555" y="2270"/>
              <a:ext cx="9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altLang="zh-CN" sz="1800" b="0">
                  <a:solidFill>
                    <a:srgbClr val="FF0066"/>
                  </a:solidFill>
                  <a:ea typeface="SimSun" panose="02010600030101010101" pitchFamily="2" charset="-122"/>
                </a:rPr>
                <a:t>Central  orbit</a:t>
              </a:r>
            </a:p>
          </p:txBody>
        </p:sp>
      </p:grpSp>
      <p:sp>
        <p:nvSpPr>
          <p:cNvPr id="500755" name="Line 19"/>
          <p:cNvSpPr>
            <a:spLocks noChangeShapeType="1"/>
          </p:cNvSpPr>
          <p:nvPr/>
        </p:nvSpPr>
        <p:spPr bwMode="auto">
          <a:xfrm flipV="1">
            <a:off x="7200900" y="2951163"/>
            <a:ext cx="746125" cy="477837"/>
          </a:xfrm>
          <a:prstGeom prst="line">
            <a:avLst/>
          </a:prstGeom>
          <a:noFill/>
          <a:ln w="9525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0756" name="Text Box 20"/>
          <p:cNvSpPr txBox="1">
            <a:spLocks noChangeArrowheads="1"/>
          </p:cNvSpPr>
          <p:nvPr/>
        </p:nvSpPr>
        <p:spPr bwMode="auto">
          <a:xfrm>
            <a:off x="5689600" y="327660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zh-CN" sz="1800" b="0">
                <a:solidFill>
                  <a:srgbClr val="FF66CC"/>
                </a:solidFill>
                <a:ea typeface="SimSun" panose="02010600030101010101" pitchFamily="2" charset="-122"/>
              </a:rPr>
              <a:t>Injection orbit</a:t>
            </a:r>
          </a:p>
        </p:txBody>
      </p:sp>
      <p:sp>
        <p:nvSpPr>
          <p:cNvPr id="500757" name="Line 21"/>
          <p:cNvSpPr>
            <a:spLocks noChangeShapeType="1"/>
          </p:cNvSpPr>
          <p:nvPr/>
        </p:nvSpPr>
        <p:spPr bwMode="auto">
          <a:xfrm>
            <a:off x="4729163" y="2490788"/>
            <a:ext cx="960437" cy="0"/>
          </a:xfrm>
          <a:prstGeom prst="line">
            <a:avLst/>
          </a:prstGeom>
          <a:noFill/>
          <a:ln w="38100">
            <a:solidFill>
              <a:srgbClr val="FF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0758" name="Line 22"/>
          <p:cNvSpPr>
            <a:spLocks noChangeShapeType="1"/>
          </p:cNvSpPr>
          <p:nvPr/>
        </p:nvSpPr>
        <p:spPr bwMode="auto">
          <a:xfrm>
            <a:off x="2417763" y="2490788"/>
            <a:ext cx="2265362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00759" name="Object 2"/>
          <p:cNvGraphicFramePr>
            <a:graphicFrameLocks noChangeAspect="1"/>
          </p:cNvGraphicFramePr>
          <p:nvPr/>
        </p:nvGraphicFramePr>
        <p:xfrm>
          <a:off x="4735513" y="1951038"/>
          <a:ext cx="7397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5" imgW="355320" imgH="253800" progId="Equation.3">
                  <p:embed/>
                </p:oleObj>
              </mc:Choice>
              <mc:Fallback>
                <p:oleObj name="Equation" r:id="rId5" imgW="355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13" y="1951038"/>
                        <a:ext cx="73977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514600" y="1112838"/>
            <a:ext cx="2130425" cy="1768475"/>
            <a:chOff x="1584" y="701"/>
            <a:chExt cx="1342" cy="1114"/>
          </a:xfrm>
        </p:grpSpPr>
        <p:sp>
          <p:nvSpPr>
            <p:cNvPr id="133214" name="Line 25"/>
            <p:cNvSpPr>
              <a:spLocks noChangeShapeType="1"/>
            </p:cNvSpPr>
            <p:nvPr/>
          </p:nvSpPr>
          <p:spPr bwMode="auto">
            <a:xfrm>
              <a:off x="2781" y="1375"/>
              <a:ext cx="145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5" name="Text Box 26"/>
            <p:cNvSpPr txBox="1">
              <a:spLocks noChangeArrowheads="1"/>
            </p:cNvSpPr>
            <p:nvPr/>
          </p:nvSpPr>
          <p:spPr bwMode="auto">
            <a:xfrm>
              <a:off x="1584" y="1248"/>
              <a:ext cx="9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altLang="zh-CN" sz="2400">
                  <a:solidFill>
                    <a:srgbClr val="00FF00"/>
                  </a:solidFill>
                  <a:ea typeface="SimSun" panose="02010600030101010101" pitchFamily="2" charset="-122"/>
                </a:rPr>
                <a:t>Pions</a:t>
              </a:r>
              <a:endParaRPr lang="en-US" altLang="zh-CN">
                <a:solidFill>
                  <a:srgbClr val="00FF00"/>
                </a:solidFill>
                <a:ea typeface="SimSun" panose="02010600030101010101" pitchFamily="2" charset="-122"/>
              </a:endParaRPr>
            </a:p>
          </p:txBody>
        </p:sp>
        <p:graphicFrame>
          <p:nvGraphicFramePr>
            <p:cNvPr id="133125" name="Object 5"/>
            <p:cNvGraphicFramePr>
              <a:graphicFrameLocks noChangeAspect="1"/>
            </p:cNvGraphicFramePr>
            <p:nvPr/>
          </p:nvGraphicFramePr>
          <p:xfrm>
            <a:off x="2491" y="701"/>
            <a:ext cx="318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9" name="Equation" r:id="rId7" imgW="215640" imgH="228600" progId="Equation.3">
                    <p:embed/>
                  </p:oleObj>
                </mc:Choice>
                <mc:Fallback>
                  <p:oleObj name="Equation" r:id="rId7" imgW="215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1" y="701"/>
                          <a:ext cx="318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16" name="Text Box 28"/>
            <p:cNvSpPr txBox="1">
              <a:spLocks noChangeArrowheads="1"/>
            </p:cNvSpPr>
            <p:nvPr/>
          </p:nvSpPr>
          <p:spPr bwMode="auto">
            <a:xfrm>
              <a:off x="1728" y="1584"/>
              <a:ext cx="8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altLang="zh-CN" sz="1800">
                  <a:solidFill>
                    <a:srgbClr val="66FF33"/>
                  </a:solidFill>
                  <a:ea typeface="SimSun" panose="02010600030101010101" pitchFamily="2" charset="-122"/>
                </a:rPr>
                <a:t>p=3.1GeV/c</a:t>
              </a:r>
            </a:p>
          </p:txBody>
        </p:sp>
      </p:grpSp>
      <p:sp>
        <p:nvSpPr>
          <p:cNvPr id="133144" name="Text Box 29"/>
          <p:cNvSpPr txBox="1">
            <a:spLocks noChangeArrowheads="1"/>
          </p:cNvSpPr>
          <p:nvPr/>
        </p:nvSpPr>
        <p:spPr bwMode="auto">
          <a:xfrm>
            <a:off x="152400" y="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3600" dirty="0">
                <a:solidFill>
                  <a:srgbClr val="FF9933"/>
                </a:solidFill>
                <a:latin typeface="Arial Unicode MS" panose="020B0604020202020204" pitchFamily="34" charset="-128"/>
                <a:ea typeface="SimSun" panose="02010600030101010101" pitchFamily="2" charset="-122"/>
              </a:rPr>
              <a:t>Experimental </a:t>
            </a:r>
            <a:r>
              <a:rPr lang="en-US" altLang="zh-CN" sz="3600" dirty="0" smtClean="0">
                <a:solidFill>
                  <a:srgbClr val="FF9933"/>
                </a:solidFill>
                <a:latin typeface="Arial Unicode MS" panose="020B0604020202020204" pitchFamily="34" charset="-128"/>
                <a:ea typeface="SimSun" panose="02010600030101010101" pitchFamily="2" charset="-122"/>
              </a:rPr>
              <a:t>Technique  AGS experiment</a:t>
            </a:r>
            <a:endParaRPr lang="en-US" altLang="zh-CN" sz="3600" dirty="0">
              <a:solidFill>
                <a:srgbClr val="FF9933"/>
              </a:solidFill>
              <a:latin typeface="Arial Unicode MS" panose="020B0604020202020204" pitchFamily="34" charset="-128"/>
              <a:ea typeface="SimSun" panose="02010600030101010101" pitchFamily="2" charset="-122"/>
            </a:endParaRP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572000" y="2449513"/>
            <a:ext cx="4225925" cy="4214812"/>
            <a:chOff x="2880" y="1543"/>
            <a:chExt cx="2662" cy="2655"/>
          </a:xfrm>
        </p:grpSpPr>
        <p:grpSp>
          <p:nvGrpSpPr>
            <p:cNvPr id="133202" name="Group 31"/>
            <p:cNvGrpSpPr>
              <a:grpSpLocks/>
            </p:cNvGrpSpPr>
            <p:nvPr/>
          </p:nvGrpSpPr>
          <p:grpSpPr bwMode="auto">
            <a:xfrm>
              <a:off x="4176" y="1543"/>
              <a:ext cx="1255" cy="1750"/>
              <a:chOff x="4176" y="1543"/>
              <a:chExt cx="1255" cy="1750"/>
            </a:xfrm>
          </p:grpSpPr>
          <p:sp>
            <p:nvSpPr>
              <p:cNvPr id="133212" name="Arc 32"/>
              <p:cNvSpPr>
                <a:spLocks/>
              </p:cNvSpPr>
              <p:nvPr/>
            </p:nvSpPr>
            <p:spPr bwMode="auto">
              <a:xfrm rot="-440998">
                <a:off x="4321" y="1543"/>
                <a:ext cx="1110" cy="1507"/>
              </a:xfrm>
              <a:custGeom>
                <a:avLst/>
                <a:gdLst>
                  <a:gd name="T0" fmla="*/ 23 w 19202"/>
                  <a:gd name="T1" fmla="*/ 0 h 20486"/>
                  <a:gd name="T2" fmla="*/ 64 w 19202"/>
                  <a:gd name="T3" fmla="*/ 57 h 20486"/>
                  <a:gd name="T4" fmla="*/ 0 w 19202"/>
                  <a:gd name="T5" fmla="*/ 111 h 20486"/>
                  <a:gd name="T6" fmla="*/ 0 60000 65536"/>
                  <a:gd name="T7" fmla="*/ 0 60000 65536"/>
                  <a:gd name="T8" fmla="*/ 0 60000 65536"/>
                  <a:gd name="T9" fmla="*/ 0 w 19202"/>
                  <a:gd name="T10" fmla="*/ 0 h 20486"/>
                  <a:gd name="T11" fmla="*/ 19202 w 19202"/>
                  <a:gd name="T12" fmla="*/ 20486 h 204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02" h="20486" fill="none" extrusionOk="0">
                    <a:moveTo>
                      <a:pt x="6847" y="0"/>
                    </a:moveTo>
                    <a:cubicBezTo>
                      <a:pt x="12189" y="1785"/>
                      <a:pt x="16622" y="5587"/>
                      <a:pt x="19202" y="10594"/>
                    </a:cubicBezTo>
                  </a:path>
                  <a:path w="19202" h="20486" stroke="0" extrusionOk="0">
                    <a:moveTo>
                      <a:pt x="6847" y="0"/>
                    </a:moveTo>
                    <a:cubicBezTo>
                      <a:pt x="12189" y="1785"/>
                      <a:pt x="16622" y="5587"/>
                      <a:pt x="19202" y="10594"/>
                    </a:cubicBezTo>
                    <a:lnTo>
                      <a:pt x="0" y="20486"/>
                    </a:lnTo>
                    <a:close/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800" b="0">
                  <a:solidFill>
                    <a:schemeClr val="tx1"/>
                  </a:solidFill>
                  <a:ea typeface="SimSun" panose="02010600030101010101" pitchFamily="2" charset="-122"/>
                </a:endParaRPr>
              </a:p>
            </p:txBody>
          </p:sp>
          <p:sp>
            <p:nvSpPr>
              <p:cNvPr id="133213" name="Arc 33"/>
              <p:cNvSpPr>
                <a:spLocks/>
              </p:cNvSpPr>
              <p:nvPr/>
            </p:nvSpPr>
            <p:spPr bwMode="auto">
              <a:xfrm rot="-299128">
                <a:off x="4176" y="1824"/>
                <a:ext cx="1033" cy="1469"/>
              </a:xfrm>
              <a:custGeom>
                <a:avLst/>
                <a:gdLst>
                  <a:gd name="T0" fmla="*/ 28 w 17863"/>
                  <a:gd name="T1" fmla="*/ 0 h 19967"/>
                  <a:gd name="T2" fmla="*/ 60 w 17863"/>
                  <a:gd name="T3" fmla="*/ 42 h 19967"/>
                  <a:gd name="T4" fmla="*/ 0 w 17863"/>
                  <a:gd name="T5" fmla="*/ 108 h 19967"/>
                  <a:gd name="T6" fmla="*/ 0 60000 65536"/>
                  <a:gd name="T7" fmla="*/ 0 60000 65536"/>
                  <a:gd name="T8" fmla="*/ 0 60000 65536"/>
                  <a:gd name="T9" fmla="*/ 0 w 17863"/>
                  <a:gd name="T10" fmla="*/ 0 h 19967"/>
                  <a:gd name="T11" fmla="*/ 17863 w 17863"/>
                  <a:gd name="T12" fmla="*/ 19967 h 199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63" h="19967" fill="none" extrusionOk="0">
                    <a:moveTo>
                      <a:pt x="8238" y="0"/>
                    </a:moveTo>
                    <a:cubicBezTo>
                      <a:pt x="12142" y="1610"/>
                      <a:pt x="15488" y="4330"/>
                      <a:pt x="17862" y="7823"/>
                    </a:cubicBezTo>
                  </a:path>
                  <a:path w="17863" h="19967" stroke="0" extrusionOk="0">
                    <a:moveTo>
                      <a:pt x="8238" y="0"/>
                    </a:moveTo>
                    <a:cubicBezTo>
                      <a:pt x="12142" y="1610"/>
                      <a:pt x="15488" y="4330"/>
                      <a:pt x="17862" y="7823"/>
                    </a:cubicBezTo>
                    <a:lnTo>
                      <a:pt x="0" y="19967"/>
                    </a:lnTo>
                    <a:close/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800" b="0">
                  <a:solidFill>
                    <a:schemeClr val="tx1"/>
                  </a:solidFill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133203" name="Group 34"/>
            <p:cNvGrpSpPr>
              <a:grpSpLocks/>
            </p:cNvGrpSpPr>
            <p:nvPr/>
          </p:nvGrpSpPr>
          <p:grpSpPr bwMode="auto">
            <a:xfrm rot="5400000">
              <a:off x="4039" y="2585"/>
              <a:ext cx="1255" cy="1750"/>
              <a:chOff x="4176" y="1543"/>
              <a:chExt cx="1255" cy="1750"/>
            </a:xfrm>
          </p:grpSpPr>
          <p:sp>
            <p:nvSpPr>
              <p:cNvPr id="133210" name="Arc 35"/>
              <p:cNvSpPr>
                <a:spLocks/>
              </p:cNvSpPr>
              <p:nvPr/>
            </p:nvSpPr>
            <p:spPr bwMode="auto">
              <a:xfrm rot="-440998">
                <a:off x="4321" y="1543"/>
                <a:ext cx="1110" cy="1507"/>
              </a:xfrm>
              <a:custGeom>
                <a:avLst/>
                <a:gdLst>
                  <a:gd name="T0" fmla="*/ 23 w 19202"/>
                  <a:gd name="T1" fmla="*/ 0 h 20486"/>
                  <a:gd name="T2" fmla="*/ 64 w 19202"/>
                  <a:gd name="T3" fmla="*/ 57 h 20486"/>
                  <a:gd name="T4" fmla="*/ 0 w 19202"/>
                  <a:gd name="T5" fmla="*/ 111 h 20486"/>
                  <a:gd name="T6" fmla="*/ 0 60000 65536"/>
                  <a:gd name="T7" fmla="*/ 0 60000 65536"/>
                  <a:gd name="T8" fmla="*/ 0 60000 65536"/>
                  <a:gd name="T9" fmla="*/ 0 w 19202"/>
                  <a:gd name="T10" fmla="*/ 0 h 20486"/>
                  <a:gd name="T11" fmla="*/ 19202 w 19202"/>
                  <a:gd name="T12" fmla="*/ 20486 h 204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02" h="20486" fill="none" extrusionOk="0">
                    <a:moveTo>
                      <a:pt x="6847" y="0"/>
                    </a:moveTo>
                    <a:cubicBezTo>
                      <a:pt x="12189" y="1785"/>
                      <a:pt x="16622" y="5587"/>
                      <a:pt x="19202" y="10594"/>
                    </a:cubicBezTo>
                  </a:path>
                  <a:path w="19202" h="20486" stroke="0" extrusionOk="0">
                    <a:moveTo>
                      <a:pt x="6847" y="0"/>
                    </a:moveTo>
                    <a:cubicBezTo>
                      <a:pt x="12189" y="1785"/>
                      <a:pt x="16622" y="5587"/>
                      <a:pt x="19202" y="10594"/>
                    </a:cubicBezTo>
                    <a:lnTo>
                      <a:pt x="0" y="20486"/>
                    </a:lnTo>
                    <a:close/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800" b="0">
                  <a:solidFill>
                    <a:schemeClr val="tx1"/>
                  </a:solidFill>
                  <a:ea typeface="SimSun" panose="02010600030101010101" pitchFamily="2" charset="-122"/>
                </a:endParaRPr>
              </a:p>
            </p:txBody>
          </p:sp>
          <p:sp>
            <p:nvSpPr>
              <p:cNvPr id="133211" name="Arc 36"/>
              <p:cNvSpPr>
                <a:spLocks/>
              </p:cNvSpPr>
              <p:nvPr/>
            </p:nvSpPr>
            <p:spPr bwMode="auto">
              <a:xfrm rot="-299128">
                <a:off x="4176" y="1824"/>
                <a:ext cx="1033" cy="1469"/>
              </a:xfrm>
              <a:custGeom>
                <a:avLst/>
                <a:gdLst>
                  <a:gd name="T0" fmla="*/ 28 w 17863"/>
                  <a:gd name="T1" fmla="*/ 0 h 19967"/>
                  <a:gd name="T2" fmla="*/ 60 w 17863"/>
                  <a:gd name="T3" fmla="*/ 42 h 19967"/>
                  <a:gd name="T4" fmla="*/ 0 w 17863"/>
                  <a:gd name="T5" fmla="*/ 108 h 19967"/>
                  <a:gd name="T6" fmla="*/ 0 60000 65536"/>
                  <a:gd name="T7" fmla="*/ 0 60000 65536"/>
                  <a:gd name="T8" fmla="*/ 0 60000 65536"/>
                  <a:gd name="T9" fmla="*/ 0 w 17863"/>
                  <a:gd name="T10" fmla="*/ 0 h 19967"/>
                  <a:gd name="T11" fmla="*/ 17863 w 17863"/>
                  <a:gd name="T12" fmla="*/ 19967 h 199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63" h="19967" fill="none" extrusionOk="0">
                    <a:moveTo>
                      <a:pt x="8238" y="0"/>
                    </a:moveTo>
                    <a:cubicBezTo>
                      <a:pt x="12142" y="1610"/>
                      <a:pt x="15488" y="4330"/>
                      <a:pt x="17862" y="7823"/>
                    </a:cubicBezTo>
                  </a:path>
                  <a:path w="17863" h="19967" stroke="0" extrusionOk="0">
                    <a:moveTo>
                      <a:pt x="8238" y="0"/>
                    </a:moveTo>
                    <a:cubicBezTo>
                      <a:pt x="12142" y="1610"/>
                      <a:pt x="15488" y="4330"/>
                      <a:pt x="17862" y="7823"/>
                    </a:cubicBezTo>
                    <a:lnTo>
                      <a:pt x="0" y="19967"/>
                    </a:lnTo>
                    <a:close/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800" b="0">
                  <a:solidFill>
                    <a:schemeClr val="tx1"/>
                  </a:solidFill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133204" name="Group 37"/>
            <p:cNvGrpSpPr>
              <a:grpSpLocks/>
            </p:cNvGrpSpPr>
            <p:nvPr/>
          </p:nvGrpSpPr>
          <p:grpSpPr bwMode="auto">
            <a:xfrm rot="10800000">
              <a:off x="3024" y="2448"/>
              <a:ext cx="1255" cy="1750"/>
              <a:chOff x="4176" y="1543"/>
              <a:chExt cx="1255" cy="1750"/>
            </a:xfrm>
          </p:grpSpPr>
          <p:sp>
            <p:nvSpPr>
              <p:cNvPr id="133208" name="Arc 38"/>
              <p:cNvSpPr>
                <a:spLocks/>
              </p:cNvSpPr>
              <p:nvPr/>
            </p:nvSpPr>
            <p:spPr bwMode="auto">
              <a:xfrm rot="-440998">
                <a:off x="4321" y="1543"/>
                <a:ext cx="1110" cy="1507"/>
              </a:xfrm>
              <a:custGeom>
                <a:avLst/>
                <a:gdLst>
                  <a:gd name="T0" fmla="*/ 23 w 19202"/>
                  <a:gd name="T1" fmla="*/ 0 h 20486"/>
                  <a:gd name="T2" fmla="*/ 64 w 19202"/>
                  <a:gd name="T3" fmla="*/ 57 h 20486"/>
                  <a:gd name="T4" fmla="*/ 0 w 19202"/>
                  <a:gd name="T5" fmla="*/ 111 h 20486"/>
                  <a:gd name="T6" fmla="*/ 0 60000 65536"/>
                  <a:gd name="T7" fmla="*/ 0 60000 65536"/>
                  <a:gd name="T8" fmla="*/ 0 60000 65536"/>
                  <a:gd name="T9" fmla="*/ 0 w 19202"/>
                  <a:gd name="T10" fmla="*/ 0 h 20486"/>
                  <a:gd name="T11" fmla="*/ 19202 w 19202"/>
                  <a:gd name="T12" fmla="*/ 20486 h 204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02" h="20486" fill="none" extrusionOk="0">
                    <a:moveTo>
                      <a:pt x="6847" y="0"/>
                    </a:moveTo>
                    <a:cubicBezTo>
                      <a:pt x="12189" y="1785"/>
                      <a:pt x="16622" y="5587"/>
                      <a:pt x="19202" y="10594"/>
                    </a:cubicBezTo>
                  </a:path>
                  <a:path w="19202" h="20486" stroke="0" extrusionOk="0">
                    <a:moveTo>
                      <a:pt x="6847" y="0"/>
                    </a:moveTo>
                    <a:cubicBezTo>
                      <a:pt x="12189" y="1785"/>
                      <a:pt x="16622" y="5587"/>
                      <a:pt x="19202" y="10594"/>
                    </a:cubicBezTo>
                    <a:lnTo>
                      <a:pt x="0" y="20486"/>
                    </a:lnTo>
                    <a:close/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800" b="0">
                  <a:solidFill>
                    <a:schemeClr val="tx1"/>
                  </a:solidFill>
                  <a:ea typeface="SimSun" panose="02010600030101010101" pitchFamily="2" charset="-122"/>
                </a:endParaRPr>
              </a:p>
            </p:txBody>
          </p:sp>
          <p:sp>
            <p:nvSpPr>
              <p:cNvPr id="133209" name="Arc 39"/>
              <p:cNvSpPr>
                <a:spLocks/>
              </p:cNvSpPr>
              <p:nvPr/>
            </p:nvSpPr>
            <p:spPr bwMode="auto">
              <a:xfrm rot="-299128">
                <a:off x="4176" y="1824"/>
                <a:ext cx="1033" cy="1469"/>
              </a:xfrm>
              <a:custGeom>
                <a:avLst/>
                <a:gdLst>
                  <a:gd name="T0" fmla="*/ 28 w 17863"/>
                  <a:gd name="T1" fmla="*/ 0 h 19967"/>
                  <a:gd name="T2" fmla="*/ 60 w 17863"/>
                  <a:gd name="T3" fmla="*/ 42 h 19967"/>
                  <a:gd name="T4" fmla="*/ 0 w 17863"/>
                  <a:gd name="T5" fmla="*/ 108 h 19967"/>
                  <a:gd name="T6" fmla="*/ 0 60000 65536"/>
                  <a:gd name="T7" fmla="*/ 0 60000 65536"/>
                  <a:gd name="T8" fmla="*/ 0 60000 65536"/>
                  <a:gd name="T9" fmla="*/ 0 w 17863"/>
                  <a:gd name="T10" fmla="*/ 0 h 19967"/>
                  <a:gd name="T11" fmla="*/ 17863 w 17863"/>
                  <a:gd name="T12" fmla="*/ 19967 h 199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63" h="19967" fill="none" extrusionOk="0">
                    <a:moveTo>
                      <a:pt x="8238" y="0"/>
                    </a:moveTo>
                    <a:cubicBezTo>
                      <a:pt x="12142" y="1610"/>
                      <a:pt x="15488" y="4330"/>
                      <a:pt x="17862" y="7823"/>
                    </a:cubicBezTo>
                  </a:path>
                  <a:path w="17863" h="19967" stroke="0" extrusionOk="0">
                    <a:moveTo>
                      <a:pt x="8238" y="0"/>
                    </a:moveTo>
                    <a:cubicBezTo>
                      <a:pt x="12142" y="1610"/>
                      <a:pt x="15488" y="4330"/>
                      <a:pt x="17862" y="7823"/>
                    </a:cubicBezTo>
                    <a:lnTo>
                      <a:pt x="0" y="19967"/>
                    </a:lnTo>
                    <a:close/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800" b="0">
                  <a:solidFill>
                    <a:schemeClr val="tx1"/>
                  </a:solidFill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133205" name="Group 40"/>
            <p:cNvGrpSpPr>
              <a:grpSpLocks/>
            </p:cNvGrpSpPr>
            <p:nvPr/>
          </p:nvGrpSpPr>
          <p:grpSpPr bwMode="auto">
            <a:xfrm rot="-5652832">
              <a:off x="3127" y="1433"/>
              <a:ext cx="1255" cy="1750"/>
              <a:chOff x="4176" y="1543"/>
              <a:chExt cx="1255" cy="1750"/>
            </a:xfrm>
          </p:grpSpPr>
          <p:sp>
            <p:nvSpPr>
              <p:cNvPr id="133206" name="Arc 41"/>
              <p:cNvSpPr>
                <a:spLocks/>
              </p:cNvSpPr>
              <p:nvPr/>
            </p:nvSpPr>
            <p:spPr bwMode="auto">
              <a:xfrm rot="-440998">
                <a:off x="4321" y="1543"/>
                <a:ext cx="1110" cy="1507"/>
              </a:xfrm>
              <a:custGeom>
                <a:avLst/>
                <a:gdLst>
                  <a:gd name="T0" fmla="*/ 23 w 19202"/>
                  <a:gd name="T1" fmla="*/ 0 h 20486"/>
                  <a:gd name="T2" fmla="*/ 64 w 19202"/>
                  <a:gd name="T3" fmla="*/ 57 h 20486"/>
                  <a:gd name="T4" fmla="*/ 0 w 19202"/>
                  <a:gd name="T5" fmla="*/ 111 h 20486"/>
                  <a:gd name="T6" fmla="*/ 0 60000 65536"/>
                  <a:gd name="T7" fmla="*/ 0 60000 65536"/>
                  <a:gd name="T8" fmla="*/ 0 60000 65536"/>
                  <a:gd name="T9" fmla="*/ 0 w 19202"/>
                  <a:gd name="T10" fmla="*/ 0 h 20486"/>
                  <a:gd name="T11" fmla="*/ 19202 w 19202"/>
                  <a:gd name="T12" fmla="*/ 20486 h 204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02" h="20486" fill="none" extrusionOk="0">
                    <a:moveTo>
                      <a:pt x="6847" y="0"/>
                    </a:moveTo>
                    <a:cubicBezTo>
                      <a:pt x="12189" y="1785"/>
                      <a:pt x="16622" y="5587"/>
                      <a:pt x="19202" y="10594"/>
                    </a:cubicBezTo>
                  </a:path>
                  <a:path w="19202" h="20486" stroke="0" extrusionOk="0">
                    <a:moveTo>
                      <a:pt x="6847" y="0"/>
                    </a:moveTo>
                    <a:cubicBezTo>
                      <a:pt x="12189" y="1785"/>
                      <a:pt x="16622" y="5587"/>
                      <a:pt x="19202" y="10594"/>
                    </a:cubicBezTo>
                    <a:lnTo>
                      <a:pt x="0" y="20486"/>
                    </a:lnTo>
                    <a:close/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800" b="0">
                  <a:solidFill>
                    <a:schemeClr val="tx1"/>
                  </a:solidFill>
                  <a:ea typeface="SimSun" panose="02010600030101010101" pitchFamily="2" charset="-122"/>
                </a:endParaRPr>
              </a:p>
            </p:txBody>
          </p:sp>
          <p:sp>
            <p:nvSpPr>
              <p:cNvPr id="133207" name="Arc 42"/>
              <p:cNvSpPr>
                <a:spLocks/>
              </p:cNvSpPr>
              <p:nvPr/>
            </p:nvSpPr>
            <p:spPr bwMode="auto">
              <a:xfrm rot="-299128">
                <a:off x="4176" y="1824"/>
                <a:ext cx="1033" cy="1469"/>
              </a:xfrm>
              <a:custGeom>
                <a:avLst/>
                <a:gdLst>
                  <a:gd name="T0" fmla="*/ 28 w 17863"/>
                  <a:gd name="T1" fmla="*/ 0 h 19967"/>
                  <a:gd name="T2" fmla="*/ 60 w 17863"/>
                  <a:gd name="T3" fmla="*/ 42 h 19967"/>
                  <a:gd name="T4" fmla="*/ 0 w 17863"/>
                  <a:gd name="T5" fmla="*/ 108 h 19967"/>
                  <a:gd name="T6" fmla="*/ 0 60000 65536"/>
                  <a:gd name="T7" fmla="*/ 0 60000 65536"/>
                  <a:gd name="T8" fmla="*/ 0 60000 65536"/>
                  <a:gd name="T9" fmla="*/ 0 w 17863"/>
                  <a:gd name="T10" fmla="*/ 0 h 19967"/>
                  <a:gd name="T11" fmla="*/ 17863 w 17863"/>
                  <a:gd name="T12" fmla="*/ 19967 h 199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63" h="19967" fill="none" extrusionOk="0">
                    <a:moveTo>
                      <a:pt x="8238" y="0"/>
                    </a:moveTo>
                    <a:cubicBezTo>
                      <a:pt x="12142" y="1610"/>
                      <a:pt x="15488" y="4330"/>
                      <a:pt x="17862" y="7823"/>
                    </a:cubicBezTo>
                  </a:path>
                  <a:path w="17863" h="19967" stroke="0" extrusionOk="0">
                    <a:moveTo>
                      <a:pt x="8238" y="0"/>
                    </a:moveTo>
                    <a:cubicBezTo>
                      <a:pt x="12142" y="1610"/>
                      <a:pt x="15488" y="4330"/>
                      <a:pt x="17862" y="7823"/>
                    </a:cubicBezTo>
                    <a:lnTo>
                      <a:pt x="0" y="19967"/>
                    </a:lnTo>
                    <a:close/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800" b="0">
                  <a:solidFill>
                    <a:schemeClr val="tx1"/>
                  </a:solidFill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133146" name="AutoShape 43"/>
          <p:cNvSpPr>
            <a:spLocks noChangeArrowheads="1"/>
          </p:cNvSpPr>
          <p:nvPr/>
        </p:nvSpPr>
        <p:spPr bwMode="auto">
          <a:xfrm>
            <a:off x="7162800" y="2590800"/>
            <a:ext cx="230188" cy="230188"/>
          </a:xfrm>
          <a:prstGeom prst="flowChartSummingJunction">
            <a:avLst/>
          </a:prstGeom>
          <a:noFill/>
          <a:ln w="317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6934200" y="2667000"/>
          <a:ext cx="26193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667000"/>
                        <a:ext cx="261938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0781" name="Text Box 45"/>
          <p:cNvSpPr txBox="1">
            <a:spLocks noChangeArrowheads="1"/>
          </p:cNvSpPr>
          <p:nvPr/>
        </p:nvSpPr>
        <p:spPr bwMode="auto">
          <a:xfrm>
            <a:off x="117475" y="3567113"/>
            <a:ext cx="42894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US" altLang="zh-CN" b="0" dirty="0">
                <a:solidFill>
                  <a:schemeClr val="tx1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>
                <a:solidFill>
                  <a:srgbClr val="FF85FF"/>
                </a:solidFill>
                <a:ea typeface="SimSun" panose="02010600030101010101" pitchFamily="2" charset="-122"/>
              </a:rPr>
              <a:t>Muon polarization</a:t>
            </a: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>
                <a:solidFill>
                  <a:schemeClr val="folHlink"/>
                </a:solidFill>
                <a:ea typeface="SimSun" panose="02010600030101010101" pitchFamily="2" charset="-122"/>
              </a:rPr>
              <a:t>Muon storage ring</a:t>
            </a: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>
                <a:solidFill>
                  <a:srgbClr val="FF0066"/>
                </a:solidFill>
                <a:ea typeface="SimSun" panose="02010600030101010101" pitchFamily="2" charset="-122"/>
              </a:rPr>
              <a:t>injection &amp; kicking</a:t>
            </a: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>
                <a:solidFill>
                  <a:srgbClr val="99FF66"/>
                </a:solidFill>
                <a:ea typeface="SimSun" panose="02010600030101010101" pitchFamily="2" charset="-122"/>
              </a:rPr>
              <a:t>focus with  Electric Quadrupoles</a:t>
            </a: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US" altLang="zh-CN" dirty="0">
                <a:solidFill>
                  <a:srgbClr val="66FF33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>
                <a:solidFill>
                  <a:srgbClr val="4BFFFF"/>
                </a:solidFill>
                <a:ea typeface="SimSun" panose="02010600030101010101" pitchFamily="2" charset="-122"/>
              </a:rPr>
              <a:t>24 electron calorimeters</a:t>
            </a:r>
            <a:r>
              <a:rPr lang="en-US" altLang="zh-CN" b="0" dirty="0">
                <a:solidFill>
                  <a:schemeClr val="tx1"/>
                </a:solidFill>
                <a:ea typeface="SimSun" panose="02010600030101010101" pitchFamily="2" charset="-122"/>
              </a:rPr>
              <a:t> </a:t>
            </a:r>
          </a:p>
          <a:p>
            <a:pPr algn="l" eaLnBrk="1" hangingPunct="1">
              <a:spcBef>
                <a:spcPct val="0"/>
              </a:spcBef>
            </a:pPr>
            <a:endParaRPr lang="el-GR" altLang="zh-CN" b="0" dirty="0">
              <a:solidFill>
                <a:srgbClr val="99FF66"/>
              </a:solidFill>
              <a:ea typeface="SimSun" panose="02010600030101010101" pitchFamily="2" charset="-122"/>
            </a:endParaRPr>
          </a:p>
        </p:txBody>
      </p: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4953000" y="4419600"/>
            <a:ext cx="1676400" cy="1295400"/>
            <a:chOff x="3120" y="2784"/>
            <a:chExt cx="1056" cy="816"/>
          </a:xfrm>
        </p:grpSpPr>
        <p:sp>
          <p:nvSpPr>
            <p:cNvPr id="133198" name="Line 47"/>
            <p:cNvSpPr>
              <a:spLocks noChangeShapeType="1"/>
            </p:cNvSpPr>
            <p:nvPr/>
          </p:nvSpPr>
          <p:spPr bwMode="auto">
            <a:xfrm flipH="1">
              <a:off x="3168" y="2784"/>
              <a:ext cx="1008" cy="67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0" name="Line 49"/>
            <p:cNvSpPr>
              <a:spLocks noChangeShapeType="1"/>
            </p:cNvSpPr>
            <p:nvPr/>
          </p:nvSpPr>
          <p:spPr bwMode="auto">
            <a:xfrm flipH="1">
              <a:off x="3120" y="3504"/>
              <a:ext cx="144" cy="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49" name="Text Box 51"/>
          <p:cNvSpPr txBox="1">
            <a:spLocks noChangeArrowheads="1"/>
          </p:cNvSpPr>
          <p:nvPr/>
        </p:nvSpPr>
        <p:spPr bwMode="auto">
          <a:xfrm>
            <a:off x="6629400" y="2895600"/>
            <a:ext cx="83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zh-CN" sz="1600">
                <a:solidFill>
                  <a:srgbClr val="FF9933"/>
                </a:solidFill>
                <a:ea typeface="SimSun" panose="02010600030101010101" pitchFamily="2" charset="-122"/>
              </a:rPr>
              <a:t>(1.45T)</a:t>
            </a:r>
          </a:p>
        </p:txBody>
      </p: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3000375" y="5486400"/>
            <a:ext cx="2943225" cy="1068388"/>
            <a:chOff x="1946" y="3455"/>
            <a:chExt cx="1854" cy="673"/>
          </a:xfrm>
        </p:grpSpPr>
        <p:sp>
          <p:nvSpPr>
            <p:cNvPr id="133195" name="Line 53"/>
            <p:cNvSpPr>
              <a:spLocks noChangeShapeType="1"/>
            </p:cNvSpPr>
            <p:nvPr/>
          </p:nvSpPr>
          <p:spPr bwMode="auto">
            <a:xfrm flipV="1">
              <a:off x="2945" y="3808"/>
              <a:ext cx="295" cy="144"/>
            </a:xfrm>
            <a:prstGeom prst="line">
              <a:avLst/>
            </a:prstGeom>
            <a:noFill/>
            <a:ln w="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6" name="Text Box 54"/>
            <p:cNvSpPr txBox="1">
              <a:spLocks noChangeArrowheads="1"/>
            </p:cNvSpPr>
            <p:nvPr/>
          </p:nvSpPr>
          <p:spPr bwMode="auto">
            <a:xfrm>
              <a:off x="1946" y="3897"/>
              <a:ext cx="15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altLang="zh-CN" sz="1800">
                  <a:solidFill>
                    <a:srgbClr val="99FF66"/>
                  </a:solidFill>
                  <a:ea typeface="SimSun" panose="02010600030101010101" pitchFamily="2" charset="-122"/>
                </a:rPr>
                <a:t>Electric Quadrupoles</a:t>
              </a:r>
            </a:p>
          </p:txBody>
        </p:sp>
        <p:sp>
          <p:nvSpPr>
            <p:cNvPr id="133197" name="Line 55"/>
            <p:cNvSpPr>
              <a:spLocks noChangeShapeType="1"/>
            </p:cNvSpPr>
            <p:nvPr/>
          </p:nvSpPr>
          <p:spPr bwMode="auto">
            <a:xfrm flipV="1">
              <a:off x="3485" y="3776"/>
              <a:ext cx="164" cy="21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124" name="Object 4"/>
            <p:cNvGraphicFramePr>
              <a:graphicFrameLocks noChangeAspect="1"/>
            </p:cNvGraphicFramePr>
            <p:nvPr/>
          </p:nvGraphicFramePr>
          <p:xfrm>
            <a:off x="3631" y="3455"/>
            <a:ext cx="169" cy="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1" name="Equation" r:id="rId11" imgW="203040" imgH="444240" progId="Equation.3">
                    <p:embed/>
                  </p:oleObj>
                </mc:Choice>
                <mc:Fallback>
                  <p:oleObj name="Equation" r:id="rId11" imgW="20304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1" y="3455"/>
                          <a:ext cx="169" cy="5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00793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5291138"/>
            <a:ext cx="362585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4953000" y="2819400"/>
            <a:ext cx="3505200" cy="3514725"/>
            <a:chOff x="3120" y="1776"/>
            <a:chExt cx="2208" cy="2214"/>
          </a:xfrm>
        </p:grpSpPr>
        <p:sp>
          <p:nvSpPr>
            <p:cNvPr id="133171" name="Rectangle 59"/>
            <p:cNvSpPr>
              <a:spLocks noChangeArrowheads="1"/>
            </p:cNvSpPr>
            <p:nvPr/>
          </p:nvSpPr>
          <p:spPr bwMode="auto">
            <a:xfrm>
              <a:off x="3120" y="2784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72" name="Rectangle 60"/>
            <p:cNvSpPr>
              <a:spLocks noChangeArrowheads="1"/>
            </p:cNvSpPr>
            <p:nvPr/>
          </p:nvSpPr>
          <p:spPr bwMode="auto">
            <a:xfrm>
              <a:off x="4128" y="1776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73" name="Rectangle 61"/>
            <p:cNvSpPr>
              <a:spLocks noChangeArrowheads="1"/>
            </p:cNvSpPr>
            <p:nvPr/>
          </p:nvSpPr>
          <p:spPr bwMode="auto">
            <a:xfrm>
              <a:off x="5184" y="2832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74" name="Rectangle 62"/>
            <p:cNvSpPr>
              <a:spLocks noChangeArrowheads="1"/>
            </p:cNvSpPr>
            <p:nvPr/>
          </p:nvSpPr>
          <p:spPr bwMode="auto">
            <a:xfrm>
              <a:off x="5136" y="2544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75" name="Rectangle 63"/>
            <p:cNvSpPr>
              <a:spLocks noChangeArrowheads="1"/>
            </p:cNvSpPr>
            <p:nvPr/>
          </p:nvSpPr>
          <p:spPr bwMode="auto">
            <a:xfrm>
              <a:off x="4704" y="3707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76" name="Rectangle 64"/>
            <p:cNvSpPr>
              <a:spLocks noChangeArrowheads="1"/>
            </p:cNvSpPr>
            <p:nvPr/>
          </p:nvSpPr>
          <p:spPr bwMode="auto">
            <a:xfrm>
              <a:off x="5149" y="3088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77" name="Rectangle 65"/>
            <p:cNvSpPr>
              <a:spLocks noChangeArrowheads="1"/>
            </p:cNvSpPr>
            <p:nvPr/>
          </p:nvSpPr>
          <p:spPr bwMode="auto">
            <a:xfrm>
              <a:off x="4848" y="2064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78" name="Rectangle 66"/>
            <p:cNvSpPr>
              <a:spLocks noChangeArrowheads="1"/>
            </p:cNvSpPr>
            <p:nvPr/>
          </p:nvSpPr>
          <p:spPr bwMode="auto">
            <a:xfrm>
              <a:off x="3273" y="2342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79" name="Rectangle 67"/>
            <p:cNvSpPr>
              <a:spLocks noChangeArrowheads="1"/>
            </p:cNvSpPr>
            <p:nvPr/>
          </p:nvSpPr>
          <p:spPr bwMode="auto">
            <a:xfrm>
              <a:off x="3168" y="2544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80" name="Rectangle 68"/>
            <p:cNvSpPr>
              <a:spLocks noChangeArrowheads="1"/>
            </p:cNvSpPr>
            <p:nvPr/>
          </p:nvSpPr>
          <p:spPr bwMode="auto">
            <a:xfrm>
              <a:off x="3408" y="2112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81" name="Rectangle 69"/>
            <p:cNvSpPr>
              <a:spLocks noChangeArrowheads="1"/>
            </p:cNvSpPr>
            <p:nvPr/>
          </p:nvSpPr>
          <p:spPr bwMode="auto">
            <a:xfrm>
              <a:off x="3620" y="1964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82" name="Rectangle 70"/>
            <p:cNvSpPr>
              <a:spLocks noChangeArrowheads="1"/>
            </p:cNvSpPr>
            <p:nvPr/>
          </p:nvSpPr>
          <p:spPr bwMode="auto">
            <a:xfrm>
              <a:off x="3849" y="1819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83" name="Rectangle 71"/>
            <p:cNvSpPr>
              <a:spLocks noChangeArrowheads="1"/>
            </p:cNvSpPr>
            <p:nvPr/>
          </p:nvSpPr>
          <p:spPr bwMode="auto">
            <a:xfrm>
              <a:off x="4368" y="1824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84" name="Rectangle 72"/>
            <p:cNvSpPr>
              <a:spLocks noChangeArrowheads="1"/>
            </p:cNvSpPr>
            <p:nvPr/>
          </p:nvSpPr>
          <p:spPr bwMode="auto">
            <a:xfrm>
              <a:off x="4608" y="1920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85" name="Rectangle 73"/>
            <p:cNvSpPr>
              <a:spLocks noChangeArrowheads="1"/>
            </p:cNvSpPr>
            <p:nvPr/>
          </p:nvSpPr>
          <p:spPr bwMode="auto">
            <a:xfrm>
              <a:off x="5003" y="2265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86" name="Rectangle 74"/>
            <p:cNvSpPr>
              <a:spLocks noChangeArrowheads="1"/>
            </p:cNvSpPr>
            <p:nvPr/>
          </p:nvSpPr>
          <p:spPr bwMode="auto">
            <a:xfrm>
              <a:off x="5037" y="3327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87" name="Rectangle 75"/>
            <p:cNvSpPr>
              <a:spLocks noChangeArrowheads="1"/>
            </p:cNvSpPr>
            <p:nvPr/>
          </p:nvSpPr>
          <p:spPr bwMode="auto">
            <a:xfrm>
              <a:off x="4885" y="3529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88" name="Rectangle 76"/>
            <p:cNvSpPr>
              <a:spLocks noChangeArrowheads="1"/>
            </p:cNvSpPr>
            <p:nvPr/>
          </p:nvSpPr>
          <p:spPr bwMode="auto">
            <a:xfrm>
              <a:off x="4450" y="3794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89" name="Rectangle 77"/>
            <p:cNvSpPr>
              <a:spLocks noChangeArrowheads="1"/>
            </p:cNvSpPr>
            <p:nvPr/>
          </p:nvSpPr>
          <p:spPr bwMode="auto">
            <a:xfrm>
              <a:off x="4147" y="3846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90" name="Rectangle 78"/>
            <p:cNvSpPr>
              <a:spLocks noChangeArrowheads="1"/>
            </p:cNvSpPr>
            <p:nvPr/>
          </p:nvSpPr>
          <p:spPr bwMode="auto">
            <a:xfrm>
              <a:off x="3870" y="3783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91" name="Rectangle 79"/>
            <p:cNvSpPr>
              <a:spLocks noChangeArrowheads="1"/>
            </p:cNvSpPr>
            <p:nvPr/>
          </p:nvSpPr>
          <p:spPr bwMode="auto">
            <a:xfrm>
              <a:off x="3648" y="3648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92" name="Rectangle 80"/>
            <p:cNvSpPr>
              <a:spLocks noChangeArrowheads="1"/>
            </p:cNvSpPr>
            <p:nvPr/>
          </p:nvSpPr>
          <p:spPr bwMode="auto">
            <a:xfrm>
              <a:off x="3430" y="3447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93" name="Rectangle 81"/>
            <p:cNvSpPr>
              <a:spLocks noChangeArrowheads="1"/>
            </p:cNvSpPr>
            <p:nvPr/>
          </p:nvSpPr>
          <p:spPr bwMode="auto">
            <a:xfrm>
              <a:off x="3242" y="3236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94" name="Rectangle 82"/>
            <p:cNvSpPr>
              <a:spLocks noChangeArrowheads="1"/>
            </p:cNvSpPr>
            <p:nvPr/>
          </p:nvSpPr>
          <p:spPr bwMode="auto">
            <a:xfrm>
              <a:off x="3133" y="3001"/>
              <a:ext cx="144" cy="14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00820" name="Text Box 84"/>
          <p:cNvSpPr txBox="1">
            <a:spLocks noChangeArrowheads="1"/>
          </p:cNvSpPr>
          <p:nvPr/>
        </p:nvSpPr>
        <p:spPr bwMode="auto">
          <a:xfrm>
            <a:off x="7086600" y="974725"/>
            <a:ext cx="1905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x</a:t>
            </a:r>
            <a:r>
              <a:rPr lang="en-US" altLang="en-US" baseline="-25000" dirty="0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≈ 77 mm</a:t>
            </a:r>
          </a:p>
          <a:p>
            <a:pPr algn="l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≈ 10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mrad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l" eaLnBrk="1" hangingPunct="1"/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  <a:latin typeface="cmmi8" pitchFamily="34" charset="0"/>
              </a:rPr>
              <a:t>B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·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  <a:latin typeface="cmmi8" pitchFamily="34" charset="0"/>
              </a:rPr>
              <a:t>dl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≈ 0.1 Tm</a:t>
            </a:r>
          </a:p>
        </p:txBody>
      </p:sp>
      <p:grpSp>
        <p:nvGrpSpPr>
          <p:cNvPr id="13" name="Group 85"/>
          <p:cNvGrpSpPr>
            <a:grpSpLocks/>
          </p:cNvGrpSpPr>
          <p:nvPr/>
        </p:nvGrpSpPr>
        <p:grpSpPr bwMode="auto">
          <a:xfrm>
            <a:off x="8229600" y="4419600"/>
            <a:ext cx="838200" cy="2347913"/>
            <a:chOff x="5184" y="2784"/>
            <a:chExt cx="528" cy="1479"/>
          </a:xfrm>
        </p:grpSpPr>
        <p:grpSp>
          <p:nvGrpSpPr>
            <p:cNvPr id="133163" name="Group 86"/>
            <p:cNvGrpSpPr>
              <a:grpSpLocks/>
            </p:cNvGrpSpPr>
            <p:nvPr/>
          </p:nvGrpSpPr>
          <p:grpSpPr bwMode="auto">
            <a:xfrm>
              <a:off x="5364" y="2784"/>
              <a:ext cx="348" cy="1479"/>
              <a:chOff x="5364" y="2784"/>
              <a:chExt cx="348" cy="1479"/>
            </a:xfrm>
          </p:grpSpPr>
          <p:sp>
            <p:nvSpPr>
              <p:cNvPr id="133166" name="Line 87"/>
              <p:cNvSpPr>
                <a:spLocks noChangeShapeType="1"/>
              </p:cNvSpPr>
              <p:nvPr/>
            </p:nvSpPr>
            <p:spPr bwMode="auto">
              <a:xfrm flipH="1">
                <a:off x="5376" y="2784"/>
                <a:ext cx="96" cy="1296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167" name="Line 88"/>
              <p:cNvSpPr>
                <a:spLocks noChangeShapeType="1"/>
              </p:cNvSpPr>
              <p:nvPr/>
            </p:nvSpPr>
            <p:spPr bwMode="auto">
              <a:xfrm>
                <a:off x="5472" y="2800"/>
                <a:ext cx="144" cy="128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168" name="Line 89"/>
              <p:cNvSpPr>
                <a:spLocks noChangeShapeType="1"/>
              </p:cNvSpPr>
              <p:nvPr/>
            </p:nvSpPr>
            <p:spPr bwMode="auto">
              <a:xfrm flipV="1">
                <a:off x="5364" y="4062"/>
                <a:ext cx="252" cy="1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169" name="Text Box 90"/>
              <p:cNvSpPr txBox="1">
                <a:spLocks noChangeArrowheads="1"/>
              </p:cNvSpPr>
              <p:nvPr/>
            </p:nvSpPr>
            <p:spPr bwMode="auto">
              <a:xfrm>
                <a:off x="5376" y="4032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FF00"/>
                    </a:solidFill>
                  </a:rPr>
                  <a:t>x</a:t>
                </a:r>
                <a:r>
                  <a:rPr lang="en-US" altLang="en-US" sz="1800" baseline="-25000">
                    <a:solidFill>
                      <a:srgbClr val="FFFF00"/>
                    </a:solidFill>
                  </a:rPr>
                  <a:t>c</a:t>
                </a:r>
              </a:p>
            </p:txBody>
          </p:sp>
          <p:sp>
            <p:nvSpPr>
              <p:cNvPr id="133170" name="Text Box 91"/>
              <p:cNvSpPr txBox="1">
                <a:spLocks noChangeArrowheads="1"/>
              </p:cNvSpPr>
              <p:nvPr/>
            </p:nvSpPr>
            <p:spPr bwMode="auto">
              <a:xfrm>
                <a:off x="5568" y="3408"/>
                <a:ext cx="1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eaLnBrk="0" hangingPunct="0"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FF0000"/>
                    </a:solidFill>
                  </a:rPr>
                  <a:t>R</a:t>
                </a:r>
              </a:p>
            </p:txBody>
          </p:sp>
        </p:grpSp>
        <p:sp>
          <p:nvSpPr>
            <p:cNvPr id="133164" name="Text Box 92"/>
            <p:cNvSpPr txBox="1">
              <a:spLocks noChangeArrowheads="1"/>
            </p:cNvSpPr>
            <p:nvPr/>
          </p:nvSpPr>
          <p:spPr bwMode="auto">
            <a:xfrm>
              <a:off x="5184" y="3744"/>
              <a:ext cx="1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R</a:t>
              </a:r>
            </a:p>
          </p:txBody>
        </p:sp>
        <p:sp>
          <p:nvSpPr>
            <p:cNvPr id="133165" name="Text Box 93"/>
            <p:cNvSpPr txBox="1">
              <a:spLocks noChangeArrowheads="1"/>
            </p:cNvSpPr>
            <p:nvPr/>
          </p:nvSpPr>
          <p:spPr bwMode="auto">
            <a:xfrm>
              <a:off x="5312" y="3688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</a:rPr>
                <a:t>b</a:t>
              </a:r>
            </a:p>
          </p:txBody>
        </p:sp>
      </p:grpSp>
      <p:grpSp>
        <p:nvGrpSpPr>
          <p:cNvPr id="15" name="Group 94"/>
          <p:cNvGrpSpPr>
            <a:grpSpLocks/>
          </p:cNvGrpSpPr>
          <p:nvPr/>
        </p:nvGrpSpPr>
        <p:grpSpPr bwMode="auto">
          <a:xfrm>
            <a:off x="0" y="1066800"/>
            <a:ext cx="2560638" cy="2225675"/>
            <a:chOff x="0" y="672"/>
            <a:chExt cx="1613" cy="1402"/>
          </a:xfrm>
        </p:grpSpPr>
        <p:sp>
          <p:nvSpPr>
            <p:cNvPr id="133157" name="Text Box 95"/>
            <p:cNvSpPr txBox="1">
              <a:spLocks noChangeArrowheads="1"/>
            </p:cNvSpPr>
            <p:nvPr/>
          </p:nvSpPr>
          <p:spPr bwMode="auto">
            <a:xfrm>
              <a:off x="1008" y="1824"/>
              <a:ext cx="6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altLang="zh-CN">
                  <a:solidFill>
                    <a:srgbClr val="FFFFCC"/>
                  </a:solidFill>
                  <a:ea typeface="SimSun" panose="02010600030101010101" pitchFamily="2" charset="-122"/>
                </a:rPr>
                <a:t>Target</a:t>
              </a:r>
            </a:p>
          </p:txBody>
        </p:sp>
        <p:sp>
          <p:nvSpPr>
            <p:cNvPr id="133158" name="Rectangle 96" descr="30%"/>
            <p:cNvSpPr>
              <a:spLocks noChangeArrowheads="1"/>
            </p:cNvSpPr>
            <p:nvPr/>
          </p:nvSpPr>
          <p:spPr bwMode="auto">
            <a:xfrm>
              <a:off x="1208" y="1351"/>
              <a:ext cx="266" cy="435"/>
            </a:xfrm>
            <a:prstGeom prst="rect">
              <a:avLst/>
            </a:prstGeom>
            <a:pattFill prst="pct30">
              <a:fgClr>
                <a:schemeClr val="bg1"/>
              </a:fgClr>
              <a:bgClr>
                <a:schemeClr val="tx1"/>
              </a:bgClr>
            </a:pattFill>
            <a:ln w="158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59" name="Line 97"/>
            <p:cNvSpPr>
              <a:spLocks noChangeShapeType="1"/>
            </p:cNvSpPr>
            <p:nvPr/>
          </p:nvSpPr>
          <p:spPr bwMode="auto">
            <a:xfrm>
              <a:off x="603" y="1569"/>
              <a:ext cx="557" cy="0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0" name="Text Box 98"/>
            <p:cNvSpPr txBox="1">
              <a:spLocks noChangeArrowheads="1"/>
            </p:cNvSpPr>
            <p:nvPr/>
          </p:nvSpPr>
          <p:spPr bwMode="auto">
            <a:xfrm>
              <a:off x="0" y="1584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zh-CN" sz="1800">
                <a:solidFill>
                  <a:schemeClr val="tx1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33161" name="Text Box 99"/>
            <p:cNvSpPr txBox="1">
              <a:spLocks noChangeArrowheads="1"/>
            </p:cNvSpPr>
            <p:nvPr/>
          </p:nvSpPr>
          <p:spPr bwMode="auto">
            <a:xfrm>
              <a:off x="48" y="672"/>
              <a:ext cx="139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dirty="0" smtClean="0">
                  <a:solidFill>
                    <a:schemeClr val="bg1">
                      <a:lumMod val="75000"/>
                    </a:schemeClr>
                  </a:solidFill>
                </a:rPr>
                <a:t>Proton bunches from accelerator</a:t>
              </a:r>
              <a:endParaRPr lang="en-US" alt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33162" name="Freeform 100"/>
            <p:cNvSpPr>
              <a:spLocks/>
            </p:cNvSpPr>
            <p:nvPr/>
          </p:nvSpPr>
          <p:spPr bwMode="auto">
            <a:xfrm>
              <a:off x="96" y="1440"/>
              <a:ext cx="576" cy="252"/>
            </a:xfrm>
            <a:custGeom>
              <a:avLst/>
              <a:gdLst>
                <a:gd name="T0" fmla="*/ 0 w 576"/>
                <a:gd name="T1" fmla="*/ 312 h 312"/>
                <a:gd name="T2" fmla="*/ 144 w 576"/>
                <a:gd name="T3" fmla="*/ 264 h 312"/>
                <a:gd name="T4" fmla="*/ 192 w 576"/>
                <a:gd name="T5" fmla="*/ 168 h 312"/>
                <a:gd name="T6" fmla="*/ 240 w 576"/>
                <a:gd name="T7" fmla="*/ 24 h 312"/>
                <a:gd name="T8" fmla="*/ 336 w 576"/>
                <a:gd name="T9" fmla="*/ 24 h 312"/>
                <a:gd name="T10" fmla="*/ 384 w 576"/>
                <a:gd name="T11" fmla="*/ 120 h 312"/>
                <a:gd name="T12" fmla="*/ 432 w 576"/>
                <a:gd name="T13" fmla="*/ 216 h 312"/>
                <a:gd name="T14" fmla="*/ 480 w 576"/>
                <a:gd name="T15" fmla="*/ 264 h 312"/>
                <a:gd name="T16" fmla="*/ 576 w 576"/>
                <a:gd name="T17" fmla="*/ 312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6"/>
                <a:gd name="T28" fmla="*/ 0 h 312"/>
                <a:gd name="T29" fmla="*/ 576 w 576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6" h="312">
                  <a:moveTo>
                    <a:pt x="0" y="312"/>
                  </a:moveTo>
                  <a:cubicBezTo>
                    <a:pt x="56" y="300"/>
                    <a:pt x="112" y="288"/>
                    <a:pt x="144" y="264"/>
                  </a:cubicBezTo>
                  <a:cubicBezTo>
                    <a:pt x="176" y="240"/>
                    <a:pt x="176" y="208"/>
                    <a:pt x="192" y="168"/>
                  </a:cubicBezTo>
                  <a:cubicBezTo>
                    <a:pt x="208" y="128"/>
                    <a:pt x="216" y="48"/>
                    <a:pt x="240" y="24"/>
                  </a:cubicBezTo>
                  <a:cubicBezTo>
                    <a:pt x="264" y="0"/>
                    <a:pt x="312" y="8"/>
                    <a:pt x="336" y="24"/>
                  </a:cubicBezTo>
                  <a:cubicBezTo>
                    <a:pt x="360" y="40"/>
                    <a:pt x="368" y="88"/>
                    <a:pt x="384" y="120"/>
                  </a:cubicBezTo>
                  <a:cubicBezTo>
                    <a:pt x="400" y="152"/>
                    <a:pt x="416" y="192"/>
                    <a:pt x="432" y="216"/>
                  </a:cubicBezTo>
                  <a:cubicBezTo>
                    <a:pt x="448" y="240"/>
                    <a:pt x="456" y="248"/>
                    <a:pt x="480" y="264"/>
                  </a:cubicBezTo>
                  <a:cubicBezTo>
                    <a:pt x="504" y="280"/>
                    <a:pt x="560" y="304"/>
                    <a:pt x="576" y="312"/>
                  </a:cubicBezTo>
                </a:path>
              </a:pathLst>
            </a:cu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B. L.  Roberts,  Fermilab , 3 September 2008</a:t>
            </a:r>
            <a:r>
              <a:rPr lang="en-US" altLang="en-US" sz="14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7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0">
                <a:solidFill>
                  <a:schemeClr val="bg1"/>
                </a:solidFill>
              </a:rPr>
              <a:t>- p. </a:t>
            </a:r>
            <a:fld id="{80A9DDE8-8EC6-43FD-B15B-D28344A967E7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23</a:t>
            </a:fld>
            <a:r>
              <a:rPr lang="en-US" altLang="en-US" sz="1400" b="0">
                <a:solidFill>
                  <a:schemeClr val="bg1"/>
                </a:solidFill>
              </a:rPr>
              <a:t>/68</a:t>
            </a:r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4775"/>
            <a:ext cx="8486775" cy="6286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muon (g-2) storage ring at BNL</a:t>
            </a:r>
          </a:p>
        </p:txBody>
      </p:sp>
      <p:pic>
        <p:nvPicPr>
          <p:cNvPr id="137221" name="Picture 3" descr="g2magn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4" r="644"/>
          <a:stretch>
            <a:fillRect/>
          </a:stretch>
        </p:blipFill>
        <p:spPr bwMode="auto">
          <a:xfrm>
            <a:off x="0" y="838200"/>
            <a:ext cx="9164638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1828800" y="5257800"/>
            <a:ext cx="5486400" cy="15525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>
                <a:solidFill>
                  <a:schemeClr val="folHlink"/>
                </a:solidFill>
              </a:rPr>
              <a:t>Muon lifetime         </a:t>
            </a:r>
            <a:r>
              <a:rPr lang="en-US" altLang="en-US" sz="2400">
                <a:solidFill>
                  <a:schemeClr val="folHlink"/>
                </a:solidFill>
                <a:latin typeface="cmmib8" pitchFamily="34" charset="0"/>
              </a:rPr>
              <a:t>t</a:t>
            </a:r>
            <a:r>
              <a:rPr lang="en-US" altLang="en-US" sz="2400" i="1" baseline="-25000">
                <a:solidFill>
                  <a:schemeClr val="folHlink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400" baseline="-25000">
                <a:solidFill>
                  <a:schemeClr val="folHlink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400">
                <a:solidFill>
                  <a:schemeClr val="folHlink"/>
                </a:solidFill>
              </a:rPr>
              <a:t> =  64.4 </a:t>
            </a:r>
            <a:r>
              <a:rPr lang="en-US" altLang="en-US" sz="2400">
                <a:solidFill>
                  <a:schemeClr val="folHlink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400">
                <a:solidFill>
                  <a:schemeClr val="folHlink"/>
                </a:solidFill>
              </a:rPr>
              <a:t>s</a:t>
            </a:r>
          </a:p>
          <a:p>
            <a:pPr algn="l" eaLnBrk="1" hangingPunct="1"/>
            <a:r>
              <a:rPr lang="en-US" altLang="en-US" sz="2400">
                <a:solidFill>
                  <a:schemeClr val="folHlink"/>
                </a:solidFill>
              </a:rPr>
              <a:t>(g-2) period             </a:t>
            </a:r>
            <a:r>
              <a:rPr lang="en-US" altLang="en-US" sz="2400">
                <a:solidFill>
                  <a:schemeClr val="folHlink"/>
                </a:solidFill>
                <a:latin typeface="cmmib8" pitchFamily="34" charset="0"/>
              </a:rPr>
              <a:t>t</a:t>
            </a:r>
            <a:r>
              <a:rPr lang="en-US" altLang="en-US" sz="2400" baseline="-25000">
                <a:solidFill>
                  <a:schemeClr val="folHlink"/>
                </a:solidFill>
                <a:latin typeface="cmmib8" pitchFamily="34" charset="0"/>
              </a:rPr>
              <a:t>a</a:t>
            </a:r>
            <a:r>
              <a:rPr lang="en-US" altLang="en-US" sz="2400" baseline="-25000">
                <a:solidFill>
                  <a:schemeClr val="folHlink"/>
                </a:solidFill>
              </a:rPr>
              <a:t> </a:t>
            </a:r>
            <a:r>
              <a:rPr lang="en-US" altLang="en-US" sz="2400">
                <a:solidFill>
                  <a:schemeClr val="folHlink"/>
                </a:solidFill>
              </a:rPr>
              <a:t> = 4.37 </a:t>
            </a:r>
            <a:r>
              <a:rPr lang="en-US" altLang="en-US" sz="2400">
                <a:solidFill>
                  <a:schemeClr val="folHlink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400">
                <a:solidFill>
                  <a:schemeClr val="folHlink"/>
                </a:solidFill>
              </a:rPr>
              <a:t>s</a:t>
            </a:r>
          </a:p>
          <a:p>
            <a:pPr algn="l" eaLnBrk="1" hangingPunct="1"/>
            <a:r>
              <a:rPr lang="en-US" altLang="en-US" sz="2400">
                <a:solidFill>
                  <a:schemeClr val="folHlink"/>
                </a:solidFill>
              </a:rPr>
              <a:t>Cyclotron period    </a:t>
            </a:r>
            <a:r>
              <a:rPr lang="en-US" altLang="en-US" sz="2400">
                <a:solidFill>
                  <a:schemeClr val="folHlink"/>
                </a:solidFill>
                <a:latin typeface="cmmib8" pitchFamily="34" charset="0"/>
              </a:rPr>
              <a:t>t</a:t>
            </a:r>
            <a:r>
              <a:rPr lang="en-US" altLang="en-US" sz="2400" baseline="-25000">
                <a:solidFill>
                  <a:schemeClr val="folHlink"/>
                </a:solidFill>
                <a:latin typeface="cmmib8" pitchFamily="34" charset="0"/>
              </a:rPr>
              <a:t>C</a:t>
            </a:r>
            <a:r>
              <a:rPr lang="en-US" altLang="en-US" sz="2400" baseline="-25000">
                <a:solidFill>
                  <a:schemeClr val="folHlink"/>
                </a:solidFill>
              </a:rPr>
              <a:t> </a:t>
            </a:r>
            <a:r>
              <a:rPr lang="en-US" altLang="en-US" sz="2400">
                <a:solidFill>
                  <a:schemeClr val="folHlink"/>
                </a:solidFill>
              </a:rPr>
              <a:t> =  149 ns</a:t>
            </a:r>
          </a:p>
        </p:txBody>
      </p:sp>
      <p:sp>
        <p:nvSpPr>
          <p:cNvPr id="137223" name="Rectangle 10"/>
          <p:cNvSpPr>
            <a:spLocks noChangeArrowheads="1"/>
          </p:cNvSpPr>
          <p:nvPr/>
        </p:nvSpPr>
        <p:spPr bwMode="auto">
          <a:xfrm>
            <a:off x="2278063" y="3211513"/>
            <a:ext cx="41068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76200"/>
            <a:ext cx="7000875" cy="733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76200" y="152400"/>
            <a:ext cx="8458200" cy="685800"/>
          </a:xfrm>
          <a:prstGeom prst="rect">
            <a:avLst/>
          </a:prstGeom>
        </p:spPr>
        <p:txBody>
          <a:bodyPr vert="horz" wrap="square" lIns="0" tIns="160643" rIns="0" bIns="0" rtlCol="0">
            <a:spAutoFit/>
          </a:bodyPr>
          <a:lstStyle/>
          <a:p>
            <a:pPr marL="1403350">
              <a:lnSpc>
                <a:spcPct val="100000"/>
              </a:lnSpc>
            </a:pPr>
            <a:r>
              <a:rPr spc="105" dirty="0"/>
              <a:t>T</a:t>
            </a:r>
            <a:r>
              <a:rPr spc="-40" dirty="0"/>
              <a:t>h</a:t>
            </a:r>
            <a:r>
              <a:rPr dirty="0"/>
              <a:t>e</a:t>
            </a:r>
            <a:r>
              <a:rPr spc="-35" dirty="0"/>
              <a:t> </a:t>
            </a:r>
            <a:r>
              <a:rPr dirty="0"/>
              <a:t>ex</a:t>
            </a:r>
            <a:r>
              <a:rPr spc="-45" dirty="0"/>
              <a:t>p</a:t>
            </a:r>
            <a:r>
              <a:rPr dirty="0"/>
              <a:t>e</a:t>
            </a:r>
            <a:r>
              <a:rPr spc="30" dirty="0"/>
              <a:t>r</a:t>
            </a:r>
            <a:r>
              <a:rPr spc="-40" dirty="0"/>
              <a:t>i</a:t>
            </a:r>
            <a:r>
              <a:rPr dirty="0"/>
              <a:t>me</a:t>
            </a:r>
            <a:r>
              <a:rPr spc="-45" dirty="0"/>
              <a:t>n</a:t>
            </a:r>
            <a:r>
              <a:rPr dirty="0"/>
              <a:t>t</a:t>
            </a:r>
            <a:r>
              <a:rPr spc="265" dirty="0"/>
              <a:t> </a:t>
            </a:r>
            <a:r>
              <a:rPr dirty="0"/>
              <a:t>set</a:t>
            </a:r>
            <a:r>
              <a:rPr spc="-45" dirty="0"/>
              <a:t>u</a:t>
            </a:r>
            <a:r>
              <a:rPr dirty="0"/>
              <a:t>p</a:t>
            </a:r>
          </a:p>
        </p:txBody>
      </p:sp>
      <p:sp>
        <p:nvSpPr>
          <p:cNvPr id="7" name="object 7"/>
          <p:cNvSpPr/>
          <p:nvPr/>
        </p:nvSpPr>
        <p:spPr>
          <a:xfrm>
            <a:off x="395541" y="908748"/>
            <a:ext cx="8605266" cy="52270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5088"/>
            <a:ext cx="8610600" cy="598487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To measure </a:t>
            </a:r>
            <a:r>
              <a:rPr lang="en-US" altLang="en-US" sz="2400" i="1" smtClean="0">
                <a:latin typeface="Symbol" panose="05050102010706020507" pitchFamily="18" charset="2"/>
              </a:rPr>
              <a:t>w</a:t>
            </a:r>
            <a:r>
              <a:rPr lang="en-US" altLang="en-US" sz="2400" i="1" baseline="-25000" smtClean="0"/>
              <a:t>a</a:t>
            </a:r>
            <a:r>
              <a:rPr lang="en-US" altLang="en-US" sz="2400" smtClean="0"/>
              <a:t>, we used Pb-scintillating fiber calorimeters.</a:t>
            </a:r>
            <a:r>
              <a:rPr lang="en-US" altLang="en-US" sz="2000" smtClean="0"/>
              <a:t>      </a:t>
            </a:r>
          </a:p>
        </p:txBody>
      </p:sp>
      <p:sp>
        <p:nvSpPr>
          <p:cNvPr id="395270" name="Text Box 6"/>
          <p:cNvSpPr txBox="1">
            <a:spLocks noChangeArrowheads="1"/>
          </p:cNvSpPr>
          <p:nvPr/>
        </p:nvSpPr>
        <p:spPr bwMode="auto">
          <a:xfrm>
            <a:off x="5638800" y="5486400"/>
            <a:ext cx="3124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Count number of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latin typeface="cmmib8" pitchFamily="34" charset="0"/>
              </a:rPr>
              <a:t>e</a:t>
            </a:r>
            <a:r>
              <a:rPr lang="en-US" altLang="en-US" baseline="3000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with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  <a:latin typeface="cmmib8" pitchFamily="34" charset="0"/>
              </a:rPr>
              <a:t>E</a:t>
            </a:r>
            <a:r>
              <a:rPr lang="en-US" altLang="en-US" baseline="-25000" dirty="0" err="1">
                <a:solidFill>
                  <a:schemeClr val="bg1">
                    <a:lumMod val="75000"/>
                  </a:schemeClr>
                </a:solidFill>
                <a:latin typeface="cmmib8" pitchFamily="34" charset="0"/>
              </a:rPr>
              <a:t>e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≥ 1.8 GeV</a:t>
            </a:r>
          </a:p>
        </p:txBody>
      </p:sp>
      <p:pic>
        <p:nvPicPr>
          <p:cNvPr id="147462" name="Picture 8" descr="vacuumchamber_det-nocalo-noxp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" r="345"/>
          <a:stretch>
            <a:fillRect/>
          </a:stretch>
        </p:blipFill>
        <p:spPr bwMode="auto">
          <a:xfrm>
            <a:off x="49213" y="762000"/>
            <a:ext cx="5513387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5273" name="Picture 9" descr="xspill_double_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1804" r="25929"/>
          <a:stretch>
            <a:fillRect/>
          </a:stretch>
        </p:blipFill>
        <p:spPr bwMode="auto">
          <a:xfrm>
            <a:off x="2805113" y="3346450"/>
            <a:ext cx="26654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5275" name="Text Box 11"/>
          <p:cNvSpPr txBox="1">
            <a:spLocks noChangeArrowheads="1"/>
          </p:cNvSpPr>
          <p:nvPr/>
        </p:nvSpPr>
        <p:spPr bwMode="auto">
          <a:xfrm>
            <a:off x="3276600" y="5546725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FFFF00"/>
                </a:solidFill>
              </a:rPr>
              <a:t>400 MHz digitizer gives  </a:t>
            </a:r>
            <a:r>
              <a:rPr lang="en-US" altLang="en-US" sz="2400">
                <a:solidFill>
                  <a:srgbClr val="95E3FF"/>
                </a:solidFill>
                <a:latin typeface="cmmib8" pitchFamily="34" charset="0"/>
              </a:rPr>
              <a:t>t</a:t>
            </a:r>
            <a:r>
              <a:rPr lang="en-US" altLang="en-US" sz="2400">
                <a:solidFill>
                  <a:srgbClr val="95E3FF"/>
                </a:solidFill>
              </a:rPr>
              <a:t>, </a:t>
            </a:r>
            <a:r>
              <a:rPr lang="en-US" altLang="en-US" sz="2400">
                <a:solidFill>
                  <a:srgbClr val="95E3FF"/>
                </a:solidFill>
                <a:latin typeface="cmmib8" pitchFamily="34" charset="0"/>
              </a:rPr>
              <a:t>E</a:t>
            </a:r>
          </a:p>
        </p:txBody>
      </p:sp>
      <p:pic>
        <p:nvPicPr>
          <p:cNvPr id="395276" name="Picture 12" descr="ca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971257" y="1277143"/>
            <a:ext cx="47244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6" name="Rectangle 14"/>
          <p:cNvSpPr>
            <a:spLocks noChangeArrowheads="1"/>
          </p:cNvSpPr>
          <p:nvPr/>
        </p:nvSpPr>
        <p:spPr bwMode="auto">
          <a:xfrm>
            <a:off x="457200" y="3733800"/>
            <a:ext cx="685800" cy="11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467" name="Rectangle 15"/>
          <p:cNvSpPr>
            <a:spLocks noChangeArrowheads="1"/>
          </p:cNvSpPr>
          <p:nvPr/>
        </p:nvSpPr>
        <p:spPr bwMode="auto">
          <a:xfrm>
            <a:off x="1155700" y="3733800"/>
            <a:ext cx="749300" cy="1016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5277" name="Line 13"/>
          <p:cNvSpPr>
            <a:spLocks noChangeShapeType="1"/>
          </p:cNvSpPr>
          <p:nvPr/>
        </p:nvSpPr>
        <p:spPr bwMode="auto">
          <a:xfrm>
            <a:off x="533400" y="3810000"/>
            <a:ext cx="1295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B. L.  Roberts,  Fermilab , 3 September 2008</a:t>
            </a:r>
            <a:r>
              <a:rPr lang="en-US" altLang="en-US" sz="14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95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0">
                <a:solidFill>
                  <a:schemeClr val="bg1"/>
                </a:solidFill>
              </a:rPr>
              <a:t>- p. </a:t>
            </a:r>
            <a:fld id="{84797BA2-6D4E-41BC-8824-E23DCAF044D3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26</a:t>
            </a:fld>
            <a:r>
              <a:rPr lang="en-US" altLang="en-US" sz="1400" b="0">
                <a:solidFill>
                  <a:schemeClr val="bg1"/>
                </a:solidFill>
              </a:rPr>
              <a:t>/68</a:t>
            </a:r>
          </a:p>
        </p:txBody>
      </p:sp>
      <p:pic>
        <p:nvPicPr>
          <p:cNvPr id="149508" name="Picture 2" descr="wiggle01_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4309" r="1784" b="2873"/>
          <a:stretch>
            <a:fillRect/>
          </a:stretch>
        </p:blipFill>
        <p:spPr bwMode="auto">
          <a:xfrm>
            <a:off x="0" y="28194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000125"/>
          </a:xfrm>
        </p:spPr>
        <p:txBody>
          <a:bodyPr/>
          <a:lstStyle/>
          <a:p>
            <a:pPr eaLnBrk="1" hangingPunct="1"/>
            <a:r>
              <a:rPr lang="en-US" altLang="en-US" sz="2400" dirty="0" err="1" smtClean="0"/>
              <a:t>BNLexpt</a:t>
            </a:r>
            <a:r>
              <a:rPr lang="en-US" altLang="en-US" sz="2400" dirty="0" smtClean="0"/>
              <a:t> 821:</a:t>
            </a:r>
            <a:br>
              <a:rPr lang="en-US" altLang="en-US" sz="2400" dirty="0" smtClean="0"/>
            </a:br>
            <a:r>
              <a:rPr lang="en-US" altLang="en-US" sz="2400" dirty="0" smtClean="0"/>
              <a:t>arrival-time spectrum of high-energy decay electrons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420956"/>
              </p:ext>
            </p:extLst>
          </p:nvPr>
        </p:nvGraphicFramePr>
        <p:xfrm>
          <a:off x="1524000" y="1143000"/>
          <a:ext cx="602782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5" imgW="2120760" imgH="241200" progId="Equation.DSMT4">
                  <p:embed/>
                </p:oleObj>
              </mc:Choice>
              <mc:Fallback>
                <p:oleObj name="Equation" r:id="rId5" imgW="2120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1143000"/>
                        <a:ext cx="6027821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282540"/>
              </p:ext>
            </p:extLst>
          </p:nvPr>
        </p:nvGraphicFramePr>
        <p:xfrm>
          <a:off x="2133600" y="2020888"/>
          <a:ext cx="407828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7" imgW="1434960" imgH="253800" progId="Equation.DSMT4">
                  <p:embed/>
                </p:oleObj>
              </mc:Choice>
              <mc:Fallback>
                <p:oleObj name="Equation" r:id="rId7" imgW="1434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0" y="2020888"/>
                        <a:ext cx="4078287" cy="722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</a:t>
            </a:r>
            <a:r>
              <a:rPr lang="en-US" dirty="0" err="1"/>
              <a:t>expt</a:t>
            </a:r>
            <a:r>
              <a:rPr lang="en-US" dirty="0"/>
              <a:t>: Measuring </a:t>
            </a:r>
            <a:r>
              <a:rPr lang="en-US" dirty="0" smtClean="0">
                <a:sym typeface="Symbol" panose="05050102010706020507" pitchFamily="18" charset="2"/>
              </a:rPr>
              <a:t></a:t>
            </a:r>
            <a:r>
              <a:rPr lang="en-US" baseline="-25000" dirty="0" smtClean="0"/>
              <a:t>a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76" y="4564743"/>
            <a:ext cx="8534400" cy="2293257"/>
          </a:xfrm>
        </p:spPr>
        <p:txBody>
          <a:bodyPr/>
          <a:lstStyle/>
          <a:p>
            <a:r>
              <a:rPr lang="en-US" sz="2400" dirty="0"/>
              <a:t>The integrated number of electrons (above Eth) modulated at </a:t>
            </a:r>
            <a:r>
              <a:rPr lang="en-US" sz="2400" dirty="0" smtClean="0">
                <a:sym typeface="Symbol" panose="05050102010706020507" pitchFamily="18" charset="2"/>
              </a:rPr>
              <a:t></a:t>
            </a:r>
            <a:r>
              <a:rPr lang="en-US" sz="2400" baseline="-25000" dirty="0" smtClean="0">
                <a:sym typeface="Symbol" panose="05050102010706020507" pitchFamily="18" charset="2"/>
              </a:rPr>
              <a:t>a</a:t>
            </a:r>
            <a:endParaRPr lang="en-US" sz="2400" dirty="0"/>
          </a:p>
          <a:p>
            <a:r>
              <a:rPr lang="en-US" sz="2400" dirty="0"/>
              <a:t>Angular distribution of decayed electrons correlated to muon spin</a:t>
            </a:r>
          </a:p>
          <a:p>
            <a:r>
              <a:rPr lang="en-US" sz="2400" dirty="0"/>
              <a:t>Five parameter fit to </a:t>
            </a:r>
            <a:r>
              <a:rPr lang="en-US" sz="2400" dirty="0" smtClean="0"/>
              <a:t>extract </a:t>
            </a:r>
            <a:r>
              <a:rPr lang="en-US" sz="2400" dirty="0">
                <a:sym typeface="Symbol" panose="05050102010706020507" pitchFamily="18" charset="2"/>
              </a:rPr>
              <a:t></a:t>
            </a:r>
            <a:r>
              <a:rPr lang="en-US" sz="2400" baseline="-25000" dirty="0">
                <a:sym typeface="Symbol" panose="05050102010706020507" pitchFamily="18" charset="2"/>
              </a:rPr>
              <a:t>a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4858933" cy="2956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26932"/>
            <a:ext cx="3414056" cy="311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961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925" y="76200"/>
            <a:ext cx="7296150" cy="733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381000" y="0"/>
            <a:ext cx="8458200" cy="685800"/>
          </a:xfrm>
          <a:prstGeom prst="rect">
            <a:avLst/>
          </a:prstGeom>
        </p:spPr>
        <p:txBody>
          <a:bodyPr vert="horz" wrap="square" lIns="0" tIns="160643" rIns="0" bIns="0" rtlCol="0">
            <a:spAutoFit/>
          </a:bodyPr>
          <a:lstStyle/>
          <a:p>
            <a:pPr marL="1057275">
              <a:lnSpc>
                <a:spcPct val="100000"/>
              </a:lnSpc>
            </a:pPr>
            <a:r>
              <a:rPr spc="-40" dirty="0"/>
              <a:t>F</a:t>
            </a:r>
            <a:r>
              <a:rPr dirty="0"/>
              <a:t>e</a:t>
            </a:r>
            <a:r>
              <a:rPr spc="30" dirty="0"/>
              <a:t>r</a:t>
            </a:r>
            <a:r>
              <a:rPr dirty="0"/>
              <a:t>m</a:t>
            </a:r>
            <a:r>
              <a:rPr spc="-45" dirty="0"/>
              <a:t>il</a:t>
            </a:r>
            <a:r>
              <a:rPr dirty="0"/>
              <a:t>ab</a:t>
            </a:r>
            <a:r>
              <a:rPr spc="220" dirty="0"/>
              <a:t> </a:t>
            </a:r>
            <a:r>
              <a:rPr spc="-40" dirty="0"/>
              <a:t>Muo</a:t>
            </a:r>
            <a:r>
              <a:rPr dirty="0"/>
              <a:t>n</a:t>
            </a:r>
            <a:r>
              <a:rPr spc="150" dirty="0"/>
              <a:t> </a:t>
            </a:r>
            <a:r>
              <a:rPr spc="-40" dirty="0"/>
              <a:t>C</a:t>
            </a:r>
            <a:r>
              <a:rPr dirty="0"/>
              <a:t>am</a:t>
            </a:r>
            <a:r>
              <a:rPr spc="-45" dirty="0"/>
              <a:t>p</a:t>
            </a:r>
            <a:r>
              <a:rPr spc="-40" dirty="0"/>
              <a:t>u</a:t>
            </a:r>
            <a:r>
              <a:rPr dirty="0"/>
              <a:t>s</a:t>
            </a:r>
          </a:p>
        </p:txBody>
      </p:sp>
      <p:sp>
        <p:nvSpPr>
          <p:cNvPr id="7" name="object 7"/>
          <p:cNvSpPr/>
          <p:nvPr/>
        </p:nvSpPr>
        <p:spPr>
          <a:xfrm>
            <a:off x="205828" y="836764"/>
            <a:ext cx="4942205" cy="5616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03316" y="836714"/>
            <a:ext cx="3905250" cy="5314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925" y="76200"/>
            <a:ext cx="7296150" cy="733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200" y="45790"/>
            <a:ext cx="8458200" cy="716210"/>
          </a:xfrm>
          <a:prstGeom prst="rect">
            <a:avLst/>
          </a:prstGeom>
        </p:spPr>
        <p:txBody>
          <a:bodyPr vert="horz" wrap="square" lIns="0" tIns="160643" rIns="0" bIns="0" rtlCol="0">
            <a:spAutoFit/>
          </a:bodyPr>
          <a:lstStyle/>
          <a:p>
            <a:pPr marL="1057275">
              <a:lnSpc>
                <a:spcPct val="100000"/>
              </a:lnSpc>
            </a:pPr>
            <a:r>
              <a:rPr spc="-40" dirty="0"/>
              <a:t>F</a:t>
            </a:r>
            <a:r>
              <a:rPr dirty="0"/>
              <a:t>e</a:t>
            </a:r>
            <a:r>
              <a:rPr spc="30" dirty="0"/>
              <a:t>r</a:t>
            </a:r>
            <a:r>
              <a:rPr dirty="0"/>
              <a:t>m</a:t>
            </a:r>
            <a:r>
              <a:rPr spc="-45" dirty="0"/>
              <a:t>il</a:t>
            </a:r>
            <a:r>
              <a:rPr dirty="0"/>
              <a:t>ab</a:t>
            </a:r>
            <a:r>
              <a:rPr spc="220" dirty="0"/>
              <a:t> </a:t>
            </a:r>
            <a:r>
              <a:rPr spc="-40" dirty="0"/>
              <a:t>Muo</a:t>
            </a:r>
            <a:r>
              <a:rPr dirty="0"/>
              <a:t>n</a:t>
            </a:r>
            <a:r>
              <a:rPr spc="150" dirty="0"/>
              <a:t> </a:t>
            </a:r>
            <a:r>
              <a:rPr spc="-40" dirty="0"/>
              <a:t>C</a:t>
            </a:r>
            <a:r>
              <a:rPr dirty="0"/>
              <a:t>am</a:t>
            </a:r>
            <a:r>
              <a:rPr spc="-45" dirty="0"/>
              <a:t>p</a:t>
            </a:r>
            <a:r>
              <a:rPr spc="-40" dirty="0"/>
              <a:t>u</a:t>
            </a:r>
            <a:r>
              <a:rPr dirty="0"/>
              <a:t>s</a:t>
            </a:r>
          </a:p>
        </p:txBody>
      </p:sp>
      <p:sp>
        <p:nvSpPr>
          <p:cNvPr id="7" name="object 7"/>
          <p:cNvSpPr/>
          <p:nvPr/>
        </p:nvSpPr>
        <p:spPr>
          <a:xfrm>
            <a:off x="395541" y="836777"/>
            <a:ext cx="7776845" cy="5532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514" y="836764"/>
            <a:ext cx="8262620" cy="547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8382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Gyromagnetic ratio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458200" cy="5943600"/>
          </a:xfrm>
        </p:spPr>
        <p:txBody>
          <a:bodyPr/>
          <a:lstStyle/>
          <a:p>
            <a:r>
              <a:rPr lang="en-US" sz="2400" dirty="0" smtClean="0"/>
              <a:t> orbiting charged particle  behaves like current loop 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smtClean="0">
                <a:sym typeface="Symbol" pitchFamily="18" charset="2"/>
              </a:rPr>
              <a:t> magnetic moment  </a:t>
            </a:r>
            <a:r>
              <a:rPr lang="el-GR" sz="2400" dirty="0" smtClean="0">
                <a:sym typeface="Symbol" pitchFamily="18" charset="2"/>
              </a:rPr>
              <a:t>μ</a:t>
            </a:r>
            <a:r>
              <a:rPr lang="en-US" sz="2400" dirty="0" smtClean="0">
                <a:sym typeface="Symbol" pitchFamily="18" charset="2"/>
              </a:rPr>
              <a:t> = current x area	</a:t>
            </a:r>
            <a:endParaRPr lang="en-US" sz="2400" dirty="0">
              <a:sym typeface="Symbol" pitchFamily="18" charset="2"/>
            </a:endParaRPr>
          </a:p>
          <a:p>
            <a:pPr lvl="1"/>
            <a:r>
              <a:rPr lang="en-US" sz="2400" dirty="0" smtClean="0">
                <a:sym typeface="Symbol" pitchFamily="18" charset="2"/>
              </a:rPr>
              <a:t>loop current = </a:t>
            </a:r>
            <a:r>
              <a:rPr lang="en-US" sz="2400" dirty="0">
                <a:sym typeface="Symbol" pitchFamily="18" charset="2"/>
              </a:rPr>
              <a:t>q</a:t>
            </a:r>
            <a:r>
              <a:rPr lang="en-US" sz="2400" dirty="0" smtClean="0">
                <a:sym typeface="Symbol" pitchFamily="18" charset="2"/>
              </a:rPr>
              <a:t>v/(2</a:t>
            </a:r>
            <a:r>
              <a:rPr lang="el-GR" sz="2400" dirty="0" smtClean="0">
                <a:sym typeface="Symbol" pitchFamily="18" charset="2"/>
              </a:rPr>
              <a:t>π</a:t>
            </a:r>
            <a:r>
              <a:rPr lang="en-US" sz="2400" dirty="0" smtClean="0">
                <a:sym typeface="Symbol" pitchFamily="18" charset="2"/>
              </a:rPr>
              <a:t>r)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 angular momentum  L = </a:t>
            </a:r>
            <a:r>
              <a:rPr lang="en-US" sz="2400" dirty="0" err="1" smtClean="0">
                <a:sym typeface="Symbol" pitchFamily="18" charset="2"/>
              </a:rPr>
              <a:t>mvr</a:t>
            </a:r>
            <a:r>
              <a:rPr lang="en-US" sz="2400" dirty="0" smtClean="0">
                <a:sym typeface="Symbol" pitchFamily="18" charset="2"/>
              </a:rPr>
              <a:t>  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magnetic moment  </a:t>
            </a:r>
          </a:p>
          <a:p>
            <a:r>
              <a:rPr lang="en-US" sz="2400" dirty="0" smtClean="0">
                <a:sym typeface="Symbol" pitchFamily="18" charset="2"/>
              </a:rPr>
              <a:t>Same formula is obtained for rotating body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(can be thought of as consisting of many small particles orbiting around axis)</a:t>
            </a:r>
          </a:p>
          <a:p>
            <a:r>
              <a:rPr lang="en-US" sz="2400" dirty="0" smtClean="0">
                <a:sym typeface="Symbol" pitchFamily="18" charset="2"/>
              </a:rPr>
              <a:t>Def: gyromagnetic ratio</a:t>
            </a:r>
          </a:p>
          <a:p>
            <a:pPr lvl="1"/>
            <a:r>
              <a:rPr lang="en-US" sz="2400" dirty="0">
                <a:sym typeface="Symbol" pitchFamily="18" charset="2"/>
              </a:rPr>
              <a:t>G</a:t>
            </a:r>
            <a:r>
              <a:rPr lang="en-US" sz="2400" dirty="0" smtClean="0">
                <a:sym typeface="Symbol" pitchFamily="18" charset="2"/>
              </a:rPr>
              <a:t>= ratio between magnetic dipole			 moment and angular momentum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For classical particle 									</a:t>
            </a:r>
          </a:p>
        </p:txBody>
      </p:sp>
      <p:sp>
        <p:nvSpPr>
          <p:cNvPr id="4103" name="Text Box 6"/>
          <p:cNvSpPr txBox="1">
            <a:spLocks noChangeAspect="1" noChangeArrowheads="1"/>
          </p:cNvSpPr>
          <p:nvPr/>
        </p:nvSpPr>
        <p:spPr bwMode="auto">
          <a:xfrm>
            <a:off x="6252210" y="4191000"/>
            <a:ext cx="2663190" cy="195745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19"/>
          <p:cNvGrpSpPr>
            <a:grpSpLocks noChangeAspect="1"/>
          </p:cNvGrpSpPr>
          <p:nvPr/>
        </p:nvGrpSpPr>
        <p:grpSpPr bwMode="auto">
          <a:xfrm>
            <a:off x="6248400" y="4191000"/>
            <a:ext cx="2438400" cy="1828800"/>
            <a:chOff x="3642" y="2400"/>
            <a:chExt cx="1871" cy="1440"/>
          </a:xfrm>
        </p:grpSpPr>
        <p:sp>
          <p:nvSpPr>
            <p:cNvPr id="4105" name="Oval 20"/>
            <p:cNvSpPr>
              <a:spLocks noChangeArrowheads="1"/>
            </p:cNvSpPr>
            <p:nvPr/>
          </p:nvSpPr>
          <p:spPr bwMode="auto">
            <a:xfrm>
              <a:off x="3936" y="3264"/>
              <a:ext cx="1488" cy="336"/>
            </a:xfrm>
            <a:prstGeom prst="ellipse">
              <a:avLst/>
            </a:prstGeom>
            <a:solidFill>
              <a:srgbClr val="FFFF00">
                <a:alpha val="79999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6" name="Line 21"/>
            <p:cNvSpPr>
              <a:spLocks noChangeShapeType="1"/>
            </p:cNvSpPr>
            <p:nvPr/>
          </p:nvSpPr>
          <p:spPr bwMode="auto">
            <a:xfrm flipV="1">
              <a:off x="4686" y="2488"/>
              <a:ext cx="0" cy="854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 type="arrow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7" name="Oval 22"/>
            <p:cNvSpPr>
              <a:spLocks noChangeArrowheads="1"/>
            </p:cNvSpPr>
            <p:nvPr/>
          </p:nvSpPr>
          <p:spPr bwMode="auto">
            <a:xfrm>
              <a:off x="4575" y="3329"/>
              <a:ext cx="210" cy="206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184776"/>
                </a:gs>
              </a:gsLst>
              <a:path path="shape">
                <a:fillToRect l="50000" t="50000" r="50000" b="50000"/>
              </a:path>
            </a:gradFill>
            <a:ln w="285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8" name="Freeform 23"/>
            <p:cNvSpPr>
              <a:spLocks/>
            </p:cNvSpPr>
            <p:nvPr/>
          </p:nvSpPr>
          <p:spPr bwMode="auto">
            <a:xfrm>
              <a:off x="4574" y="3423"/>
              <a:ext cx="211" cy="113"/>
            </a:xfrm>
            <a:custGeom>
              <a:avLst/>
              <a:gdLst>
                <a:gd name="T0" fmla="*/ 0 w 211"/>
                <a:gd name="T1" fmla="*/ 3 h 113"/>
                <a:gd name="T2" fmla="*/ 13 w 211"/>
                <a:gd name="T3" fmla="*/ 23 h 113"/>
                <a:gd name="T4" fmla="*/ 42 w 211"/>
                <a:gd name="T5" fmla="*/ 33 h 113"/>
                <a:gd name="T6" fmla="*/ 76 w 211"/>
                <a:gd name="T7" fmla="*/ 39 h 113"/>
                <a:gd name="T8" fmla="*/ 114 w 211"/>
                <a:gd name="T9" fmla="*/ 42 h 113"/>
                <a:gd name="T10" fmla="*/ 150 w 211"/>
                <a:gd name="T11" fmla="*/ 39 h 113"/>
                <a:gd name="T12" fmla="*/ 184 w 211"/>
                <a:gd name="T13" fmla="*/ 30 h 113"/>
                <a:gd name="T14" fmla="*/ 204 w 211"/>
                <a:gd name="T15" fmla="*/ 18 h 113"/>
                <a:gd name="T16" fmla="*/ 211 w 211"/>
                <a:gd name="T17" fmla="*/ 0 h 113"/>
                <a:gd name="T18" fmla="*/ 211 w 211"/>
                <a:gd name="T19" fmla="*/ 35 h 113"/>
                <a:gd name="T20" fmla="*/ 198 w 211"/>
                <a:gd name="T21" fmla="*/ 62 h 113"/>
                <a:gd name="T22" fmla="*/ 174 w 211"/>
                <a:gd name="T23" fmla="*/ 90 h 113"/>
                <a:gd name="T24" fmla="*/ 139 w 211"/>
                <a:gd name="T25" fmla="*/ 110 h 113"/>
                <a:gd name="T26" fmla="*/ 103 w 211"/>
                <a:gd name="T27" fmla="*/ 113 h 113"/>
                <a:gd name="T28" fmla="*/ 75 w 211"/>
                <a:gd name="T29" fmla="*/ 110 h 113"/>
                <a:gd name="T30" fmla="*/ 49 w 211"/>
                <a:gd name="T31" fmla="*/ 98 h 113"/>
                <a:gd name="T32" fmla="*/ 24 w 211"/>
                <a:gd name="T33" fmla="*/ 80 h 113"/>
                <a:gd name="T34" fmla="*/ 7 w 211"/>
                <a:gd name="T35" fmla="*/ 48 h 113"/>
                <a:gd name="T36" fmla="*/ 1 w 211"/>
                <a:gd name="T37" fmla="*/ 24 h 113"/>
                <a:gd name="T38" fmla="*/ 0 w 211"/>
                <a:gd name="T39" fmla="*/ 3 h 1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1"/>
                <a:gd name="T61" fmla="*/ 0 h 113"/>
                <a:gd name="T62" fmla="*/ 211 w 211"/>
                <a:gd name="T63" fmla="*/ 113 h 1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1" h="113">
                  <a:moveTo>
                    <a:pt x="0" y="3"/>
                  </a:moveTo>
                  <a:lnTo>
                    <a:pt x="13" y="23"/>
                  </a:lnTo>
                  <a:cubicBezTo>
                    <a:pt x="20" y="28"/>
                    <a:pt x="32" y="30"/>
                    <a:pt x="42" y="33"/>
                  </a:cubicBezTo>
                  <a:cubicBezTo>
                    <a:pt x="52" y="36"/>
                    <a:pt x="64" y="37"/>
                    <a:pt x="76" y="39"/>
                  </a:cubicBezTo>
                  <a:cubicBezTo>
                    <a:pt x="88" y="41"/>
                    <a:pt x="102" y="42"/>
                    <a:pt x="114" y="42"/>
                  </a:cubicBezTo>
                  <a:cubicBezTo>
                    <a:pt x="126" y="42"/>
                    <a:pt x="138" y="41"/>
                    <a:pt x="150" y="39"/>
                  </a:cubicBezTo>
                  <a:cubicBezTo>
                    <a:pt x="162" y="37"/>
                    <a:pt x="175" y="34"/>
                    <a:pt x="184" y="30"/>
                  </a:cubicBezTo>
                  <a:cubicBezTo>
                    <a:pt x="193" y="26"/>
                    <a:pt x="200" y="23"/>
                    <a:pt x="204" y="18"/>
                  </a:cubicBezTo>
                  <a:lnTo>
                    <a:pt x="211" y="0"/>
                  </a:lnTo>
                  <a:lnTo>
                    <a:pt x="211" y="35"/>
                  </a:lnTo>
                  <a:lnTo>
                    <a:pt x="198" y="62"/>
                  </a:lnTo>
                  <a:lnTo>
                    <a:pt x="174" y="90"/>
                  </a:lnTo>
                  <a:lnTo>
                    <a:pt x="139" y="110"/>
                  </a:lnTo>
                  <a:lnTo>
                    <a:pt x="103" y="113"/>
                  </a:lnTo>
                  <a:lnTo>
                    <a:pt x="75" y="110"/>
                  </a:lnTo>
                  <a:lnTo>
                    <a:pt x="49" y="98"/>
                  </a:lnTo>
                  <a:lnTo>
                    <a:pt x="24" y="80"/>
                  </a:lnTo>
                  <a:lnTo>
                    <a:pt x="7" y="48"/>
                  </a:lnTo>
                  <a:lnTo>
                    <a:pt x="1" y="2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00">
                <a:alpha val="79999"/>
              </a:srgbClr>
            </a:solidFill>
            <a:ln w="2857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9" name="Line 24"/>
            <p:cNvSpPr>
              <a:spLocks noChangeShapeType="1"/>
            </p:cNvSpPr>
            <p:nvPr/>
          </p:nvSpPr>
          <p:spPr bwMode="auto">
            <a:xfrm flipV="1">
              <a:off x="5134" y="3549"/>
              <a:ext cx="72" cy="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10" name="Text Box 25"/>
            <p:cNvSpPr txBox="1">
              <a:spLocks noChangeArrowheads="1"/>
            </p:cNvSpPr>
            <p:nvPr/>
          </p:nvSpPr>
          <p:spPr bwMode="auto">
            <a:xfrm>
              <a:off x="4944" y="3552"/>
              <a:ext cx="336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2400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q</a:t>
              </a:r>
            </a:p>
          </p:txBody>
        </p:sp>
        <p:sp>
          <p:nvSpPr>
            <p:cNvPr id="4111" name="Line 26"/>
            <p:cNvSpPr>
              <a:spLocks noChangeShapeType="1"/>
            </p:cNvSpPr>
            <p:nvPr/>
          </p:nvSpPr>
          <p:spPr bwMode="auto">
            <a:xfrm>
              <a:off x="4774" y="3446"/>
              <a:ext cx="259" cy="10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12" name="Oval 27"/>
            <p:cNvSpPr>
              <a:spLocks noChangeArrowheads="1"/>
            </p:cNvSpPr>
            <p:nvPr/>
          </p:nvSpPr>
          <p:spPr bwMode="auto">
            <a:xfrm>
              <a:off x="5016" y="3527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285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28"/>
            <p:cNvGraphicFramePr>
              <a:graphicFrameLocks noChangeAspect="1"/>
            </p:cNvGraphicFramePr>
            <p:nvPr/>
          </p:nvGraphicFramePr>
          <p:xfrm>
            <a:off x="4853" y="3299"/>
            <a:ext cx="145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" name="Equation" r:id="rId3" imgW="3648600" imgH="5266800" progId="Equation.3">
                    <p:embed/>
                  </p:oleObj>
                </mc:Choice>
                <mc:Fallback>
                  <p:oleObj name="Equation" r:id="rId3" imgW="3648600" imgH="5266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3" y="3299"/>
                          <a:ext cx="145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3" name="Arc 29"/>
            <p:cNvSpPr>
              <a:spLocks/>
            </p:cNvSpPr>
            <p:nvPr/>
          </p:nvSpPr>
          <p:spPr bwMode="auto">
            <a:xfrm flipV="1">
              <a:off x="4676" y="3241"/>
              <a:ext cx="837" cy="333"/>
            </a:xfrm>
            <a:custGeom>
              <a:avLst/>
              <a:gdLst>
                <a:gd name="T0" fmla="*/ 1 w 21600"/>
                <a:gd name="T1" fmla="*/ 0 h 33214"/>
                <a:gd name="T2" fmla="*/ 1 w 21600"/>
                <a:gd name="T3" fmla="*/ 0 h 33214"/>
                <a:gd name="T4" fmla="*/ 0 w 21600"/>
                <a:gd name="T5" fmla="*/ 0 h 3321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3214"/>
                <a:gd name="T11" fmla="*/ 21600 w 21600"/>
                <a:gd name="T12" fmla="*/ 33214 h 33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3214" fill="none" extrusionOk="0">
                  <a:moveTo>
                    <a:pt x="16225" y="0"/>
                  </a:moveTo>
                  <a:cubicBezTo>
                    <a:pt x="19689" y="3942"/>
                    <a:pt x="21600" y="9010"/>
                    <a:pt x="21600" y="14258"/>
                  </a:cubicBezTo>
                  <a:cubicBezTo>
                    <a:pt x="21600" y="22157"/>
                    <a:pt x="17287" y="29427"/>
                    <a:pt x="10354" y="33214"/>
                  </a:cubicBezTo>
                </a:path>
                <a:path w="21600" h="33214" stroke="0" extrusionOk="0">
                  <a:moveTo>
                    <a:pt x="16225" y="0"/>
                  </a:moveTo>
                  <a:cubicBezTo>
                    <a:pt x="19689" y="3942"/>
                    <a:pt x="21600" y="9010"/>
                    <a:pt x="21600" y="14258"/>
                  </a:cubicBezTo>
                  <a:cubicBezTo>
                    <a:pt x="21600" y="22157"/>
                    <a:pt x="17287" y="29427"/>
                    <a:pt x="10354" y="33214"/>
                  </a:cubicBezTo>
                  <a:lnTo>
                    <a:pt x="0" y="14258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14" name="Text Box 30"/>
            <p:cNvSpPr txBox="1">
              <a:spLocks noChangeArrowheads="1"/>
            </p:cNvSpPr>
            <p:nvPr/>
          </p:nvSpPr>
          <p:spPr bwMode="auto">
            <a:xfrm>
              <a:off x="5088" y="3024"/>
              <a:ext cx="384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2400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  <a:endParaRPr lang="en-US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115" name="Text Box 31"/>
            <p:cNvSpPr txBox="1">
              <a:spLocks noChangeArrowheads="1"/>
            </p:cNvSpPr>
            <p:nvPr/>
          </p:nvSpPr>
          <p:spPr bwMode="auto">
            <a:xfrm>
              <a:off x="3642" y="2976"/>
              <a:ext cx="384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2400">
                  <a:solidFill>
                    <a:srgbClr val="4C2600"/>
                  </a:solidFill>
                  <a:latin typeface="Times New Roman" pitchFamily="18" charset="0"/>
                </a:rPr>
                <a:t>A</a:t>
              </a:r>
              <a:endParaRPr lang="en-US" sz="2400">
                <a:solidFill>
                  <a:srgbClr val="4C2600"/>
                </a:solidFill>
                <a:latin typeface="Times New Roman" pitchFamily="18" charset="0"/>
              </a:endParaRPr>
            </a:p>
          </p:txBody>
        </p:sp>
        <p:sp>
          <p:nvSpPr>
            <p:cNvPr id="4116" name="Line 32"/>
            <p:cNvSpPr>
              <a:spLocks noChangeShapeType="1"/>
            </p:cNvSpPr>
            <p:nvPr/>
          </p:nvSpPr>
          <p:spPr bwMode="auto">
            <a:xfrm>
              <a:off x="3931" y="3209"/>
              <a:ext cx="320" cy="247"/>
            </a:xfrm>
            <a:prstGeom prst="line">
              <a:avLst/>
            </a:prstGeom>
            <a:noFill/>
            <a:ln w="28575">
              <a:solidFill>
                <a:srgbClr val="4C2600"/>
              </a:solidFill>
              <a:round/>
              <a:headEnd/>
              <a:tailEnd type="arrow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9" name="Object 33"/>
            <p:cNvGraphicFramePr>
              <a:graphicFrameLocks noChangeAspect="1"/>
            </p:cNvGraphicFramePr>
            <p:nvPr/>
          </p:nvGraphicFramePr>
          <p:xfrm>
            <a:off x="4752" y="2400"/>
            <a:ext cx="177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" name="Equation" r:id="rId5" imgW="4462200" imgH="6485400" progId="Equation.3">
                    <p:embed/>
                  </p:oleObj>
                </mc:Choice>
                <mc:Fallback>
                  <p:oleObj name="Equation" r:id="rId5" imgW="4462200" imgH="6485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2400"/>
                          <a:ext cx="177" cy="2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7" name="Line 34"/>
            <p:cNvSpPr>
              <a:spLocks noChangeShapeType="1"/>
            </p:cNvSpPr>
            <p:nvPr/>
          </p:nvSpPr>
          <p:spPr bwMode="auto">
            <a:xfrm flipV="1">
              <a:off x="4368" y="2928"/>
              <a:ext cx="0" cy="4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100" name="Object 35"/>
            <p:cNvGraphicFramePr>
              <a:graphicFrameLocks noChangeAspect="1"/>
            </p:cNvGraphicFramePr>
            <p:nvPr/>
          </p:nvGraphicFramePr>
          <p:xfrm>
            <a:off x="4151" y="2791"/>
            <a:ext cx="161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" name="Equation" r:id="rId7" imgW="4055400" imgH="5266800" progId="Equation.3">
                    <p:embed/>
                  </p:oleObj>
                </mc:Choice>
                <mc:Fallback>
                  <p:oleObj name="Equation" r:id="rId7" imgW="4055400" imgH="5266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1" y="2791"/>
                          <a:ext cx="161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09463"/>
              </p:ext>
            </p:extLst>
          </p:nvPr>
        </p:nvGraphicFramePr>
        <p:xfrm>
          <a:off x="3746500" y="2420938"/>
          <a:ext cx="373538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9" imgW="2666880" imgH="393480" progId="Equation.DSMT4">
                  <p:embed/>
                </p:oleObj>
              </mc:Choice>
              <mc:Fallback>
                <p:oleObj name="Equation" r:id="rId9" imgW="2666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46500" y="2420938"/>
                        <a:ext cx="3735388" cy="55086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845573"/>
              </p:ext>
            </p:extLst>
          </p:nvPr>
        </p:nvGraphicFramePr>
        <p:xfrm>
          <a:off x="4148138" y="5392738"/>
          <a:ext cx="7651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11" imgW="545760" imgH="393480" progId="Equation.DSMT4">
                  <p:embed/>
                </p:oleObj>
              </mc:Choice>
              <mc:Fallback>
                <p:oleObj name="Equation" r:id="rId11" imgW="545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48138" y="5392738"/>
                        <a:ext cx="765175" cy="55086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5953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23925" y="76200"/>
            <a:ext cx="7296150" cy="733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sz="3600" kern="0" spc="105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T</a:t>
            </a:r>
            <a:r>
              <a:rPr lang="en-US" sz="3600" kern="0" spc="-4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h</a:t>
            </a:r>
            <a:r>
              <a:rPr lang="en-US" sz="3600" kern="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e</a:t>
            </a:r>
            <a:r>
              <a:rPr lang="en-US" sz="3600" kern="0" spc="-35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 </a:t>
            </a:r>
            <a:r>
              <a:rPr lang="en-US" sz="3600" kern="0" spc="3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r</a:t>
            </a:r>
            <a:r>
              <a:rPr lang="en-US" sz="3600" kern="0" spc="-45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i</a:t>
            </a:r>
            <a:r>
              <a:rPr lang="en-US" sz="3600" kern="0" spc="-4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n</a:t>
            </a:r>
            <a:r>
              <a:rPr lang="en-US" sz="3600" kern="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g</a:t>
            </a:r>
            <a:r>
              <a:rPr lang="en-US" sz="3600" kern="0" spc="75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 </a:t>
            </a:r>
            <a:r>
              <a:rPr lang="en-US" sz="3600" kern="0" spc="-45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has </a:t>
            </a:r>
            <a:r>
              <a:rPr lang="en-US" sz="3600" kern="0" spc="11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 </a:t>
            </a:r>
            <a:r>
              <a:rPr lang="en-US" sz="3600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m</a:t>
            </a:r>
            <a:r>
              <a:rPr lang="en-US" sz="3600" kern="0" spc="-45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o</a:t>
            </a:r>
            <a:r>
              <a:rPr lang="en-US" sz="3600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v</a:t>
            </a:r>
            <a:r>
              <a:rPr lang="en-US" sz="3600" kern="0" spc="-45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ed</a:t>
            </a:r>
            <a:r>
              <a:rPr lang="en-US" sz="3600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…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381750" y="0"/>
            <a:ext cx="714375" cy="962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514" y="931163"/>
            <a:ext cx="3469894" cy="23538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08116" y="972311"/>
            <a:ext cx="3096387" cy="23126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7936" y="4797171"/>
            <a:ext cx="1008380" cy="360045"/>
          </a:xfrm>
          <a:custGeom>
            <a:avLst/>
            <a:gdLst/>
            <a:ahLst/>
            <a:cxnLst/>
            <a:rect l="l" t="t" r="r" b="b"/>
            <a:pathLst>
              <a:path w="1008379" h="360045">
                <a:moveTo>
                  <a:pt x="828039" y="0"/>
                </a:moveTo>
                <a:lnTo>
                  <a:pt x="828039" y="90042"/>
                </a:lnTo>
                <a:lnTo>
                  <a:pt x="0" y="90042"/>
                </a:lnTo>
                <a:lnTo>
                  <a:pt x="0" y="270001"/>
                </a:lnTo>
                <a:lnTo>
                  <a:pt x="828039" y="270001"/>
                </a:lnTo>
                <a:lnTo>
                  <a:pt x="828039" y="360044"/>
                </a:lnTo>
                <a:lnTo>
                  <a:pt x="1008126" y="179958"/>
                </a:lnTo>
                <a:lnTo>
                  <a:pt x="828039" y="0"/>
                </a:lnTo>
                <a:close/>
              </a:path>
            </a:pathLst>
          </a:custGeom>
          <a:solidFill>
            <a:srgbClr val="FFD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67936" y="4797171"/>
            <a:ext cx="1008380" cy="360045"/>
          </a:xfrm>
          <a:custGeom>
            <a:avLst/>
            <a:gdLst/>
            <a:ahLst/>
            <a:cxnLst/>
            <a:rect l="l" t="t" r="r" b="b"/>
            <a:pathLst>
              <a:path w="1008379" h="360045">
                <a:moveTo>
                  <a:pt x="0" y="90042"/>
                </a:moveTo>
                <a:lnTo>
                  <a:pt x="828039" y="90042"/>
                </a:lnTo>
                <a:lnTo>
                  <a:pt x="828039" y="0"/>
                </a:lnTo>
                <a:lnTo>
                  <a:pt x="1008126" y="179958"/>
                </a:lnTo>
                <a:lnTo>
                  <a:pt x="828039" y="360044"/>
                </a:lnTo>
                <a:lnTo>
                  <a:pt x="828039" y="270001"/>
                </a:lnTo>
                <a:lnTo>
                  <a:pt x="0" y="270001"/>
                </a:lnTo>
                <a:lnTo>
                  <a:pt x="0" y="90042"/>
                </a:lnTo>
                <a:close/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62704" y="1895031"/>
            <a:ext cx="14097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3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D</a:t>
            </a:r>
            <a:r>
              <a:rPr sz="1800" b="1" spc="2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i</a:t>
            </a:r>
            <a:r>
              <a:rPr sz="1800" b="1" spc="-3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sassem</a:t>
            </a:r>
            <a:r>
              <a:rPr sz="1800" b="1" spc="2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bl</a:t>
            </a:r>
            <a:r>
              <a:rPr sz="1800" b="1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y</a:t>
            </a:r>
            <a:endParaRPr sz="1800" dirty="0">
              <a:solidFill>
                <a:schemeClr val="bg1">
                  <a:lumMod val="9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80126" y="3500970"/>
            <a:ext cx="2900299" cy="2900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496" y="3572992"/>
            <a:ext cx="3635883" cy="2819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67936" y="2204847"/>
            <a:ext cx="1008380" cy="360045"/>
          </a:xfrm>
          <a:custGeom>
            <a:avLst/>
            <a:gdLst/>
            <a:ahLst/>
            <a:cxnLst/>
            <a:rect l="l" t="t" r="r" b="b"/>
            <a:pathLst>
              <a:path w="1008379" h="360044">
                <a:moveTo>
                  <a:pt x="828039" y="0"/>
                </a:moveTo>
                <a:lnTo>
                  <a:pt x="828039" y="90042"/>
                </a:lnTo>
                <a:lnTo>
                  <a:pt x="0" y="90042"/>
                </a:lnTo>
                <a:lnTo>
                  <a:pt x="0" y="270001"/>
                </a:lnTo>
                <a:lnTo>
                  <a:pt x="828039" y="270001"/>
                </a:lnTo>
                <a:lnTo>
                  <a:pt x="828039" y="360044"/>
                </a:lnTo>
                <a:lnTo>
                  <a:pt x="1008126" y="180086"/>
                </a:lnTo>
                <a:lnTo>
                  <a:pt x="828039" y="0"/>
                </a:lnTo>
                <a:close/>
              </a:path>
            </a:pathLst>
          </a:custGeom>
          <a:solidFill>
            <a:srgbClr val="FFD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67936" y="2204847"/>
            <a:ext cx="1008380" cy="360045"/>
          </a:xfrm>
          <a:custGeom>
            <a:avLst/>
            <a:gdLst/>
            <a:ahLst/>
            <a:cxnLst/>
            <a:rect l="l" t="t" r="r" b="b"/>
            <a:pathLst>
              <a:path w="1008379" h="360044">
                <a:moveTo>
                  <a:pt x="0" y="90042"/>
                </a:moveTo>
                <a:lnTo>
                  <a:pt x="828039" y="90042"/>
                </a:lnTo>
                <a:lnTo>
                  <a:pt x="828039" y="0"/>
                </a:lnTo>
                <a:lnTo>
                  <a:pt x="1008126" y="180086"/>
                </a:lnTo>
                <a:lnTo>
                  <a:pt x="828039" y="360044"/>
                </a:lnTo>
                <a:lnTo>
                  <a:pt x="828039" y="270001"/>
                </a:lnTo>
                <a:lnTo>
                  <a:pt x="0" y="270001"/>
                </a:lnTo>
                <a:lnTo>
                  <a:pt x="0" y="90042"/>
                </a:lnTo>
                <a:close/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62704" y="4438196"/>
            <a:ext cx="1523365" cy="1731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2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Th</a:t>
            </a:r>
            <a:r>
              <a:rPr sz="1800" b="1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e</a:t>
            </a:r>
            <a:r>
              <a:rPr sz="1800" b="1" spc="-8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B</a:t>
            </a:r>
            <a:r>
              <a:rPr sz="1800" b="1" spc="2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g</a:t>
            </a:r>
            <a:r>
              <a:rPr sz="1800" b="1" spc="4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M</a:t>
            </a:r>
            <a:r>
              <a:rPr sz="1800" b="1" spc="2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o</a:t>
            </a:r>
            <a:r>
              <a:rPr sz="1800" b="1" spc="-3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e</a:t>
            </a:r>
            <a:endParaRPr sz="1800" dirty="0">
              <a:solidFill>
                <a:schemeClr val="bg1">
                  <a:lumMod val="9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 marR="144145">
              <a:lnSpc>
                <a:spcPct val="100800"/>
              </a:lnSpc>
            </a:pPr>
            <a:r>
              <a:rPr sz="1800" b="1" spc="-30" dirty="0" smtClean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arr</a:t>
            </a:r>
            <a:r>
              <a:rPr sz="1800" b="1" spc="20" dirty="0" smtClean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i</a:t>
            </a:r>
            <a:r>
              <a:rPr sz="1800" b="1" spc="-30" dirty="0" smtClean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v</a:t>
            </a:r>
            <a:r>
              <a:rPr sz="1800" b="1" dirty="0" smtClean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1800" b="1" dirty="0" smtClean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d</a:t>
            </a:r>
            <a:r>
              <a:rPr sz="1800" b="1" spc="70" dirty="0" smtClean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t</a:t>
            </a:r>
            <a:r>
              <a:rPr sz="1800" b="1" spc="20" dirty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800" b="1" spc="20" dirty="0" smtClean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FNAL </a:t>
            </a:r>
            <a:r>
              <a:rPr sz="1800" b="1" spc="-30" dirty="0" smtClean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J</a:t>
            </a:r>
            <a:r>
              <a:rPr sz="1800" b="1" spc="20" dirty="0" smtClean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ul</a:t>
            </a:r>
            <a:r>
              <a:rPr sz="1800" b="1" dirty="0" smtClean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y</a:t>
            </a:r>
            <a:r>
              <a:rPr lang="en-US" sz="1800" b="1" dirty="0" smtClean="0">
                <a:solidFill>
                  <a:schemeClr val="bg1">
                    <a:lumMod val="90000"/>
                  </a:schemeClr>
                </a:solidFill>
                <a:latin typeface="Arial"/>
                <a:cs typeface="Arial"/>
              </a:rPr>
              <a:t> 2013</a:t>
            </a:r>
            <a:endParaRPr sz="1800" dirty="0">
              <a:solidFill>
                <a:schemeClr val="bg1">
                  <a:lumMod val="9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28600" y="5029200"/>
            <a:ext cx="8534400" cy="1600200"/>
          </a:xfrm>
        </p:spPr>
        <p:txBody>
          <a:bodyPr/>
          <a:lstStyle/>
          <a:p>
            <a:r>
              <a:rPr lang="en-US" sz="1600" dirty="0"/>
              <a:t>Segmented, fast response, crystal calorimeter</a:t>
            </a:r>
          </a:p>
          <a:p>
            <a:r>
              <a:rPr lang="en-US" sz="1600" dirty="0" smtClean="0"/>
              <a:t>Lead-fluoride </a:t>
            </a:r>
            <a:r>
              <a:rPr lang="en-US" sz="1600" dirty="0"/>
              <a:t>Cherenkov crystal (PbF2) can reduce pileup</a:t>
            </a:r>
          </a:p>
          <a:p>
            <a:r>
              <a:rPr lang="en-US" sz="1600" dirty="0"/>
              <a:t>Silicon photomultiplier (</a:t>
            </a:r>
            <a:r>
              <a:rPr lang="en-US" sz="1600" dirty="0" err="1"/>
              <a:t>SiPM</a:t>
            </a:r>
            <a:r>
              <a:rPr lang="en-US" sz="1600" dirty="0"/>
              <a:t>) directly on back of PbF2</a:t>
            </a:r>
          </a:p>
          <a:p>
            <a:r>
              <a:rPr lang="en-US" sz="1600" dirty="0"/>
              <a:t>Not disturb magnetic field, avoid long </a:t>
            </a:r>
            <a:r>
              <a:rPr lang="en-US" sz="1600" dirty="0" err="1"/>
              <a:t>lightguides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9" name="object 9"/>
          <p:cNvSpPr/>
          <p:nvPr/>
        </p:nvSpPr>
        <p:spPr>
          <a:xfrm>
            <a:off x="611555" y="836675"/>
            <a:ext cx="7344791" cy="1703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496" y="2564892"/>
            <a:ext cx="2895346" cy="2074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15792" y="2564892"/>
            <a:ext cx="3143250" cy="22288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29452" y="2606420"/>
            <a:ext cx="3078988" cy="2046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04053" y="3318090"/>
            <a:ext cx="936625" cy="831215"/>
          </a:xfrm>
          <a:custGeom>
            <a:avLst/>
            <a:gdLst/>
            <a:ahLst/>
            <a:cxnLst/>
            <a:rect l="l" t="t" r="r" b="b"/>
            <a:pathLst>
              <a:path w="936625" h="831214">
                <a:moveTo>
                  <a:pt x="0" y="830999"/>
                </a:moveTo>
                <a:lnTo>
                  <a:pt x="936104" y="830999"/>
                </a:lnTo>
                <a:lnTo>
                  <a:pt x="936104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88001" y="3384625"/>
            <a:ext cx="714375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100"/>
              </a:lnSpc>
            </a:pPr>
            <a:r>
              <a:rPr sz="1200" b="1" spc="-6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1200" b="1" spc="40" dirty="0">
                <a:solidFill>
                  <a:srgbClr val="0000CC"/>
                </a:solidFill>
                <a:latin typeface="Arial"/>
                <a:cs typeface="Arial"/>
              </a:rPr>
              <a:t>w</a:t>
            </a:r>
            <a:r>
              <a:rPr sz="1200" b="1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1200" b="1" spc="-9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1200" b="1" spc="5" dirty="0">
                <a:solidFill>
                  <a:srgbClr val="0000CC"/>
                </a:solidFill>
                <a:latin typeface="Arial"/>
                <a:cs typeface="Arial"/>
              </a:rPr>
              <a:t>ase</a:t>
            </a:r>
            <a:r>
              <a:rPr sz="1200" b="1" dirty="0">
                <a:solidFill>
                  <a:srgbClr val="0000CC"/>
                </a:solidFill>
                <a:latin typeface="Arial"/>
                <a:cs typeface="Arial"/>
              </a:rPr>
              <a:t>r </a:t>
            </a:r>
            <a:r>
              <a:rPr sz="1200" b="1" spc="15" dirty="0">
                <a:solidFill>
                  <a:srgbClr val="0000CC"/>
                </a:solidFill>
                <a:latin typeface="Arial"/>
                <a:cs typeface="Arial"/>
              </a:rPr>
              <a:t>pu</a:t>
            </a:r>
            <a:r>
              <a:rPr sz="1200" b="1" spc="-35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1200" b="1" spc="5" dirty="0">
                <a:solidFill>
                  <a:srgbClr val="0000CC"/>
                </a:solidFill>
                <a:latin typeface="Arial"/>
                <a:cs typeface="Arial"/>
              </a:rPr>
              <a:t>se</a:t>
            </a:r>
            <a:r>
              <a:rPr sz="1200" b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12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0000CC"/>
                </a:solidFill>
                <a:latin typeface="Arial"/>
                <a:cs typeface="Arial"/>
              </a:rPr>
              <a:t>t </a:t>
            </a:r>
            <a:r>
              <a:rPr sz="1200" b="1" spc="2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1200" b="1" spc="-3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1200" b="1" spc="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1200" b="1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1200" b="1" spc="15" dirty="0">
                <a:solidFill>
                  <a:srgbClr val="0000CC"/>
                </a:solidFill>
                <a:latin typeface="Arial"/>
                <a:cs typeface="Arial"/>
              </a:rPr>
              <a:t> b</a:t>
            </a:r>
            <a:r>
              <a:rPr sz="1200" b="1" dirty="0">
                <a:solidFill>
                  <a:srgbClr val="0000CC"/>
                </a:solidFill>
                <a:latin typeface="Arial"/>
                <a:cs typeface="Arial"/>
              </a:rPr>
              <a:t>y </a:t>
            </a:r>
            <a:r>
              <a:rPr sz="1200" b="1" spc="5" dirty="0">
                <a:solidFill>
                  <a:srgbClr val="0000CC"/>
                </a:solidFill>
                <a:latin typeface="Arial"/>
                <a:cs typeface="Arial"/>
              </a:rPr>
              <a:t>5</a:t>
            </a:r>
            <a:r>
              <a:rPr sz="1200" b="1" spc="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685800"/>
          </a:xfrm>
        </p:spPr>
        <p:txBody>
          <a:bodyPr/>
          <a:lstStyle/>
          <a:p>
            <a:r>
              <a:rPr lang="en-US" dirty="0"/>
              <a:t>Detector </a:t>
            </a:r>
            <a:r>
              <a:rPr lang="en-US" dirty="0" smtClean="0"/>
              <a:t>upgrade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" y="838200"/>
            <a:ext cx="9058275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measurement of </a:t>
            </a:r>
            <a:r>
              <a:rPr lang="en-US" altLang="en-US" dirty="0" smtClean="0">
                <a:latin typeface="cmmi8" pitchFamily="34" charset="0"/>
              </a:rPr>
              <a:t>e </a:t>
            </a:r>
            <a:r>
              <a:rPr lang="en-US" altLang="en-US" baseline="30000" dirty="0" smtClean="0"/>
              <a:t>±</a:t>
            </a:r>
            <a:r>
              <a:rPr lang="en-US" altLang="en-US" dirty="0" smtClean="0">
                <a:latin typeface="cmmi8" pitchFamily="34" charset="0"/>
              </a:rPr>
              <a:t> 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latin typeface="Symbol" panose="05050102010706020507" pitchFamily="18" charset="2"/>
              </a:rPr>
              <a:t>m</a:t>
            </a:r>
            <a:r>
              <a:rPr lang="en-US" altLang="en-US" baseline="30000" dirty="0" smtClean="0"/>
              <a:t>±</a:t>
            </a:r>
            <a:r>
              <a:rPr lang="en-US" altLang="en-US" dirty="0" smtClean="0"/>
              <a:t> magnetic dipole moments has been an important benchmark for the development of QED and the standard model of particle physics.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Presently, difference </a:t>
            </a:r>
            <a:r>
              <a:rPr lang="en-US" altLang="en-US" dirty="0" smtClean="0"/>
              <a:t>between </a:t>
            </a:r>
            <a:r>
              <a:rPr lang="en-US" altLang="en-US" dirty="0" smtClean="0"/>
              <a:t>measured </a:t>
            </a:r>
            <a:r>
              <a:rPr lang="en-US" altLang="en-US" dirty="0" smtClean="0">
                <a:latin typeface="cmmib8" pitchFamily="34" charset="0"/>
              </a:rPr>
              <a:t>a</a:t>
            </a:r>
            <a:r>
              <a:rPr lang="en-US" altLang="en-US" i="1" baseline="-25000" dirty="0" smtClean="0">
                <a:latin typeface="Symbol" panose="05050102010706020507" pitchFamily="18" charset="2"/>
              </a:rPr>
              <a:t>m</a:t>
            </a:r>
            <a:r>
              <a:rPr lang="en-US" altLang="en-US" dirty="0" smtClean="0"/>
              <a:t> </a:t>
            </a:r>
            <a:r>
              <a:rPr lang="en-US" altLang="en-US" dirty="0" smtClean="0"/>
              <a:t>and the standard-model </a:t>
            </a:r>
            <a:r>
              <a:rPr lang="en-US" altLang="en-US" dirty="0" smtClean="0"/>
              <a:t>prediction (3.6 </a:t>
            </a:r>
            <a:r>
              <a:rPr lang="en-US" altLang="en-US" dirty="0" smtClean="0">
                <a:sym typeface="Symbol" panose="05050102010706020507" pitchFamily="18" charset="2"/>
              </a:rPr>
              <a:t>)</a:t>
            </a:r>
            <a:r>
              <a:rPr lang="en-US" alt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 </a:t>
            </a:r>
            <a:r>
              <a:rPr lang="en-US" altLang="en-US" dirty="0" smtClean="0"/>
              <a:t>theory situation is </a:t>
            </a:r>
            <a:r>
              <a:rPr lang="en-US" altLang="en-US" dirty="0" smtClean="0"/>
              <a:t>evolving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cmmi8" pitchFamily="34" charset="0"/>
              </a:rPr>
              <a:t>a</a:t>
            </a:r>
            <a:r>
              <a:rPr lang="en-US" altLang="en-US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en-US" dirty="0" smtClean="0">
                <a:solidFill>
                  <a:srgbClr val="FF0000"/>
                </a:solidFill>
              </a:rPr>
              <a:t> has been particularly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valuable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in restricting physics beyond the standard model.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will </a:t>
            </a:r>
            <a:r>
              <a:rPr lang="en-US" altLang="en-US" dirty="0" smtClean="0">
                <a:solidFill>
                  <a:srgbClr val="FF0000"/>
                </a:solidFill>
              </a:rPr>
              <a:t>continue to be important in guiding the interpretation of the LHC data.</a:t>
            </a:r>
          </a:p>
        </p:txBody>
      </p:sp>
      <p:sp>
        <p:nvSpPr>
          <p:cNvPr id="178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g-2 at </a:t>
            </a:r>
            <a:r>
              <a:rPr lang="en-US" dirty="0" err="1"/>
              <a:t>Fermilab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44" y="1143000"/>
            <a:ext cx="8229600" cy="5265057"/>
          </a:xfrm>
        </p:spPr>
        <p:txBody>
          <a:bodyPr/>
          <a:lstStyle/>
          <a:p>
            <a:r>
              <a:rPr lang="en-US" sz="2400" dirty="0"/>
              <a:t>Flagship project within </a:t>
            </a:r>
            <a:r>
              <a:rPr lang="en-US" sz="2400" dirty="0" err="1"/>
              <a:t>Fermilab</a:t>
            </a:r>
            <a:r>
              <a:rPr lang="en-US" sz="2400" dirty="0"/>
              <a:t> muon campus</a:t>
            </a:r>
          </a:p>
          <a:p>
            <a:r>
              <a:rPr lang="en-US" sz="2400" dirty="0"/>
              <a:t>Received Mission Need approval</a:t>
            </a:r>
          </a:p>
          <a:p>
            <a:r>
              <a:rPr lang="en-US" sz="2400" dirty="0"/>
              <a:t>g-2 is extremely sensitive to new physics and high </a:t>
            </a:r>
            <a:r>
              <a:rPr lang="en-US" sz="2400" dirty="0" smtClean="0"/>
              <a:t>order calculations</a:t>
            </a:r>
            <a:r>
              <a:rPr lang="en-US" sz="2400" dirty="0"/>
              <a:t>, correction</a:t>
            </a:r>
          </a:p>
          <a:p>
            <a:r>
              <a:rPr lang="en-US" sz="2400" dirty="0"/>
              <a:t>Aiming to reduce experimental uncertainty by a factor of 4</a:t>
            </a:r>
          </a:p>
          <a:p>
            <a:r>
              <a:rPr lang="en-US" sz="2400" dirty="0"/>
              <a:t>Theoretical uncertainty also expected to reduce by a factor of 2</a:t>
            </a:r>
          </a:p>
          <a:p>
            <a:r>
              <a:rPr lang="en-US" sz="2400" dirty="0"/>
              <a:t>Could achieve 5.6 </a:t>
            </a:r>
            <a:r>
              <a:rPr lang="en-US" sz="2400" dirty="0" smtClean="0">
                <a:sym typeface="Symbol" panose="05050102010706020507" pitchFamily="18" charset="2"/>
              </a:rPr>
              <a:t></a:t>
            </a:r>
            <a:r>
              <a:rPr lang="en-US" sz="2400" dirty="0" smtClean="0"/>
              <a:t> </a:t>
            </a:r>
            <a:r>
              <a:rPr lang="en-US" sz="2400" dirty="0"/>
              <a:t>deviation with the same central value</a:t>
            </a:r>
          </a:p>
          <a:p>
            <a:r>
              <a:rPr lang="en-US" sz="2400" dirty="0"/>
              <a:t>Great discovery potential and bright future in line with </a:t>
            </a:r>
            <a:r>
              <a:rPr lang="en-US" sz="2400" dirty="0" err="1"/>
              <a:t>Fermilab</a:t>
            </a:r>
            <a:r>
              <a:rPr lang="en-US" sz="2400" dirty="0"/>
              <a:t> muon / Project-X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694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References, 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slides from presentations by experts:</a:t>
            </a:r>
          </a:p>
          <a:p>
            <a:pPr lvl="1"/>
            <a:r>
              <a:rPr lang="en-US" dirty="0"/>
              <a:t>Lee Roberts </a:t>
            </a:r>
            <a:r>
              <a:rPr lang="en-US" sz="1400" dirty="0">
                <a:hlinkClick r:id="rId2"/>
              </a:rPr>
              <a:t>http://g2pc1.bu.edu/~roberts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Liang </a:t>
            </a:r>
            <a:r>
              <a:rPr lang="en-US" dirty="0"/>
              <a:t>Li talk at SPSC2013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indico.cern.ch/event/234546/session/9/contribution/20/attachments/392218/545413/Muon_g-2_Experiment_at_Fermilab_SPCS2013.pdf</a:t>
            </a:r>
            <a:r>
              <a:rPr lang="en-US" sz="1400" dirty="0" smtClean="0"/>
              <a:t>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Hoecker&amp;Marciano</a:t>
            </a:r>
            <a:r>
              <a:rPr lang="en-US" dirty="0" smtClean="0"/>
              <a:t>: g-2 summary </a:t>
            </a:r>
            <a:r>
              <a:rPr lang="en-US" dirty="0"/>
              <a:t>at PDG </a:t>
            </a:r>
            <a:r>
              <a:rPr lang="en-US" dirty="0" smtClean="0"/>
              <a:t>			</a:t>
            </a: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pdg.lbl.gov/2013/reviews/rpp2013-rev-g-2-muon-anom-mag-moment.pdf</a:t>
            </a:r>
            <a:r>
              <a:rPr lang="en-US" sz="14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561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Gyromagnetic ratio for spin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838201"/>
            <a:ext cx="8534400" cy="5638800"/>
          </a:xfrm>
        </p:spPr>
        <p:txBody>
          <a:bodyPr/>
          <a:lstStyle/>
          <a:p>
            <a:r>
              <a:rPr lang="en-US" dirty="0" smtClean="0"/>
              <a:t>For microscopic particles, there may be additional factor g</a:t>
            </a:r>
          </a:p>
          <a:p>
            <a:pPr lvl="1"/>
            <a:r>
              <a:rPr lang="en-US" dirty="0" smtClean="0"/>
              <a:t>For classical body</a:t>
            </a:r>
            <a:r>
              <a:rPr lang="en-US" dirty="0"/>
              <a:t> </a:t>
            </a:r>
            <a:r>
              <a:rPr lang="en-US" dirty="0" smtClean="0"/>
              <a:t>and orbital </a:t>
            </a:r>
            <a:r>
              <a:rPr lang="en-US" dirty="0" err="1" smtClean="0"/>
              <a:t>ang.</a:t>
            </a:r>
            <a:r>
              <a:rPr lang="en-US" dirty="0" smtClean="0"/>
              <a:t> mom., “g-factor” = 1</a:t>
            </a:r>
          </a:p>
          <a:p>
            <a:pPr lvl="1"/>
            <a:r>
              <a:rPr lang="en-US" dirty="0" smtClean="0"/>
              <a:t>For isolated electron g=2 according to Dirac equation		         , S= spin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QED predicts that g</a:t>
            </a:r>
            <a:r>
              <a:rPr lang="en-US" dirty="0" smtClean="0">
                <a:sym typeface="Symbol" panose="05050102010706020507" pitchFamily="18" charset="2"/>
              </a:rPr>
              <a:t>2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 a=(g-2)/2 (“anomaly”) for the electron has been calculated and measured to very high precision  (12 decimal places)</a:t>
            </a:r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154035"/>
              </p:ext>
            </p:extLst>
          </p:nvPr>
        </p:nvGraphicFramePr>
        <p:xfrm>
          <a:off x="2251075" y="1295400"/>
          <a:ext cx="19748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3" imgW="749160" imgH="203040" progId="Equation.DSMT4">
                  <p:embed/>
                </p:oleObj>
              </mc:Choice>
              <mc:Fallback>
                <p:oleObj name="Equation" r:id="rId3" imgW="749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1075" y="1295400"/>
                        <a:ext cx="1974850" cy="53498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366896"/>
              </p:ext>
            </p:extLst>
          </p:nvPr>
        </p:nvGraphicFramePr>
        <p:xfrm>
          <a:off x="4810125" y="3962400"/>
          <a:ext cx="4170363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5" imgW="1828800" imgH="393480" progId="Equation.DSMT4">
                  <p:embed/>
                </p:oleObj>
              </mc:Choice>
              <mc:Fallback>
                <p:oleObj name="Equation" r:id="rId5" imgW="1828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0125" y="3962400"/>
                        <a:ext cx="4170363" cy="89693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718188"/>
              </p:ext>
            </p:extLst>
          </p:nvPr>
        </p:nvGraphicFramePr>
        <p:xfrm>
          <a:off x="2557463" y="3200400"/>
          <a:ext cx="21082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7" imgW="799920" imgH="228600" progId="Equation.DSMT4">
                  <p:embed/>
                </p:oleObj>
              </mc:Choice>
              <mc:Fallback>
                <p:oleObj name="Equation" r:id="rId7" imgW="79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57463" y="3200400"/>
                        <a:ext cx="2108200" cy="60166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701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6" y="894556"/>
            <a:ext cx="4108744" cy="12390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</p:pic>
      <p:pic>
        <p:nvPicPr>
          <p:cNvPr id="49664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3024188" cy="8604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96647" name="Text Box 7"/>
          <p:cNvSpPr txBox="1">
            <a:spLocks noChangeArrowheads="1"/>
          </p:cNvSpPr>
          <p:nvPr/>
        </p:nvSpPr>
        <p:spPr bwMode="auto">
          <a:xfrm>
            <a:off x="76200" y="4800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>
                <a:solidFill>
                  <a:schemeClr val="bg1"/>
                </a:solidFill>
              </a:rPr>
              <a:t>the anomaly</a:t>
            </a:r>
            <a:endParaRPr lang="en-US" altLang="en-US" sz="2800">
              <a:solidFill>
                <a:schemeClr val="bg1"/>
              </a:solidFill>
              <a:latin typeface="cmmib8" pitchFamily="34" charset="0"/>
            </a:endParaRPr>
          </a:p>
        </p:txBody>
      </p:sp>
      <p:sp>
        <p:nvSpPr>
          <p:cNvPr id="496648" name="Text Box 8"/>
          <p:cNvSpPr txBox="1">
            <a:spLocks noChangeArrowheads="1"/>
          </p:cNvSpPr>
          <p:nvPr/>
        </p:nvSpPr>
        <p:spPr bwMode="auto">
          <a:xfrm>
            <a:off x="152400" y="2193925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FF0000"/>
                </a:solidFill>
              </a:rPr>
              <a:t>the moment consists of 2 parts</a:t>
            </a:r>
          </a:p>
        </p:txBody>
      </p:sp>
      <p:sp>
        <p:nvSpPr>
          <p:cNvPr id="496649" name="Text Box 9"/>
          <p:cNvSpPr txBox="1">
            <a:spLocks noChangeArrowheads="1"/>
          </p:cNvSpPr>
          <p:nvPr/>
        </p:nvSpPr>
        <p:spPr bwMode="auto">
          <a:xfrm>
            <a:off x="152400" y="3748088"/>
            <a:ext cx="396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0" dirty="0">
                <a:solidFill>
                  <a:srgbClr val="FF0000"/>
                </a:solidFill>
              </a:rPr>
              <a:t>Dirac + Pauli moment</a:t>
            </a:r>
          </a:p>
        </p:txBody>
      </p:sp>
      <p:pic>
        <p:nvPicPr>
          <p:cNvPr id="496650" name="Picture 1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73600"/>
            <a:ext cx="3149600" cy="50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</p:pic>
      <p:sp>
        <p:nvSpPr>
          <p:cNvPr id="496651" name="Text Box 11"/>
          <p:cNvSpPr txBox="1">
            <a:spLocks noChangeArrowheads="1"/>
          </p:cNvSpPr>
          <p:nvPr/>
        </p:nvSpPr>
        <p:spPr bwMode="auto">
          <a:xfrm>
            <a:off x="5181600" y="472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>
                <a:solidFill>
                  <a:schemeClr val="bg1"/>
                </a:solidFill>
              </a:rPr>
              <a:t>or</a:t>
            </a:r>
          </a:p>
        </p:txBody>
      </p:sp>
      <p:pic>
        <p:nvPicPr>
          <p:cNvPr id="496652" name="Picture 12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4572000"/>
            <a:ext cx="2811462" cy="9731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</p:pic>
      <p:sp>
        <p:nvSpPr>
          <p:cNvPr id="105484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5088"/>
            <a:ext cx="3657600" cy="69691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Summary of </a:t>
            </a:r>
            <a:r>
              <a:rPr lang="en-US" altLang="en-US" i="1" dirty="0" err="1" smtClean="0">
                <a:latin typeface="Symbol" panose="05050102010706020507" pitchFamily="18" charset="2"/>
              </a:rPr>
              <a:t>m</a:t>
            </a:r>
            <a:r>
              <a:rPr lang="en-US" altLang="en-US" baseline="-25000" dirty="0" err="1" smtClean="0">
                <a:latin typeface="cmmi8" pitchFamily="34" charset="0"/>
              </a:rPr>
              <a:t>S</a:t>
            </a:r>
            <a:endParaRPr lang="en-US" altLang="en-US" baseline="-25000" dirty="0" smtClean="0">
              <a:latin typeface="cmmi8" pitchFamily="34" charset="0"/>
            </a:endParaRPr>
          </a:p>
        </p:txBody>
      </p:sp>
      <p:sp>
        <p:nvSpPr>
          <p:cNvPr id="496655" name="Rectangle 15"/>
          <p:cNvSpPr>
            <a:spLocks noChangeArrowheads="1"/>
          </p:cNvSpPr>
          <p:nvPr/>
        </p:nvSpPr>
        <p:spPr bwMode="auto">
          <a:xfrm>
            <a:off x="4114800" y="5627688"/>
            <a:ext cx="46482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3600" b="0" dirty="0" smtClean="0">
                <a:solidFill>
                  <a:srgbClr val="CCFFFF"/>
                </a:solidFill>
              </a:rPr>
              <a:t>SM predicts </a:t>
            </a:r>
            <a:r>
              <a:rPr lang="en-US" altLang="en-US" sz="3600" b="0" dirty="0">
                <a:solidFill>
                  <a:srgbClr val="CCFFFF"/>
                </a:solidFill>
              </a:rPr>
              <a:t>a</a:t>
            </a:r>
            <a:endParaRPr lang="en-US" altLang="en-US" sz="3600" b="0" baseline="-25000" dirty="0">
              <a:solidFill>
                <a:srgbClr val="CCFFFF"/>
              </a:solidFill>
            </a:endParaRPr>
          </a:p>
        </p:txBody>
      </p:sp>
      <p:pic>
        <p:nvPicPr>
          <p:cNvPr id="105486" name="Picture 16" descr="spindipole-v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567113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46177"/>
          </a:xfrm>
        </p:spPr>
        <p:txBody>
          <a:bodyPr/>
          <a:lstStyle/>
          <a:p>
            <a:r>
              <a:rPr lang="en-US" dirty="0" smtClean="0"/>
              <a:t>The Muon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5867400" cy="487362"/>
          </a:xfrm>
        </p:spPr>
        <p:txBody>
          <a:bodyPr/>
          <a:lstStyle/>
          <a:p>
            <a:r>
              <a:rPr lang="en-US" b="0" dirty="0"/>
              <a:t>First observed in cosmic rays in </a:t>
            </a:r>
            <a:r>
              <a:rPr lang="en-US" b="0" dirty="0" smtClean="0"/>
              <a:t>1933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9725"/>
          </a:xfrm>
        </p:spPr>
        <p:txBody>
          <a:bodyPr/>
          <a:lstStyle/>
          <a:p>
            <a:r>
              <a:rPr lang="fr-FR" sz="1600" dirty="0"/>
              <a:t>Paul </a:t>
            </a:r>
            <a:r>
              <a:rPr lang="fr-FR" sz="1600" dirty="0" err="1" smtClean="0"/>
              <a:t>Kunze</a:t>
            </a:r>
            <a:r>
              <a:rPr lang="fr-FR" sz="1600" dirty="0" smtClean="0"/>
              <a:t>, Z</a:t>
            </a:r>
            <a:r>
              <a:rPr lang="fr-FR" sz="1600" dirty="0"/>
              <a:t>. Phys.  83, 1 (1933)</a:t>
            </a:r>
          </a:p>
          <a:p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191000" y="1874838"/>
            <a:ext cx="4879975" cy="639762"/>
          </a:xfrm>
        </p:spPr>
        <p:txBody>
          <a:bodyPr/>
          <a:lstStyle/>
          <a:p>
            <a:r>
              <a:rPr lang="en-US" b="0" dirty="0"/>
              <a:t>“a particle of uncertain nature”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324" y="2889173"/>
            <a:ext cx="5486876" cy="3816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742949"/>
            <a:ext cx="2389839" cy="28958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530" y="2590800"/>
            <a:ext cx="163387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02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B. L.  Roberts,  Fermilab , 3 September 2008</a:t>
            </a:r>
            <a:r>
              <a:rPr lang="en-US" altLang="en-US" sz="14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24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0">
                <a:solidFill>
                  <a:schemeClr val="bg1"/>
                </a:solidFill>
              </a:rPr>
              <a:t>- p. </a:t>
            </a:r>
            <a:fld id="{4DFA48DF-4870-460F-B0F8-FA1A675A8D6D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7</a:t>
            </a:fld>
            <a:r>
              <a:rPr lang="en-US" altLang="en-US" sz="1400" b="0">
                <a:solidFill>
                  <a:schemeClr val="bg1"/>
                </a:solidFill>
              </a:rPr>
              <a:t>/68</a:t>
            </a: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Identified in 1936</a:t>
            </a:r>
          </a:p>
        </p:txBody>
      </p:sp>
      <p:pic>
        <p:nvPicPr>
          <p:cNvPr id="6246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23331" b="39122"/>
          <a:stretch>
            <a:fillRect/>
          </a:stretch>
        </p:blipFill>
        <p:spPr>
          <a:xfrm>
            <a:off x="838200" y="4419600"/>
            <a:ext cx="7543800" cy="2116138"/>
          </a:xfrm>
          <a:noFill/>
        </p:spPr>
      </p:pic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2552700" y="2085975"/>
            <a:ext cx="34671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0" dirty="0">
                <a:solidFill>
                  <a:schemeClr val="bg1">
                    <a:lumMod val="75000"/>
                  </a:schemeClr>
                </a:solidFill>
              </a:rPr>
              <a:t>Study of cosmic rays by Seth </a:t>
            </a:r>
            <a:r>
              <a:rPr lang="en-US" altLang="en-US" b="0" dirty="0" err="1">
                <a:solidFill>
                  <a:schemeClr val="bg1">
                    <a:lumMod val="75000"/>
                  </a:schemeClr>
                </a:solidFill>
              </a:rPr>
              <a:t>Neddermeyer</a:t>
            </a:r>
            <a:r>
              <a:rPr lang="en-US" altLang="en-US" b="0" dirty="0">
                <a:solidFill>
                  <a:schemeClr val="bg1">
                    <a:lumMod val="75000"/>
                  </a:schemeClr>
                </a:solidFill>
              </a:rPr>
              <a:t> and    Carl Anderson</a:t>
            </a:r>
            <a:endParaRPr lang="en-US" altLang="en-US" sz="2400" b="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2471" name="Picture 5" descr="Carl D. Ander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936625"/>
            <a:ext cx="2371725" cy="33528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2" name="Picture 6" descr="neddermey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38238"/>
            <a:ext cx="2206625" cy="2819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5088"/>
            <a:ext cx="8763000" cy="696912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Confirmed by: Street &amp; Stevenson, Nishina, Tekeuchi &amp; Ichimiya</a:t>
            </a:r>
          </a:p>
        </p:txBody>
      </p:sp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0" t="53761" r="1852" b="27019"/>
          <a:stretch>
            <a:fillRect/>
          </a:stretch>
        </p:blipFill>
        <p:spPr bwMode="auto">
          <a:xfrm>
            <a:off x="3733800" y="3055937"/>
            <a:ext cx="54102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885190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8934" name="Picture 6" descr="Hideki_yukaw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 r="2481" b="5333"/>
          <a:stretch>
            <a:fillRect/>
          </a:stretch>
        </p:blipFill>
        <p:spPr bwMode="auto">
          <a:xfrm>
            <a:off x="304800" y="3048000"/>
            <a:ext cx="2236788" cy="31273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8935" name="Text Box 7"/>
          <p:cNvSpPr txBox="1">
            <a:spLocks noChangeArrowheads="1"/>
          </p:cNvSpPr>
          <p:nvPr/>
        </p:nvSpPr>
        <p:spPr bwMode="auto">
          <a:xfrm>
            <a:off x="304800" y="6096000"/>
            <a:ext cx="86106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 b="0" dirty="0">
                <a:solidFill>
                  <a:srgbClr val="0000FF"/>
                </a:solidFill>
              </a:rPr>
              <a:t>It took 10 years to conclude that the muon interacted too weakly with matter to be the “Yukawa” particle which was postulated to carry the nuclear force</a:t>
            </a:r>
          </a:p>
        </p:txBody>
      </p:sp>
      <p:pic>
        <p:nvPicPr>
          <p:cNvPr id="6451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t="12856" r="1445" b="42735"/>
          <a:stretch>
            <a:fillRect/>
          </a:stretch>
        </p:blipFill>
        <p:spPr>
          <a:xfrm>
            <a:off x="403225" y="609600"/>
            <a:ext cx="8054975" cy="243854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90" name="Rectangle 90"/>
          <p:cNvSpPr>
            <a:spLocks noChangeArrowheads="1"/>
          </p:cNvSpPr>
          <p:nvPr/>
        </p:nvSpPr>
        <p:spPr bwMode="auto">
          <a:xfrm>
            <a:off x="6781800" y="5652434"/>
            <a:ext cx="52228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6666FF"/>
                </a:solidFill>
              </a:rPr>
              <a:t>g</a:t>
            </a:r>
            <a:endParaRPr lang="en-US" altLang="en-US" sz="2800" dirty="0">
              <a:solidFill>
                <a:srgbClr val="6666FF"/>
              </a:solidFill>
            </a:endParaRPr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The Standard Model (Our Periodic Table)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8229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Interact weakly through the</a:t>
            </a:r>
          </a:p>
        </p:txBody>
      </p:sp>
      <p:sp>
        <p:nvSpPr>
          <p:cNvPr id="68615" name="Text Box 4"/>
          <p:cNvSpPr txBox="1">
            <a:spLocks noChangeArrowheads="1"/>
          </p:cNvSpPr>
          <p:nvPr/>
        </p:nvSpPr>
        <p:spPr bwMode="auto">
          <a:xfrm>
            <a:off x="914400" y="12192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200" b="0">
                <a:solidFill>
                  <a:schemeClr val="bg1"/>
                </a:solidFill>
              </a:rPr>
              <a:t>Leptons</a:t>
            </a:r>
          </a:p>
        </p:txBody>
      </p:sp>
      <p:graphicFrame>
        <p:nvGraphicFramePr>
          <p:cNvPr id="332914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47891"/>
              </p:ext>
            </p:extLst>
          </p:nvPr>
        </p:nvGraphicFramePr>
        <p:xfrm>
          <a:off x="4191000" y="838200"/>
          <a:ext cx="4114800" cy="1448118"/>
        </p:xfrm>
        <a:graphic>
          <a:graphicData uri="http://schemas.openxmlformats.org/drawingml/2006/table">
            <a:tbl>
              <a:tblPr/>
              <a:tblGrid>
                <a:gridCol w="1196975"/>
                <a:gridCol w="1458913"/>
                <a:gridCol w="1458912"/>
              </a:tblGrid>
              <a:tr h="6207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96F3D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47FF"/>
                          </a:solidFill>
                          <a:effectLst/>
                          <a:latin typeface="cmmib8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96F3D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47FF"/>
                          </a:solidFill>
                          <a:effectLst/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96F3D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47FF"/>
                          </a:solidFill>
                          <a:effectLst/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08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96F3D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47FF"/>
                          </a:solidFill>
                          <a:effectLst/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n-US" altLang="en-US" sz="3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1947FF"/>
                          </a:solidFill>
                          <a:effectLst/>
                          <a:latin typeface="cmmib8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96F3D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47FF"/>
                          </a:solidFill>
                          <a:effectLst/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n-US" altLang="en-US" sz="3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1947FF"/>
                          </a:solidFill>
                          <a:effectLst/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96F3D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947FF"/>
                          </a:solidFill>
                          <a:effectLst/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n-US" altLang="en-US" sz="36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1947FF"/>
                          </a:solidFill>
                          <a:effectLst/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t</a:t>
                      </a:r>
                      <a:endParaRPr kumimoji="0" lang="en-US" altLang="en-US" sz="3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1947FF"/>
                        </a:solidFill>
                        <a:effectLst/>
                        <a:latin typeface="Symbol" panose="05050102010706020507" pitchFamily="18" charset="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32819" name="Rectangle 19"/>
          <p:cNvSpPr>
            <a:spLocks noChangeArrowheads="1"/>
          </p:cNvSpPr>
          <p:nvPr/>
        </p:nvSpPr>
        <p:spPr bwMode="auto">
          <a:xfrm>
            <a:off x="457200" y="56388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 sz="2800" b="0" dirty="0">
                <a:solidFill>
                  <a:schemeClr val="bg1">
                    <a:lumMod val="75000"/>
                  </a:schemeClr>
                </a:solidFill>
              </a:rPr>
              <a:t>Interact strongly through the gluons </a:t>
            </a:r>
            <a:endParaRPr lang="en-US" altLang="en-US" sz="2800" b="0" dirty="0">
              <a:solidFill>
                <a:srgbClr val="F6FF3B"/>
              </a:solidFill>
            </a:endParaRPr>
          </a:p>
        </p:txBody>
      </p:sp>
      <p:sp>
        <p:nvSpPr>
          <p:cNvPr id="332820" name="Text Box 20"/>
          <p:cNvSpPr txBox="1">
            <a:spLocks noChangeArrowheads="1"/>
          </p:cNvSpPr>
          <p:nvPr/>
        </p:nvSpPr>
        <p:spPr bwMode="auto">
          <a:xfrm>
            <a:off x="152400" y="2895600"/>
            <a:ext cx="487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200" b="0" dirty="0">
                <a:solidFill>
                  <a:srgbClr val="FF0000"/>
                </a:solidFill>
              </a:rPr>
              <a:t>Electroweak </a:t>
            </a:r>
            <a:r>
              <a:rPr lang="en-US" altLang="en-US" sz="3200" b="0" dirty="0" smtClean="0">
                <a:solidFill>
                  <a:srgbClr val="FF0000"/>
                </a:solidFill>
              </a:rPr>
              <a:t>gauge </a:t>
            </a:r>
            <a:r>
              <a:rPr lang="en-US" altLang="en-US" sz="3200" b="0" dirty="0">
                <a:solidFill>
                  <a:srgbClr val="FF0000"/>
                </a:solidFill>
              </a:rPr>
              <a:t>bosons</a:t>
            </a:r>
          </a:p>
        </p:txBody>
      </p:sp>
      <p:graphicFrame>
        <p:nvGraphicFramePr>
          <p:cNvPr id="332917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846593"/>
              </p:ext>
            </p:extLst>
          </p:nvPr>
        </p:nvGraphicFramePr>
        <p:xfrm>
          <a:off x="5029200" y="2743200"/>
          <a:ext cx="3429000" cy="68580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3000"/>
              </a:tblGrid>
              <a:tr h="6858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96F3D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96F3D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altLang="en-US" sz="3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96F3D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kumimoji="0" lang="en-US" altLang="en-US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32831" name="Text Box 31"/>
          <p:cNvSpPr txBox="1">
            <a:spLocks noChangeArrowheads="1"/>
          </p:cNvSpPr>
          <p:nvPr/>
        </p:nvSpPr>
        <p:spPr bwMode="auto">
          <a:xfrm>
            <a:off x="304800" y="4495800"/>
            <a:ext cx="16764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200" b="0" dirty="0">
                <a:solidFill>
                  <a:srgbClr val="7030A0"/>
                </a:solidFill>
              </a:rPr>
              <a:t>Quarks</a:t>
            </a:r>
          </a:p>
        </p:txBody>
      </p:sp>
      <p:graphicFrame>
        <p:nvGraphicFramePr>
          <p:cNvPr id="332889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619670"/>
              </p:ext>
            </p:extLst>
          </p:nvPr>
        </p:nvGraphicFramePr>
        <p:xfrm>
          <a:off x="4114800" y="4114800"/>
          <a:ext cx="4419600" cy="1409700"/>
        </p:xfrm>
        <a:graphic>
          <a:graphicData uri="http://schemas.openxmlformats.org/drawingml/2006/table">
            <a:tbl>
              <a:tblPr/>
              <a:tblGrid>
                <a:gridCol w="1473200"/>
                <a:gridCol w="1473200"/>
                <a:gridCol w="1473200"/>
              </a:tblGrid>
              <a:tr h="6858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96F3D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96F3D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96F3D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39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96F3D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96F3D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396F3D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FFFF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2846" name="Oval 46"/>
          <p:cNvSpPr>
            <a:spLocks noChangeArrowheads="1"/>
          </p:cNvSpPr>
          <p:nvPr/>
        </p:nvSpPr>
        <p:spPr bwMode="auto">
          <a:xfrm>
            <a:off x="5715000" y="838200"/>
            <a:ext cx="914400" cy="762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603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1947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wasysym}&#10;\usepackage{color}&#10;\begin{document}&#10;\textcolor{blue}{$${ \vec \mu_s = g_s \left( {e \hbar \over 2m} \right) \vec s}$$}&#10;\end{document}&#10;"/>
  <p:tag name="EXTERNALNAME" val="txp_fig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256"/>
  <p:tag name="ORIGWIDTH" val="149"/>
  <p:tag name="PICTUREFILESIZE" val="181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wasysym}&#10;\usepackage{color}&#10;\begin{document}&#10;$$ \textcolor{red}{\mu = \left(1 + a\right){e \hbar \over 2m}}$$&#10;&#10;\end{document}&#10;"/>
  <p:tag name="EXTERNALNAME" val="txp_fig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256"/>
  <p:tag name="ORIGWIDTH" val="151"/>
  <p:tag name="PICTUREFILESIZE" val="143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wasysym}&#10;\usepackage{color}&#10;\begin{document}&#10;\textcolor{black}{$$ g = 2(1 + a)$$}&#10;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256"/>
  <p:tag name="ORIGWIDTH" val="124"/>
  <p:tag name="PICTUREFILESIZE" val="90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wasysym}&#10;\usepackage{color}&#10;\begin{document}&#10;\textcolor{black}{$$ a = \left( {g-2 \over 2}\right) ;$$}&#10;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256"/>
  <p:tag name="ORIGWIDTH" val="127"/>
  <p:tag name="PICTUREFILESIZE" val="130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wasysym}&#10;\usepackage{color}&#10;\begin{document}&#10;\textcolor{red}{$$&#10;a({\rm QED}) ={1\over 2} {\alpha \over \pi} &#10;+ C_2  \left( {\alpha \over \pi}\right)^2 + &#10;C_3 \left( {\alpha \over \pi}\right)^3 +&#10;C_4 \left( {\alpha \over \pi}\right)^4 &#10;+C_{5} \left( {\alpha \over  \pi}\right)^5 + \cdots$$&#10;}&#10;&#10;\end{document}&#10;"/>
  <p:tag name="EXTERNALNAME" val="txp_fig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256"/>
  <p:tag name="ORIGWIDTH" val="589"/>
  <p:tag name="PICTUREFILESIZE" val="583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wasysym}&#10;\usepackage{color}&#10;\begin{document}&#10;\textcolor{red}{$$ a_\mu({\rm SM} ) = a_\mu ({\rm QED})  +   a_\mu ({\rm hadronic})   &#10;+   a_\mu ({\rm weak})$$}&#10;&#10;&#10;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256"/>
  <p:tag name="ORIGWIDTH" val="465"/>
  <p:tag name="PICTUREFILESIZE" val="389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wasysym}&#10;\usepackage{color}&#10;\begin{document}&#10;\textcolor{red}{&#10;$$ \left( {m_{\mu}\over m_e}  \right) ^2 \simeq 42,000&#10;$$}&#10;\end{document}&#10;"/>
  <p:tag name="EXTERNALNAME" val="txp_fig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256"/>
  <p:tag name="ORIGWIDTH" val="164"/>
  <p:tag name="PICTUREFILESIZE" val="191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cyan}{&#10;$$\vec \omega_a \ = \   - \ {e \over m} &#10; a_{\mu} \vec B &#10;$$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1"/>
  <p:tag name="BOXHEIGHT" val="680"/>
  <p:tag name="BOXFONT" val="10"/>
  <p:tag name="BOXWRAP" val="False"/>
  <p:tag name="WORKAROUNDTRANSPARENCYBUG" val="False"/>
  <p:tag name="ALLOWFONTSUBSTITUTION" val="False"/>
  <p:tag name="BITMAPFORMAT" val="png256"/>
  <p:tag name="ORIGWIDTH" val="156"/>
  <p:tag name="PICTUREFILESIZE" val="12325"/>
</p:tagLst>
</file>

<file path=ppt/theme/theme1.xml><?xml version="1.0" encoding="utf-8"?>
<a:theme xmlns:a="http://schemas.openxmlformats.org/drawingml/2006/main" name="Professional">
  <a:themeElements>
    <a:clrScheme name="YSP2012">
      <a:dk1>
        <a:srgbClr val="000000"/>
      </a:dk1>
      <a:lt1>
        <a:srgbClr val="FFFFCC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FEFE59"/>
      </a:hlink>
      <a:folHlink>
        <a:srgbClr val="FFCC66"/>
      </a:folHlink>
    </a:clrScheme>
    <a:fontScheme name="Professional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5D40120-9398-431D-A13A-F9D0C457BE25}" vid="{7FFAB024-FB42-4406-99D0-01A8F48E5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Pages>19</Pages>
  <Words>1332</Words>
  <Application>Microsoft Office PowerPoint</Application>
  <PresentationFormat>On-screen Show (4:3)</PresentationFormat>
  <Paragraphs>264</Paragraphs>
  <Slides>34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 Unicode MS</vt:lpstr>
      <vt:lpstr>SimSun</vt:lpstr>
      <vt:lpstr>Arial</vt:lpstr>
      <vt:lpstr>cmmi8</vt:lpstr>
      <vt:lpstr>cmmib8</vt:lpstr>
      <vt:lpstr>Comic Sans MS</vt:lpstr>
      <vt:lpstr>Monotype Sorts</vt:lpstr>
      <vt:lpstr>Symbol</vt:lpstr>
      <vt:lpstr>Times New Roman</vt:lpstr>
      <vt:lpstr>Wingdings</vt:lpstr>
      <vt:lpstr>Professional</vt:lpstr>
      <vt:lpstr>Equation</vt:lpstr>
      <vt:lpstr>The Muon, g-2</vt:lpstr>
      <vt:lpstr>Atoms in magnetic field</vt:lpstr>
      <vt:lpstr>Gyromagnetic ratio</vt:lpstr>
      <vt:lpstr>Gyromagnetic ratio for spin</vt:lpstr>
      <vt:lpstr>Summary of mS</vt:lpstr>
      <vt:lpstr>The Muon</vt:lpstr>
      <vt:lpstr>Identified in 1936</vt:lpstr>
      <vt:lpstr>Confirmed by: Street &amp; Stevenson, Nishina, Tekeuchi &amp; Ichimiya</vt:lpstr>
      <vt:lpstr>The Standard Model (Our Periodic Table)</vt:lpstr>
      <vt:lpstr>Spin, helicity</vt:lpstr>
      <vt:lpstr>Death of the Muon</vt:lpstr>
      <vt:lpstr>Theory of Magnetic and Electric Dipole Moments</vt:lpstr>
      <vt:lpstr>Quantum electrodynamics: radiative corrections change g from its Dirac value of 2.  corrections  symbolically expressed  as “Feynman diagrams”</vt:lpstr>
      <vt:lpstr>g-2 for muons</vt:lpstr>
      <vt:lpstr>The SM Value for electron, muon and tau anomalies</vt:lpstr>
      <vt:lpstr>Theory calculation</vt:lpstr>
      <vt:lpstr>Comparison</vt:lpstr>
      <vt:lpstr>Spin Motion in a Magnetic Field</vt:lpstr>
      <vt:lpstr>How to measure?</vt:lpstr>
      <vt:lpstr>A slight complication…</vt:lpstr>
      <vt:lpstr>The magic muon momentum</vt:lpstr>
      <vt:lpstr>PowerPoint Presentation</vt:lpstr>
      <vt:lpstr>muon (g-2) storage ring at BNL</vt:lpstr>
      <vt:lpstr>The experiment setup</vt:lpstr>
      <vt:lpstr>To measure wa, we used Pb-scintillating fiber calorimeters.      </vt:lpstr>
      <vt:lpstr>BNLexpt 821: arrival-time spectrum of high-energy decay electrons</vt:lpstr>
      <vt:lpstr>Fermilab expt: Measuring a</vt:lpstr>
      <vt:lpstr>Fermilab Muon Campus</vt:lpstr>
      <vt:lpstr>Fermilab Muon Campus</vt:lpstr>
      <vt:lpstr>PowerPoint Presentation</vt:lpstr>
      <vt:lpstr>Detector upgrade</vt:lpstr>
      <vt:lpstr>Summary</vt:lpstr>
      <vt:lpstr>Summary – g-2 at Fermilab</vt:lpstr>
      <vt:lpstr>References, acknowledgments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physics (quantum theory, quantum mechanics)</dc:title>
  <dc:subject>Early Quantum Theory</dc:subject>
  <dc:creator>Horst Wahl</dc:creator>
  <cp:keywords/>
  <dc:description/>
  <cp:lastModifiedBy>Horst Wahl</cp:lastModifiedBy>
  <cp:revision>47</cp:revision>
  <cp:lastPrinted>2015-07-13T14:12:30Z</cp:lastPrinted>
  <dcterms:created xsi:type="dcterms:W3CDTF">2015-07-09T11:00:49Z</dcterms:created>
  <dcterms:modified xsi:type="dcterms:W3CDTF">2015-07-13T21:38:38Z</dcterms:modified>
</cp:coreProperties>
</file>